
<file path=[Content_Types].xml><?xml version="1.0" encoding="utf-8"?>
<Types xmlns="http://schemas.openxmlformats.org/package/2006/content-types">
  <Default Extension="emf" ContentType="image/x-emf"/>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5299" r:id="rId1"/>
  </p:sldMasterIdLst>
  <p:notesMasterIdLst>
    <p:notesMasterId r:id="rId16"/>
  </p:notesMasterIdLst>
  <p:handoutMasterIdLst>
    <p:handoutMasterId r:id="rId17"/>
  </p:handoutMasterIdLst>
  <p:sldIdLst>
    <p:sldId id="282" r:id="rId2"/>
    <p:sldId id="302" r:id="rId3"/>
    <p:sldId id="304" r:id="rId4"/>
    <p:sldId id="308" r:id="rId5"/>
    <p:sldId id="305" r:id="rId6"/>
    <p:sldId id="310" r:id="rId7"/>
    <p:sldId id="311" r:id="rId8"/>
    <p:sldId id="309" r:id="rId9"/>
    <p:sldId id="323" r:id="rId10"/>
    <p:sldId id="324" r:id="rId11"/>
    <p:sldId id="327" r:id="rId12"/>
    <p:sldId id="325" r:id="rId13"/>
    <p:sldId id="326" r:id="rId14"/>
    <p:sldId id="315" r:id="rId15"/>
  </p:sldIdLst>
  <p:sldSz cx="9144000" cy="6858000" type="screen4x3"/>
  <p:notesSz cx="6858000" cy="9144000"/>
  <p:custDataLst>
    <p:tags r:id="rId18"/>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399"/>
    <a:srgbClr val="78C0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718"/>
    <p:restoredTop sz="95946"/>
  </p:normalViewPr>
  <p:slideViewPr>
    <p:cSldViewPr>
      <p:cViewPr varScale="1">
        <p:scale>
          <a:sx n="86" d="100"/>
          <a:sy n="86" d="100"/>
        </p:scale>
        <p:origin x="1027" y="67"/>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0"/>
    </p:cViewPr>
  </p:sorterViewPr>
  <p:notesViewPr>
    <p:cSldViewPr>
      <p:cViewPr varScale="1">
        <p:scale>
          <a:sx n="83" d="100"/>
          <a:sy n="83"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077410C-CA9F-488A-BAFD-37562659E2E8}" type="slidenum">
              <a:rPr lang="en-US" altLang="en-US" sz="1200">
                <a:latin typeface="Calibri" pitchFamily="34" charset="0"/>
              </a:rPr>
              <a:t>‹#›</a:t>
            </a:fld>
            <a:endParaRPr lang="en-US" altLang="en-US" sz="1200">
              <a:latin typeface="Calibri" pitchFamily="34" charset="0"/>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0D22FCF-EBF3-4BE3-AFFD-E9F492D25211}"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18d84c932f6_0_20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18d84c932f6_0_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271366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82D0BCD-0DA8-1F18-44EF-1D14D09F380D}"/>
              </a:ext>
            </a:extLst>
          </p:cNvPr>
          <p:cNvSpPr>
            <a:spLocks noGrp="1"/>
          </p:cNvSpPr>
          <p:nvPr>
            <p:ph type="ctrTitle"/>
          </p:nvPr>
        </p:nvSpPr>
        <p:spPr>
          <a:xfrm>
            <a:off x="1143000" y="1122363"/>
            <a:ext cx="6858000" cy="2387600"/>
          </a:xfrm>
        </p:spPr>
        <p:txBody>
          <a:bodyPr anchor="b"/>
          <a:lstStyle>
            <a:lvl1pPr algn="ctr">
              <a:defRPr sz="45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2E97ADF2-D57A-485B-DE7D-387822A25D2B}"/>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82A432FA-671B-032C-1019-821F22D508F0}"/>
              </a:ext>
            </a:extLst>
          </p:cNvPr>
          <p:cNvSpPr>
            <a:spLocks noGrp="1"/>
          </p:cNvSpPr>
          <p:nvPr>
            <p:ph type="dt" sz="half" idx="10"/>
          </p:nvPr>
        </p:nvSpPr>
        <p:spPr/>
        <p:txBody>
          <a:bodyPr/>
          <a:lstStyle/>
          <a:p>
            <a:fld id="{C764DE79-268F-4C1A-8933-263129D2AF90}" type="datetimeFigureOut">
              <a:rPr lang="en-US" smtClean="0"/>
              <a:t>1/27/2026</a:t>
            </a:fld>
            <a:endParaRPr lang="en-US" dirty="0"/>
          </a:p>
        </p:txBody>
      </p:sp>
      <p:sp>
        <p:nvSpPr>
          <p:cNvPr id="5" name="Θέση υποσέλιδου 4">
            <a:extLst>
              <a:ext uri="{FF2B5EF4-FFF2-40B4-BE49-F238E27FC236}">
                <a16:creationId xmlns:a16="http://schemas.microsoft.com/office/drawing/2014/main" id="{EB461B37-FDFA-BECF-12C2-7D3739AD28C4}"/>
              </a:ext>
            </a:extLst>
          </p:cNvPr>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
        <p:nvSpPr>
          <p:cNvPr id="6" name="Θέση αριθμού διαφάνειας 5">
            <a:extLst>
              <a:ext uri="{FF2B5EF4-FFF2-40B4-BE49-F238E27FC236}">
                <a16:creationId xmlns:a16="http://schemas.microsoft.com/office/drawing/2014/main" id="{A782BA82-39D3-59DA-BC1A-A1C57A7CCD1E}"/>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970193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71E074A-BC1B-D318-7472-4CBEA245EEA0}"/>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1C3780DE-9981-18FC-D0D2-9AE991D08DF8}"/>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D9718530-80BF-936C-5CB2-BC132371E8F9}"/>
              </a:ext>
            </a:extLst>
          </p:cNvPr>
          <p:cNvSpPr>
            <a:spLocks noGrp="1"/>
          </p:cNvSpPr>
          <p:nvPr>
            <p:ph type="dt" sz="half" idx="10"/>
          </p:nvPr>
        </p:nvSpPr>
        <p:spPr/>
        <p:txBody>
          <a:bodyPr/>
          <a:lstStyle/>
          <a:p>
            <a:fld id="{C764DE79-268F-4C1A-8933-263129D2AF90}" type="datetimeFigureOut">
              <a:rPr lang="en-US" smtClean="0"/>
              <a:t>1/27/2026</a:t>
            </a:fld>
            <a:endParaRPr lang="en-US" dirty="0"/>
          </a:p>
        </p:txBody>
      </p:sp>
      <p:sp>
        <p:nvSpPr>
          <p:cNvPr id="5" name="Θέση υποσέλιδου 4">
            <a:extLst>
              <a:ext uri="{FF2B5EF4-FFF2-40B4-BE49-F238E27FC236}">
                <a16:creationId xmlns:a16="http://schemas.microsoft.com/office/drawing/2014/main" id="{1B460C33-2847-7940-F34F-6CEF17586BA1}"/>
              </a:ext>
            </a:extLst>
          </p:cNvPr>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
        <p:nvSpPr>
          <p:cNvPr id="6" name="Θέση αριθμού διαφάνειας 5">
            <a:extLst>
              <a:ext uri="{FF2B5EF4-FFF2-40B4-BE49-F238E27FC236}">
                <a16:creationId xmlns:a16="http://schemas.microsoft.com/office/drawing/2014/main" id="{64E211BD-1E5D-65E0-4237-AD9B2A696F3B}"/>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736931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6F60F4E3-8C36-F666-4246-4E3D1C9D0E69}"/>
              </a:ext>
            </a:extLst>
          </p:cNvPr>
          <p:cNvSpPr>
            <a:spLocks noGrp="1"/>
          </p:cNvSpPr>
          <p:nvPr>
            <p:ph type="title" orient="vert"/>
          </p:nvPr>
        </p:nvSpPr>
        <p:spPr>
          <a:xfrm>
            <a:off x="6543675" y="365125"/>
            <a:ext cx="1971675"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8A54E8B1-582B-6471-34F5-7C2720506F5C}"/>
              </a:ext>
            </a:extLst>
          </p:cNvPr>
          <p:cNvSpPr>
            <a:spLocks noGrp="1"/>
          </p:cNvSpPr>
          <p:nvPr>
            <p:ph type="body" orient="vert" idx="1"/>
          </p:nvPr>
        </p:nvSpPr>
        <p:spPr>
          <a:xfrm>
            <a:off x="628650" y="365125"/>
            <a:ext cx="5800725"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1BDFE690-6FB4-2D29-C151-6076CE7C3A4F}"/>
              </a:ext>
            </a:extLst>
          </p:cNvPr>
          <p:cNvSpPr>
            <a:spLocks noGrp="1"/>
          </p:cNvSpPr>
          <p:nvPr>
            <p:ph type="dt" sz="half" idx="10"/>
          </p:nvPr>
        </p:nvSpPr>
        <p:spPr/>
        <p:txBody>
          <a:bodyPr/>
          <a:lstStyle/>
          <a:p>
            <a:fld id="{C764DE79-268F-4C1A-8933-263129D2AF90}" type="datetimeFigureOut">
              <a:rPr lang="en-US" smtClean="0"/>
              <a:t>1/27/2026</a:t>
            </a:fld>
            <a:endParaRPr lang="en-US" dirty="0"/>
          </a:p>
        </p:txBody>
      </p:sp>
      <p:sp>
        <p:nvSpPr>
          <p:cNvPr id="5" name="Θέση υποσέλιδου 4">
            <a:extLst>
              <a:ext uri="{FF2B5EF4-FFF2-40B4-BE49-F238E27FC236}">
                <a16:creationId xmlns:a16="http://schemas.microsoft.com/office/drawing/2014/main" id="{5D99F615-DE0D-9588-A98E-CC9DE0ADEDBF}"/>
              </a:ext>
            </a:extLst>
          </p:cNvPr>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
        <p:nvSpPr>
          <p:cNvPr id="6" name="Θέση αριθμού διαφάνειας 5">
            <a:extLst>
              <a:ext uri="{FF2B5EF4-FFF2-40B4-BE49-F238E27FC236}">
                <a16:creationId xmlns:a16="http://schemas.microsoft.com/office/drawing/2014/main" id="{51DE3A29-A638-E6B4-8F5B-DE60F3F709F4}"/>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994473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22CEC20-A41D-72E2-6760-1944CFA63B08}"/>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B1F47D0C-B6DB-B893-125D-F2575A0012E4}"/>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249D5851-BCB6-F056-0BB3-DD99F257CB01}"/>
              </a:ext>
            </a:extLst>
          </p:cNvPr>
          <p:cNvSpPr>
            <a:spLocks noGrp="1"/>
          </p:cNvSpPr>
          <p:nvPr>
            <p:ph type="dt" sz="half" idx="10"/>
          </p:nvPr>
        </p:nvSpPr>
        <p:spPr/>
        <p:txBody>
          <a:bodyPr/>
          <a:lstStyle/>
          <a:p>
            <a:fld id="{C764DE79-268F-4C1A-8933-263129D2AF90}" type="datetimeFigureOut">
              <a:rPr lang="en-US" smtClean="0"/>
              <a:t>1/27/2026</a:t>
            </a:fld>
            <a:endParaRPr lang="en-US" dirty="0"/>
          </a:p>
        </p:txBody>
      </p:sp>
      <p:sp>
        <p:nvSpPr>
          <p:cNvPr id="5" name="Θέση υποσέλιδου 4">
            <a:extLst>
              <a:ext uri="{FF2B5EF4-FFF2-40B4-BE49-F238E27FC236}">
                <a16:creationId xmlns:a16="http://schemas.microsoft.com/office/drawing/2014/main" id="{ECEA2C6E-A427-8C54-D321-68BD47992D09}"/>
              </a:ext>
            </a:extLst>
          </p:cNvPr>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
        <p:nvSpPr>
          <p:cNvPr id="6" name="Θέση αριθμού διαφάνειας 5">
            <a:extLst>
              <a:ext uri="{FF2B5EF4-FFF2-40B4-BE49-F238E27FC236}">
                <a16:creationId xmlns:a16="http://schemas.microsoft.com/office/drawing/2014/main" id="{5FE505C6-AAC8-2C92-E0C4-7AF07E136F0F}"/>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84964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EE506DC-F64D-ED6C-238F-9DE2A9BF2349}"/>
              </a:ext>
            </a:extLst>
          </p:cNvPr>
          <p:cNvSpPr>
            <a:spLocks noGrp="1"/>
          </p:cNvSpPr>
          <p:nvPr>
            <p:ph type="title"/>
          </p:nvPr>
        </p:nvSpPr>
        <p:spPr>
          <a:xfrm>
            <a:off x="623888" y="1709739"/>
            <a:ext cx="7886700" cy="2852737"/>
          </a:xfrm>
        </p:spPr>
        <p:txBody>
          <a:bodyPr anchor="b"/>
          <a:lstStyle>
            <a:lvl1pPr>
              <a:defRPr sz="45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D11F86AC-ED5F-D92C-A8F4-13C200389477}"/>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CAAC7792-6E05-FDFC-3185-C1280B22951F}"/>
              </a:ext>
            </a:extLst>
          </p:cNvPr>
          <p:cNvSpPr>
            <a:spLocks noGrp="1"/>
          </p:cNvSpPr>
          <p:nvPr>
            <p:ph type="dt" sz="half" idx="10"/>
          </p:nvPr>
        </p:nvSpPr>
        <p:spPr/>
        <p:txBody>
          <a:bodyPr/>
          <a:lstStyle/>
          <a:p>
            <a:fld id="{C764DE79-268F-4C1A-8933-263129D2AF90}" type="datetimeFigureOut">
              <a:rPr lang="en-US" smtClean="0"/>
              <a:t>1/27/2026</a:t>
            </a:fld>
            <a:endParaRPr lang="en-US" dirty="0"/>
          </a:p>
        </p:txBody>
      </p:sp>
      <p:sp>
        <p:nvSpPr>
          <p:cNvPr id="5" name="Θέση υποσέλιδου 4">
            <a:extLst>
              <a:ext uri="{FF2B5EF4-FFF2-40B4-BE49-F238E27FC236}">
                <a16:creationId xmlns:a16="http://schemas.microsoft.com/office/drawing/2014/main" id="{525DE203-8A2D-0834-D546-4F50837BF996}"/>
              </a:ext>
            </a:extLst>
          </p:cNvPr>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
        <p:nvSpPr>
          <p:cNvPr id="6" name="Θέση αριθμού διαφάνειας 5">
            <a:extLst>
              <a:ext uri="{FF2B5EF4-FFF2-40B4-BE49-F238E27FC236}">
                <a16:creationId xmlns:a16="http://schemas.microsoft.com/office/drawing/2014/main" id="{2DD5DF56-41CB-B846-9EB9-5296006A9636}"/>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83423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D61C326-D4BC-0171-147A-F0FD8BE64896}"/>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172AEE04-9DE7-5632-CC25-20393494C0B1}"/>
              </a:ext>
            </a:extLst>
          </p:cNvPr>
          <p:cNvSpPr>
            <a:spLocks noGrp="1"/>
          </p:cNvSpPr>
          <p:nvPr>
            <p:ph sz="half" idx="1"/>
          </p:nvPr>
        </p:nvSpPr>
        <p:spPr>
          <a:xfrm>
            <a:off x="628650" y="1825625"/>
            <a:ext cx="38862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9EB82E23-D0FC-8033-9CEF-17B97834DCEB}"/>
              </a:ext>
            </a:extLst>
          </p:cNvPr>
          <p:cNvSpPr>
            <a:spLocks noGrp="1"/>
          </p:cNvSpPr>
          <p:nvPr>
            <p:ph sz="half" idx="2"/>
          </p:nvPr>
        </p:nvSpPr>
        <p:spPr>
          <a:xfrm>
            <a:off x="4629150" y="1825625"/>
            <a:ext cx="38862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AE2118DB-7CF3-3F27-ED74-213EA205A2C3}"/>
              </a:ext>
            </a:extLst>
          </p:cNvPr>
          <p:cNvSpPr>
            <a:spLocks noGrp="1"/>
          </p:cNvSpPr>
          <p:nvPr>
            <p:ph type="dt" sz="half" idx="10"/>
          </p:nvPr>
        </p:nvSpPr>
        <p:spPr/>
        <p:txBody>
          <a:bodyPr/>
          <a:lstStyle/>
          <a:p>
            <a:fld id="{C764DE79-268F-4C1A-8933-263129D2AF90}" type="datetimeFigureOut">
              <a:rPr lang="en-US" smtClean="0"/>
              <a:t>1/27/2026</a:t>
            </a:fld>
            <a:endParaRPr lang="en-US" dirty="0"/>
          </a:p>
        </p:txBody>
      </p:sp>
      <p:sp>
        <p:nvSpPr>
          <p:cNvPr id="6" name="Θέση υποσέλιδου 5">
            <a:extLst>
              <a:ext uri="{FF2B5EF4-FFF2-40B4-BE49-F238E27FC236}">
                <a16:creationId xmlns:a16="http://schemas.microsoft.com/office/drawing/2014/main" id="{FE6A72A1-B4C5-1016-4991-37D79EC6A138}"/>
              </a:ext>
            </a:extLst>
          </p:cNvPr>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
        <p:nvSpPr>
          <p:cNvPr id="7" name="Θέση αριθμού διαφάνειας 6">
            <a:extLst>
              <a:ext uri="{FF2B5EF4-FFF2-40B4-BE49-F238E27FC236}">
                <a16:creationId xmlns:a16="http://schemas.microsoft.com/office/drawing/2014/main" id="{EE71E53F-3649-8473-6EB0-5FB0B0186E8F}"/>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37191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9E53801-8972-27DF-5936-CFA18D9773B5}"/>
              </a:ext>
            </a:extLst>
          </p:cNvPr>
          <p:cNvSpPr>
            <a:spLocks noGrp="1"/>
          </p:cNvSpPr>
          <p:nvPr>
            <p:ph type="title"/>
          </p:nvPr>
        </p:nvSpPr>
        <p:spPr>
          <a:xfrm>
            <a:off x="629841" y="365126"/>
            <a:ext cx="78867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10B18CEE-D120-A68E-4505-F03E107514A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4BF28713-432B-ABC6-3495-F88A65EAC01A}"/>
              </a:ext>
            </a:extLst>
          </p:cNvPr>
          <p:cNvSpPr>
            <a:spLocks noGrp="1"/>
          </p:cNvSpPr>
          <p:nvPr>
            <p:ph sz="half" idx="2"/>
          </p:nvPr>
        </p:nvSpPr>
        <p:spPr>
          <a:xfrm>
            <a:off x="629842" y="2505075"/>
            <a:ext cx="3868340"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700934F8-74FF-2010-5CA6-AB455E5AF70C}"/>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C6338177-1C01-E534-ECD2-776140C07C9F}"/>
              </a:ext>
            </a:extLst>
          </p:cNvPr>
          <p:cNvSpPr>
            <a:spLocks noGrp="1"/>
          </p:cNvSpPr>
          <p:nvPr>
            <p:ph sz="quarter" idx="4"/>
          </p:nvPr>
        </p:nvSpPr>
        <p:spPr>
          <a:xfrm>
            <a:off x="4629150" y="2505075"/>
            <a:ext cx="3887391"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7147BD25-80D3-104B-A230-508B804513F8}"/>
              </a:ext>
            </a:extLst>
          </p:cNvPr>
          <p:cNvSpPr>
            <a:spLocks noGrp="1"/>
          </p:cNvSpPr>
          <p:nvPr>
            <p:ph type="dt" sz="half" idx="10"/>
          </p:nvPr>
        </p:nvSpPr>
        <p:spPr/>
        <p:txBody>
          <a:bodyPr/>
          <a:lstStyle/>
          <a:p>
            <a:fld id="{C764DE79-268F-4C1A-8933-263129D2AF90}" type="datetimeFigureOut">
              <a:rPr lang="en-US" smtClean="0"/>
              <a:t>1/27/2026</a:t>
            </a:fld>
            <a:endParaRPr lang="en-US" dirty="0"/>
          </a:p>
        </p:txBody>
      </p:sp>
      <p:sp>
        <p:nvSpPr>
          <p:cNvPr id="8" name="Θέση υποσέλιδου 7">
            <a:extLst>
              <a:ext uri="{FF2B5EF4-FFF2-40B4-BE49-F238E27FC236}">
                <a16:creationId xmlns:a16="http://schemas.microsoft.com/office/drawing/2014/main" id="{E1AA8F18-263E-82CD-C4F5-E25145E38B42}"/>
              </a:ext>
            </a:extLst>
          </p:cNvPr>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
        <p:nvSpPr>
          <p:cNvPr id="9" name="Θέση αριθμού διαφάνειας 8">
            <a:extLst>
              <a:ext uri="{FF2B5EF4-FFF2-40B4-BE49-F238E27FC236}">
                <a16:creationId xmlns:a16="http://schemas.microsoft.com/office/drawing/2014/main" id="{292C7F8B-7E80-E4C1-FF06-EAD72C59F642}"/>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671056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4760EB0-2FD2-471E-1A5E-496577DEF128}"/>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E85D7BD3-9A43-75EF-340D-0E1533422625}"/>
              </a:ext>
            </a:extLst>
          </p:cNvPr>
          <p:cNvSpPr>
            <a:spLocks noGrp="1"/>
          </p:cNvSpPr>
          <p:nvPr>
            <p:ph type="dt" sz="half" idx="10"/>
          </p:nvPr>
        </p:nvSpPr>
        <p:spPr/>
        <p:txBody>
          <a:bodyPr/>
          <a:lstStyle/>
          <a:p>
            <a:fld id="{C764DE79-268F-4C1A-8933-263129D2AF90}" type="datetimeFigureOut">
              <a:rPr lang="en-US" smtClean="0"/>
              <a:t>1/27/2026</a:t>
            </a:fld>
            <a:endParaRPr lang="en-US" dirty="0"/>
          </a:p>
        </p:txBody>
      </p:sp>
      <p:sp>
        <p:nvSpPr>
          <p:cNvPr id="4" name="Θέση υποσέλιδου 3">
            <a:extLst>
              <a:ext uri="{FF2B5EF4-FFF2-40B4-BE49-F238E27FC236}">
                <a16:creationId xmlns:a16="http://schemas.microsoft.com/office/drawing/2014/main" id="{1E6EF504-E5B4-F923-F6AA-77AA689C46E1}"/>
              </a:ext>
            </a:extLst>
          </p:cNvPr>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
        <p:nvSpPr>
          <p:cNvPr id="5" name="Θέση αριθμού διαφάνειας 4">
            <a:extLst>
              <a:ext uri="{FF2B5EF4-FFF2-40B4-BE49-F238E27FC236}">
                <a16:creationId xmlns:a16="http://schemas.microsoft.com/office/drawing/2014/main" id="{09593562-0806-01E7-B23A-AF1B013ABEAF}"/>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596157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C3627A1F-FE9C-084E-E56D-79B4ECAA1A6C}"/>
              </a:ext>
            </a:extLst>
          </p:cNvPr>
          <p:cNvSpPr>
            <a:spLocks noGrp="1"/>
          </p:cNvSpPr>
          <p:nvPr>
            <p:ph type="dt" sz="half" idx="10"/>
          </p:nvPr>
        </p:nvSpPr>
        <p:spPr/>
        <p:txBody>
          <a:bodyPr/>
          <a:lstStyle/>
          <a:p>
            <a:fld id="{C764DE79-268F-4C1A-8933-263129D2AF90}" type="datetimeFigureOut">
              <a:rPr lang="en-US" smtClean="0"/>
              <a:t>1/27/2026</a:t>
            </a:fld>
            <a:endParaRPr lang="en-US" dirty="0"/>
          </a:p>
        </p:txBody>
      </p:sp>
      <p:sp>
        <p:nvSpPr>
          <p:cNvPr id="3" name="Θέση υποσέλιδου 2">
            <a:extLst>
              <a:ext uri="{FF2B5EF4-FFF2-40B4-BE49-F238E27FC236}">
                <a16:creationId xmlns:a16="http://schemas.microsoft.com/office/drawing/2014/main" id="{66D3FC3B-DF7B-7B0F-8928-577D0B434336}"/>
              </a:ext>
            </a:extLst>
          </p:cNvPr>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
        <p:nvSpPr>
          <p:cNvPr id="4" name="Θέση αριθμού διαφάνειας 3">
            <a:extLst>
              <a:ext uri="{FF2B5EF4-FFF2-40B4-BE49-F238E27FC236}">
                <a16:creationId xmlns:a16="http://schemas.microsoft.com/office/drawing/2014/main" id="{72A961F3-70EE-6ABE-D9CE-02CAF8108980}"/>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518890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69E216E-1A7B-EEA4-10F2-99AC5D779C9F}"/>
              </a:ext>
            </a:extLst>
          </p:cNvPr>
          <p:cNvSpPr>
            <a:spLocks noGrp="1"/>
          </p:cNvSpPr>
          <p:nvPr>
            <p:ph type="title"/>
          </p:nvPr>
        </p:nvSpPr>
        <p:spPr>
          <a:xfrm>
            <a:off x="629841" y="457200"/>
            <a:ext cx="2949178" cy="1600200"/>
          </a:xfrm>
        </p:spPr>
        <p:txBody>
          <a:bodyPr anchor="b"/>
          <a:lstStyle>
            <a:lvl1pPr>
              <a:defRPr sz="24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BBF5CD2C-0247-EB6C-36B4-7274FD957310}"/>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AA1F0FC9-88FA-9417-BEBB-8ADBA93EE49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066DF6DD-3FE6-441B-3606-5F883710C61B}"/>
              </a:ext>
            </a:extLst>
          </p:cNvPr>
          <p:cNvSpPr>
            <a:spLocks noGrp="1"/>
          </p:cNvSpPr>
          <p:nvPr>
            <p:ph type="dt" sz="half" idx="10"/>
          </p:nvPr>
        </p:nvSpPr>
        <p:spPr/>
        <p:txBody>
          <a:bodyPr/>
          <a:lstStyle/>
          <a:p>
            <a:fld id="{C764DE79-268F-4C1A-8933-263129D2AF90}" type="datetimeFigureOut">
              <a:rPr lang="en-US" smtClean="0"/>
              <a:t>1/27/2026</a:t>
            </a:fld>
            <a:endParaRPr lang="en-US" dirty="0"/>
          </a:p>
        </p:txBody>
      </p:sp>
      <p:sp>
        <p:nvSpPr>
          <p:cNvPr id="6" name="Θέση υποσέλιδου 5">
            <a:extLst>
              <a:ext uri="{FF2B5EF4-FFF2-40B4-BE49-F238E27FC236}">
                <a16:creationId xmlns:a16="http://schemas.microsoft.com/office/drawing/2014/main" id="{EC595BBB-97EA-0F4D-C626-97202E5D51D8}"/>
              </a:ext>
            </a:extLst>
          </p:cNvPr>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
        <p:nvSpPr>
          <p:cNvPr id="7" name="Θέση αριθμού διαφάνειας 6">
            <a:extLst>
              <a:ext uri="{FF2B5EF4-FFF2-40B4-BE49-F238E27FC236}">
                <a16:creationId xmlns:a16="http://schemas.microsoft.com/office/drawing/2014/main" id="{E750782F-1502-6634-E250-9EF05747EA3C}"/>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293836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5FFA298-C1A6-8E09-4DD8-51BBBA30A096}"/>
              </a:ext>
            </a:extLst>
          </p:cNvPr>
          <p:cNvSpPr>
            <a:spLocks noGrp="1"/>
          </p:cNvSpPr>
          <p:nvPr>
            <p:ph type="title"/>
          </p:nvPr>
        </p:nvSpPr>
        <p:spPr>
          <a:xfrm>
            <a:off x="629841" y="457200"/>
            <a:ext cx="2949178" cy="1600200"/>
          </a:xfrm>
        </p:spPr>
        <p:txBody>
          <a:bodyPr anchor="b"/>
          <a:lstStyle>
            <a:lvl1pPr>
              <a:defRPr sz="24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8D069094-4D04-9F97-1CE4-E3A33079C422}"/>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l-GR"/>
          </a:p>
        </p:txBody>
      </p:sp>
      <p:sp>
        <p:nvSpPr>
          <p:cNvPr id="4" name="Θέση κειμένου 3">
            <a:extLst>
              <a:ext uri="{FF2B5EF4-FFF2-40B4-BE49-F238E27FC236}">
                <a16:creationId xmlns:a16="http://schemas.microsoft.com/office/drawing/2014/main" id="{079193E8-F7F4-E0A0-36A2-9A7C81EE1B7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607F9BE9-41ED-54EB-4E05-F6B8A2AABF13}"/>
              </a:ext>
            </a:extLst>
          </p:cNvPr>
          <p:cNvSpPr>
            <a:spLocks noGrp="1"/>
          </p:cNvSpPr>
          <p:nvPr>
            <p:ph type="dt" sz="half" idx="10"/>
          </p:nvPr>
        </p:nvSpPr>
        <p:spPr/>
        <p:txBody>
          <a:bodyPr/>
          <a:lstStyle/>
          <a:p>
            <a:fld id="{C764DE79-268F-4C1A-8933-263129D2AF90}" type="datetimeFigureOut">
              <a:rPr lang="en-US" smtClean="0"/>
              <a:t>1/27/2026</a:t>
            </a:fld>
            <a:endParaRPr lang="en-US" dirty="0"/>
          </a:p>
        </p:txBody>
      </p:sp>
      <p:sp>
        <p:nvSpPr>
          <p:cNvPr id="6" name="Θέση υποσέλιδου 5">
            <a:extLst>
              <a:ext uri="{FF2B5EF4-FFF2-40B4-BE49-F238E27FC236}">
                <a16:creationId xmlns:a16="http://schemas.microsoft.com/office/drawing/2014/main" id="{1925A46F-0D14-6BCA-3137-302EA8330539}"/>
              </a:ext>
            </a:extLst>
          </p:cNvPr>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
        <p:nvSpPr>
          <p:cNvPr id="7" name="Θέση αριθμού διαφάνειας 6">
            <a:extLst>
              <a:ext uri="{FF2B5EF4-FFF2-40B4-BE49-F238E27FC236}">
                <a16:creationId xmlns:a16="http://schemas.microsoft.com/office/drawing/2014/main" id="{2B794DCD-A4ED-F652-CBA9-FF9A0E9D575B}"/>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898185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D291F9E7-1909-BBDC-8274-A9932ED0D74E}"/>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63B03536-406F-E966-17E0-6A00E830A48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ACDF5B3C-79EB-E3E8-3763-64029DFFE8B2}"/>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764DE79-268F-4C1A-8933-263129D2AF90}" type="datetimeFigureOut">
              <a:rPr lang="en-US" smtClean="0"/>
              <a:t>1/27/2026</a:t>
            </a:fld>
            <a:endParaRPr lang="en-US" dirty="0"/>
          </a:p>
        </p:txBody>
      </p:sp>
      <p:sp>
        <p:nvSpPr>
          <p:cNvPr id="5" name="Θέση υποσέλιδου 4">
            <a:extLst>
              <a:ext uri="{FF2B5EF4-FFF2-40B4-BE49-F238E27FC236}">
                <a16:creationId xmlns:a16="http://schemas.microsoft.com/office/drawing/2014/main" id="{4780CCCC-EF59-5FDC-E997-6D7E45A06BAC}"/>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
        <p:nvSpPr>
          <p:cNvPr id="6" name="Θέση αριθμού διαφάνειας 5">
            <a:extLst>
              <a:ext uri="{FF2B5EF4-FFF2-40B4-BE49-F238E27FC236}">
                <a16:creationId xmlns:a16="http://schemas.microsoft.com/office/drawing/2014/main" id="{64832102-C024-B84A-68EF-057F81EBBE8B}"/>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2633176245"/>
      </p:ext>
    </p:extLst>
  </p:cSld>
  <p:clrMap bg1="lt1" tx1="dk1" bg2="lt2" tx2="dk2" accent1="accent1" accent2="accent2" accent3="accent3" accent4="accent4" accent5="accent5" accent6="accent6" hlink="hlink" folHlink="folHlink"/>
  <p:sldLayoutIdLst>
    <p:sldLayoutId id="2147485300" r:id="rId1"/>
    <p:sldLayoutId id="2147485301" r:id="rId2"/>
    <p:sldLayoutId id="2147485302" r:id="rId3"/>
    <p:sldLayoutId id="2147485303" r:id="rId4"/>
    <p:sldLayoutId id="2147485304" r:id="rId5"/>
    <p:sldLayoutId id="2147485305" r:id="rId6"/>
    <p:sldLayoutId id="2147485306" r:id="rId7"/>
    <p:sldLayoutId id="2147485307" r:id="rId8"/>
    <p:sldLayoutId id="2147485308" r:id="rId9"/>
    <p:sldLayoutId id="2147485309" r:id="rId10"/>
    <p:sldLayoutId id="2147485310" r:id="rId11"/>
  </p:sldLayoutIdLst>
  <mc:AlternateContent xmlns:mc="http://schemas.openxmlformats.org/markup-compatibility/2006" xmlns:p159="http://schemas.microsoft.com/office/powerpoint/2015/09/main">
    <mc:Choice Requires="p159">
      <p:transition xmlns:p14="http://schemas.microsoft.com/office/powerpoint/2010/main" p14:dur="10">
        <p159:morph option="byObject"/>
      </p:transition>
    </mc:Choice>
    <mc:Fallback xmlns="">
      <p:transition advTm="0">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l-G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slideLayout" Target="../slideLayouts/slideLayout7.xml"/><Relationship Id="rId7" Type="http://schemas.openxmlformats.org/officeDocument/2006/relationships/image" Target="../media/image3.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9"/>
          <p:cNvSpPr txBox="1"/>
          <p:nvPr/>
        </p:nvSpPr>
        <p:spPr>
          <a:xfrm>
            <a:off x="683568" y="332656"/>
            <a:ext cx="8064896" cy="4847451"/>
          </a:xfrm>
          <a:prstGeom prst="rect">
            <a:avLst/>
          </a:prstGeom>
          <a:noFill/>
          <a:ln>
            <a:noFill/>
          </a:ln>
        </p:spPr>
        <p:txBody>
          <a:bodyPr spcFirstLastPara="1" wrap="square" lIns="90000" tIns="91425" rIns="91425" bIns="91425" anchor="t" anchorCtr="0">
            <a:spAutoFit/>
          </a:bodyPr>
          <a:lstStyle/>
          <a:p>
            <a:pPr marL="457200" algn="ctr">
              <a:lnSpc>
                <a:spcPct val="150000"/>
              </a:lnSpc>
              <a:spcBef>
                <a:spcPts val="0"/>
              </a:spcBef>
              <a:spcAft>
                <a:spcPts val="0"/>
              </a:spcAft>
            </a:pPr>
            <a:endParaRPr lang="en-GB" b="1" dirty="0">
              <a:latin typeface="Verdana" panose="020B0604030504040204" pitchFamily="34" charset="0"/>
              <a:ea typeface="Verdana" panose="020B0604030504040204" pitchFamily="34" charset="0"/>
              <a:cs typeface="Verdana" panose="020B0604030504040204" pitchFamily="34" charset="0"/>
            </a:endParaRPr>
          </a:p>
          <a:p>
            <a:pPr marL="457200" algn="ctr">
              <a:lnSpc>
                <a:spcPct val="150000"/>
              </a:lnSpc>
              <a:spcBef>
                <a:spcPts val="0"/>
              </a:spcBef>
              <a:spcAft>
                <a:spcPts val="0"/>
              </a:spcAft>
            </a:pPr>
            <a:endParaRPr lang="en-GB" b="1" dirty="0">
              <a:latin typeface="Verdana" panose="020B0604030504040204" pitchFamily="34" charset="0"/>
              <a:ea typeface="Verdana" panose="020B0604030504040204" pitchFamily="34" charset="0"/>
              <a:cs typeface="Verdana" panose="020B0604030504040204" pitchFamily="34" charset="0"/>
            </a:endParaRPr>
          </a:p>
          <a:p>
            <a:pPr marL="457200" algn="ctr">
              <a:lnSpc>
                <a:spcPct val="150000"/>
              </a:lnSpc>
              <a:spcBef>
                <a:spcPts val="0"/>
              </a:spcBef>
              <a:spcAft>
                <a:spcPts val="0"/>
              </a:spcAft>
            </a:pPr>
            <a:endParaRPr lang="en-GB" dirty="0">
              <a:latin typeface="Verdana" panose="020B0604030504040204" pitchFamily="34" charset="0"/>
              <a:ea typeface="Verdana" panose="020B0604030504040204" pitchFamily="34" charset="0"/>
              <a:cs typeface="Verdana" panose="020B0604030504040204" pitchFamily="34" charset="0"/>
            </a:endParaRPr>
          </a:p>
          <a:p>
            <a:pPr algn="ctr">
              <a:lnSpc>
                <a:spcPct val="150000"/>
              </a:lnSpc>
            </a:pPr>
            <a:endParaRPr lang="en-GB" dirty="0">
              <a:solidFill>
                <a:srgbClr val="003399"/>
              </a:solidFill>
              <a:effectLst/>
              <a:latin typeface="Verdana" panose="020B0604030504040204" pitchFamily="34" charset="0"/>
              <a:ea typeface="Verdana" panose="020B0604030504040204" pitchFamily="34" charset="0"/>
              <a:cs typeface="Verdana" panose="020B0604030504040204" pitchFamily="34" charset="0"/>
            </a:endParaRPr>
          </a:p>
          <a:p>
            <a:pPr algn="ctr">
              <a:lnSpc>
                <a:spcPct val="150000"/>
              </a:lnSpc>
            </a:pPr>
            <a:r>
              <a:rPr lang="en-GB" sz="2400" b="1" dirty="0">
                <a:solidFill>
                  <a:srgbClr val="C00000"/>
                </a:solidFill>
                <a:effectLst/>
                <a:ea typeface="Verdana" panose="020B0604030504040204" pitchFamily="34" charset="0"/>
                <a:cs typeface="Verdana" panose="020B0604030504040204" pitchFamily="34" charset="0"/>
              </a:rPr>
              <a:t>R-EU-R</a:t>
            </a:r>
            <a:r>
              <a:rPr lang="en-GB" sz="2400" b="1" dirty="0">
                <a:solidFill>
                  <a:srgbClr val="C00000"/>
                </a:solidFill>
                <a:ea typeface="Verdana" panose="020B0604030504040204" pitchFamily="34" charset="0"/>
                <a:cs typeface="Verdana" panose="020B0604030504040204" pitchFamily="34" charset="0"/>
              </a:rPr>
              <a:t> </a:t>
            </a:r>
            <a:r>
              <a:rPr lang="en-GB" sz="2400" b="1" dirty="0">
                <a:solidFill>
                  <a:srgbClr val="C00000"/>
                </a:solidFill>
                <a:effectLst/>
                <a:ea typeface="Verdana" panose="020B0604030504040204" pitchFamily="34" charset="0"/>
                <a:cs typeface="Verdana" panose="020B0604030504040204" pitchFamily="34" charset="0"/>
              </a:rPr>
              <a:t>Jean Monnet Module 2</a:t>
            </a:r>
            <a:r>
              <a:rPr lang="en-GB" sz="2400" b="1" baseline="30000" dirty="0">
                <a:solidFill>
                  <a:srgbClr val="C00000"/>
                </a:solidFill>
                <a:effectLst/>
                <a:ea typeface="Verdana" panose="020B0604030504040204" pitchFamily="34" charset="0"/>
                <a:cs typeface="Verdana" panose="020B0604030504040204" pitchFamily="34" charset="0"/>
              </a:rPr>
              <a:t>nd</a:t>
            </a:r>
            <a:r>
              <a:rPr lang="en-GB" sz="2400" b="1" dirty="0">
                <a:solidFill>
                  <a:srgbClr val="C00000"/>
                </a:solidFill>
                <a:effectLst/>
                <a:ea typeface="Verdana" panose="020B0604030504040204" pitchFamily="34" charset="0"/>
                <a:cs typeface="Verdana" panose="020B0604030504040204" pitchFamily="34" charset="0"/>
              </a:rPr>
              <a:t> Intensive </a:t>
            </a:r>
            <a:r>
              <a:rPr lang="en-GB" sz="2400" b="1" dirty="0">
                <a:solidFill>
                  <a:srgbClr val="C00000"/>
                </a:solidFill>
                <a:ea typeface="Verdana" panose="020B0604030504040204" pitchFamily="34" charset="0"/>
                <a:cs typeface="Verdana" panose="020B0604030504040204" pitchFamily="34" charset="0"/>
              </a:rPr>
              <a:t>Course</a:t>
            </a:r>
            <a:endParaRPr lang="en-GB" sz="2400" b="1" dirty="0">
              <a:solidFill>
                <a:srgbClr val="C00000"/>
              </a:solidFill>
              <a:effectLst/>
              <a:ea typeface="Verdana" panose="020B0604030504040204" pitchFamily="34" charset="0"/>
              <a:cs typeface="Verdana" panose="020B0604030504040204" pitchFamily="34" charset="0"/>
            </a:endParaRPr>
          </a:p>
          <a:p>
            <a:pPr algn="ctr">
              <a:lnSpc>
                <a:spcPct val="150000"/>
              </a:lnSpc>
            </a:pPr>
            <a:endParaRPr lang="en-GB" dirty="0">
              <a:solidFill>
                <a:srgbClr val="78C0E0"/>
              </a:solidFill>
              <a:effectLst/>
              <a:ea typeface="Verdana" panose="020B0604030504040204" pitchFamily="34" charset="0"/>
              <a:cs typeface="Verdana" panose="020B0604030504040204" pitchFamily="34" charset="0"/>
            </a:endParaRPr>
          </a:p>
          <a:p>
            <a:pPr marL="11113" algn="ctr">
              <a:spcBef>
                <a:spcPts val="0"/>
              </a:spcBef>
              <a:spcAft>
                <a:spcPts val="0"/>
              </a:spcAft>
            </a:pPr>
            <a:r>
              <a:rPr lang="en-GB" sz="2400" b="1" dirty="0">
                <a:solidFill>
                  <a:srgbClr val="003399"/>
                </a:solidFill>
                <a:ea typeface="Verdana" panose="020B0604030504040204" pitchFamily="34" charset="0"/>
                <a:cs typeface="Verdana" panose="020B0604030504040204" pitchFamily="34" charset="0"/>
              </a:rPr>
              <a:t>RU</a:t>
            </a:r>
            <a:r>
              <a:rPr lang="en-GB" sz="2400" b="1" dirty="0">
                <a:solidFill>
                  <a:srgbClr val="003399"/>
                </a:solidFill>
                <a:effectLst/>
                <a:ea typeface="Verdana" panose="020B0604030504040204" pitchFamily="34" charset="0"/>
                <a:cs typeface="Verdana" panose="020B0604030504040204" pitchFamily="34" charset="0"/>
              </a:rPr>
              <a:t>LE OF LAW IN THE ECONOMIC AND MONETARY UNION: A WORKABLE RELATIONSHIP? </a:t>
            </a:r>
            <a:br>
              <a:rPr lang="en-GB" sz="2400" b="1" u="sng" dirty="0">
                <a:solidFill>
                  <a:srgbClr val="003399"/>
                </a:solidFill>
                <a:effectLst/>
                <a:ea typeface="Verdana" panose="020B0604030504040204" pitchFamily="34" charset="0"/>
                <a:cs typeface="Verdana" panose="020B0604030504040204" pitchFamily="34" charset="0"/>
              </a:rPr>
            </a:br>
            <a:endParaRPr lang="en-GB" b="1" dirty="0">
              <a:ea typeface="Verdana" panose="020B0604030504040204" pitchFamily="34" charset="0"/>
              <a:cs typeface="Verdana" panose="020B0604030504040204" pitchFamily="34" charset="0"/>
            </a:endParaRPr>
          </a:p>
          <a:p>
            <a:pPr marL="12700">
              <a:spcBef>
                <a:spcPts val="0"/>
              </a:spcBef>
              <a:spcAft>
                <a:spcPts val="0"/>
              </a:spcAft>
            </a:pPr>
            <a:r>
              <a:rPr lang="en-GB" dirty="0">
                <a:solidFill>
                  <a:srgbClr val="003399"/>
                </a:solidFill>
                <a:ea typeface="Verdana" panose="020B0604030504040204" pitchFamily="34" charset="0"/>
                <a:cs typeface="Verdana" panose="020B0604030504040204" pitchFamily="34" charset="0"/>
              </a:rPr>
              <a:t>Professor </a:t>
            </a:r>
            <a:r>
              <a:rPr lang="en-GB" sz="2000" dirty="0">
                <a:solidFill>
                  <a:srgbClr val="003399"/>
                </a:solidFill>
                <a:ea typeface="Verdana" panose="020B0604030504040204" pitchFamily="34" charset="0"/>
                <a:cs typeface="Verdana" panose="020B0604030504040204" pitchFamily="34" charset="0"/>
              </a:rPr>
              <a:t>Rebecca-Emmanuela Papadopoulou</a:t>
            </a:r>
          </a:p>
          <a:p>
            <a:pPr marL="12700">
              <a:spcBef>
                <a:spcPts val="0"/>
              </a:spcBef>
              <a:spcAft>
                <a:spcPts val="0"/>
              </a:spcAft>
            </a:pPr>
            <a:r>
              <a:rPr lang="en-GB" sz="1600" dirty="0">
                <a:solidFill>
                  <a:srgbClr val="003399"/>
                </a:solidFill>
                <a:ea typeface="Verdana" panose="020B0604030504040204" pitchFamily="34" charset="0"/>
                <a:cs typeface="Verdana" panose="020B0604030504040204" pitchFamily="34" charset="0"/>
              </a:rPr>
              <a:t>R-EU-R Scientific Responsible</a:t>
            </a:r>
            <a:endParaRPr lang="en-GB" b="1" dirty="0">
              <a:solidFill>
                <a:srgbClr val="003399"/>
              </a:solidFill>
              <a:ea typeface="Verdana" panose="020B0604030504040204" pitchFamily="34" charset="0"/>
              <a:cs typeface="Verdana" panose="020B0604030504040204" pitchFamily="34" charset="0"/>
            </a:endParaRPr>
          </a:p>
          <a:p>
            <a:pPr marL="12700" algn="r">
              <a:lnSpc>
                <a:spcPct val="150000"/>
              </a:lnSpc>
              <a:spcBef>
                <a:spcPts val="0"/>
              </a:spcBef>
              <a:spcAft>
                <a:spcPts val="0"/>
              </a:spcAft>
            </a:pPr>
            <a:r>
              <a:rPr lang="en-GB" sz="1000" dirty="0">
                <a:solidFill>
                  <a:srgbClr val="003399"/>
                </a:solidFill>
                <a:effectLst/>
                <a:latin typeface="Verdana" panose="020B0604030504040204" pitchFamily="34" charset="0"/>
                <a:ea typeface="Verdana" panose="020B0604030504040204" pitchFamily="34" charset="0"/>
                <a:cs typeface="Verdana" panose="020B0604030504040204" pitchFamily="34" charset="0"/>
              </a:rPr>
              <a:t>Co-funded by the Erasmus+ program of the European Commission</a:t>
            </a:r>
          </a:p>
          <a:p>
            <a:pPr marL="12700" algn="r">
              <a:lnSpc>
                <a:spcPct val="150000"/>
              </a:lnSpc>
              <a:spcBef>
                <a:spcPts val="0"/>
              </a:spcBef>
              <a:spcAft>
                <a:spcPts val="0"/>
              </a:spcAft>
            </a:pPr>
            <a:r>
              <a:rPr lang="en-GB" sz="1000" dirty="0">
                <a:solidFill>
                  <a:srgbClr val="003399"/>
                </a:solidFill>
                <a:latin typeface="Verdana" panose="020B0604030504040204" pitchFamily="34" charset="0"/>
                <a:ea typeface="Verdana" panose="020B0604030504040204" pitchFamily="34" charset="0"/>
                <a:cs typeface="Verdana" panose="020B0604030504040204" pitchFamily="34" charset="0"/>
              </a:rPr>
              <a:t>PROJECT IDENTIFIER: 101127674</a:t>
            </a:r>
          </a:p>
        </p:txBody>
      </p:sp>
      <p:pic>
        <p:nvPicPr>
          <p:cNvPr id="2" name="Audio 1">
            <a:hlinkClick r:id="" action="ppaction://media"/>
            <a:extLst>
              <a:ext uri="{FF2B5EF4-FFF2-40B4-BE49-F238E27FC236}">
                <a16:creationId xmlns:a16="http://schemas.microsoft.com/office/drawing/2014/main" id="{AEECD991-C7D5-4045-8AD1-4D3DB9BAFF1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604448" y="6174432"/>
            <a:ext cx="323652" cy="467668"/>
          </a:xfrm>
          <a:prstGeom prst="rect">
            <a:avLst/>
          </a:prstGeom>
        </p:spPr>
      </p:pic>
      <p:pic>
        <p:nvPicPr>
          <p:cNvPr id="4" name="Picture 3" descr="A blue and black sign&#10;&#10;Description automatically generated">
            <a:extLst>
              <a:ext uri="{FF2B5EF4-FFF2-40B4-BE49-F238E27FC236}">
                <a16:creationId xmlns:a16="http://schemas.microsoft.com/office/drawing/2014/main" id="{BEE73923-AF49-405B-F69E-0CCEDF7A5F3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5364" y="289587"/>
            <a:ext cx="2366020" cy="1470243"/>
          </a:xfrm>
          <a:prstGeom prst="rect">
            <a:avLst/>
          </a:prstGeom>
        </p:spPr>
      </p:pic>
      <p:pic>
        <p:nvPicPr>
          <p:cNvPr id="6" name="Picture 5">
            <a:extLst>
              <a:ext uri="{FF2B5EF4-FFF2-40B4-BE49-F238E27FC236}">
                <a16:creationId xmlns:a16="http://schemas.microsoft.com/office/drawing/2014/main" id="{5720CACA-F8F6-5479-4C94-AB86245BE210}"/>
              </a:ext>
            </a:extLst>
          </p:cNvPr>
          <p:cNvPicPr>
            <a:picLocks noChangeAspect="1"/>
          </p:cNvPicPr>
          <p:nvPr/>
        </p:nvPicPr>
        <p:blipFill>
          <a:blip r:embed="rId7"/>
          <a:stretch>
            <a:fillRect/>
          </a:stretch>
        </p:blipFill>
        <p:spPr>
          <a:xfrm>
            <a:off x="705364" y="6081528"/>
            <a:ext cx="2880320" cy="536085"/>
          </a:xfrm>
          <a:prstGeom prst="rect">
            <a:avLst/>
          </a:prstGeom>
        </p:spPr>
      </p:pic>
      <p:pic>
        <p:nvPicPr>
          <p:cNvPr id="3" name="Εικόνα 2">
            <a:extLst>
              <a:ext uri="{FF2B5EF4-FFF2-40B4-BE49-F238E27FC236}">
                <a16:creationId xmlns:a16="http://schemas.microsoft.com/office/drawing/2014/main" id="{09572EFD-7CF6-C422-02E9-19D032263CF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63603" y="358826"/>
            <a:ext cx="3251332" cy="994649"/>
          </a:xfrm>
          <a:prstGeom prst="rect">
            <a:avLst/>
          </a:prstGeom>
          <a:solidFill>
            <a:srgbClr val="003399">
              <a:alpha val="66000"/>
            </a:srgbClr>
          </a:solidFill>
          <a:ln w="28575">
            <a:solidFill>
              <a:schemeClr val="accent1"/>
            </a:solidFill>
          </a:ln>
        </p:spPr>
        <p:style>
          <a:lnRef idx="1">
            <a:schemeClr val="accent3"/>
          </a:lnRef>
          <a:fillRef idx="2">
            <a:schemeClr val="accent3"/>
          </a:fillRef>
          <a:effectRef idx="1">
            <a:schemeClr val="accent3"/>
          </a:effectRef>
          <a:fontRef idx="minor">
            <a:schemeClr val="dk1"/>
          </a:fontRef>
        </p:style>
      </p:pic>
    </p:spTree>
    <p:extLst>
      <p:ext uri="{BB962C8B-B14F-4D97-AF65-F5344CB8AC3E}">
        <p14:creationId xmlns:p14="http://schemas.microsoft.com/office/powerpoint/2010/main" val="30360797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0">
        <p159:morph option="byObjec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FA4305F-AD7D-6081-0CD9-35300C664B64}"/>
              </a:ext>
            </a:extLst>
          </p:cNvPr>
          <p:cNvSpPr>
            <a:spLocks noGrp="1"/>
          </p:cNvSpPr>
          <p:nvPr>
            <p:ph type="title"/>
          </p:nvPr>
        </p:nvSpPr>
        <p:spPr>
          <a:xfrm>
            <a:off x="628650" y="365127"/>
            <a:ext cx="7886700" cy="615602"/>
          </a:xfrm>
        </p:spPr>
        <p:txBody>
          <a:bodyPr/>
          <a:lstStyle/>
          <a:p>
            <a:pPr algn="ctr"/>
            <a:r>
              <a:rPr kumimoji="0" lang="en-US" sz="3200" b="1" i="0" u="none" strike="noStrike" kern="1200" cap="none" spc="0" normalizeH="0" baseline="0" noProof="0" dirty="0">
                <a:ln>
                  <a:noFill/>
                </a:ln>
                <a:solidFill>
                  <a:srgbClr val="5B9BD5">
                    <a:lumMod val="75000"/>
                  </a:srgbClr>
                </a:solidFill>
                <a:effectLst>
                  <a:outerShdw blurRad="38100" dist="38100" dir="2700000" algn="tl">
                    <a:srgbClr val="000000">
                      <a:alpha val="43137"/>
                    </a:srgbClr>
                  </a:outerShdw>
                </a:effectLst>
                <a:uLnTx/>
                <a:uFillTx/>
                <a:latin typeface="Calibri Light" panose="020F0302020204030204"/>
                <a:ea typeface="+mj-ea"/>
                <a:cs typeface="+mj-cs"/>
              </a:rPr>
              <a:t>Rule of Law and Economic Union</a:t>
            </a:r>
            <a:endParaRPr lang="el-GR" dirty="0"/>
          </a:p>
        </p:txBody>
      </p:sp>
      <p:sp>
        <p:nvSpPr>
          <p:cNvPr id="3" name="Θέση περιεχομένου 2">
            <a:extLst>
              <a:ext uri="{FF2B5EF4-FFF2-40B4-BE49-F238E27FC236}">
                <a16:creationId xmlns:a16="http://schemas.microsoft.com/office/drawing/2014/main" id="{269F0F61-9390-1F50-D44D-DC125AEB5933}"/>
              </a:ext>
            </a:extLst>
          </p:cNvPr>
          <p:cNvSpPr>
            <a:spLocks noGrp="1"/>
          </p:cNvSpPr>
          <p:nvPr>
            <p:ph idx="1"/>
          </p:nvPr>
        </p:nvSpPr>
        <p:spPr>
          <a:xfrm>
            <a:off x="628650" y="1052736"/>
            <a:ext cx="7886700" cy="5124227"/>
          </a:xfrm>
        </p:spPr>
        <p:txBody>
          <a:bodyPr>
            <a:normAutofit/>
          </a:bodyPr>
          <a:lstStyle/>
          <a:p>
            <a:pPr marL="0" indent="0">
              <a:buNone/>
            </a:pPr>
            <a:r>
              <a:rPr lang="en-US" sz="2400" dirty="0">
                <a:solidFill>
                  <a:srgbClr val="C00000"/>
                </a:solidFill>
                <a:effectLst>
                  <a:outerShdw blurRad="38100" dist="38100" dir="2700000" algn="tl">
                    <a:srgbClr val="000000">
                      <a:alpha val="43137"/>
                    </a:srgbClr>
                  </a:outerShdw>
                </a:effectLst>
              </a:rPr>
              <a:t>A. Initial stages of the coordination mechanism (1997, 2005)</a:t>
            </a:r>
          </a:p>
          <a:p>
            <a:pPr marL="0" marR="0" lvl="0" indent="0" algn="ctr" defTabSz="914400" rtl="0" eaLnBrk="1" fontAlgn="auto" latinLnBrk="0" hangingPunct="1">
              <a:lnSpc>
                <a:spcPct val="100000"/>
              </a:lnSpc>
              <a:spcBef>
                <a:spcPct val="20000"/>
              </a:spcBef>
              <a:spcAft>
                <a:spcPts val="0"/>
              </a:spcAft>
              <a:buClr>
                <a:srgbClr val="0BD0D9"/>
              </a:buClr>
              <a:buSzPct val="95000"/>
              <a:buNone/>
              <a:tabLst/>
              <a:defRPr/>
            </a:pPr>
            <a:r>
              <a:rPr kumimoji="0" lang="en-US"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No real link with the Rule of Law</a:t>
            </a:r>
            <a:endParaRPr kumimoji="0" lang="el-GR"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297180" indent="-246888" defTabSz="914400">
              <a:lnSpc>
                <a:spcPct val="100000"/>
              </a:lnSpc>
              <a:spcBef>
                <a:spcPct val="20000"/>
              </a:spcBef>
              <a:buClr>
                <a:srgbClr val="0F6FC6"/>
              </a:buClr>
              <a:buSzPct val="85000"/>
              <a:buFont typeface="Wingdings" pitchFamily="2" charset="2"/>
              <a:buChar char="Ø"/>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Dominant role of the Council – marginal participation of the </a:t>
            </a:r>
            <a:r>
              <a:rPr kumimoji="0" lang="en-US" sz="24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EurParliament</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(ex post information)→ insufficient democratic legitimacy</a:t>
            </a:r>
          </a:p>
          <a:p>
            <a:pPr marL="297180" indent="-246888" defTabSz="914400">
              <a:lnSpc>
                <a:spcPct val="100000"/>
              </a:lnSpc>
              <a:spcBef>
                <a:spcPct val="20000"/>
              </a:spcBef>
              <a:buClr>
                <a:srgbClr val="0F6FC6"/>
              </a:buClr>
              <a:buSzPct val="85000"/>
              <a:buFont typeface="Wingdings" pitchFamily="2" charset="2"/>
              <a:buChar char="Ø"/>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Application of legal rules/Legal certainty? Yes and no</a:t>
            </a:r>
            <a:r>
              <a:rPr kumimoji="0" lang="el-GR" sz="2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p>
          <a:p>
            <a:pPr marL="297180" indent="0" defTabSz="914400">
              <a:lnSpc>
                <a:spcPct val="100000"/>
              </a:lnSpc>
              <a:spcBef>
                <a:spcPct val="20000"/>
              </a:spcBef>
              <a:buClr>
                <a:srgbClr val="0F6FC6"/>
              </a:buClr>
              <a:buSzPct val="85000"/>
              <a:buNone/>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Soft law </a:t>
            </a:r>
            <a:r>
              <a:rPr kumimoji="0" lang="el-GR" sz="2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Recommendations</a:t>
            </a:r>
            <a:r>
              <a:rPr kumimoji="0" lang="el-GR" sz="2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 Not legally binding</a:t>
            </a:r>
          </a:p>
          <a:p>
            <a:pPr marL="297180" indent="0" defTabSz="914400">
              <a:lnSpc>
                <a:spcPct val="100000"/>
              </a:lnSpc>
              <a:spcBef>
                <a:spcPct val="20000"/>
              </a:spcBef>
              <a:buClr>
                <a:srgbClr val="0F6FC6"/>
              </a:buClr>
              <a:buSzPct val="85000"/>
              <a:buNone/>
              <a:defRPr/>
            </a:pPr>
            <a:r>
              <a:rPr lang="en-US" sz="2400" dirty="0">
                <a:solidFill>
                  <a:prstClr val="black"/>
                </a:solidFill>
                <a:latin typeface="Calibri" panose="020F0502020204030204" pitchFamily="34" charset="0"/>
                <a:cs typeface="Calibri" panose="020F0502020204030204" pitchFamily="34" charset="0"/>
              </a:rPr>
              <a:t>But the procedural steps are mandatory!</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640080" lvl="1" indent="0" defTabSz="914400">
              <a:lnSpc>
                <a:spcPct val="100000"/>
              </a:lnSpc>
              <a:spcBef>
                <a:spcPct val="20000"/>
              </a:spcBef>
              <a:buClr>
                <a:srgbClr val="0F6FC6"/>
              </a:buClr>
              <a:buSzPct val="85000"/>
              <a:buNone/>
              <a:defRPr/>
            </a:pPr>
            <a:r>
              <a:rPr lang="en-US" sz="2000" i="1" dirty="0">
                <a:solidFill>
                  <a:prstClr val="black"/>
                </a:solidFill>
                <a:latin typeface="Calibri" panose="020F0502020204030204" pitchFamily="34" charset="0"/>
                <a:cs typeface="Calibri" panose="020F0502020204030204" pitchFamily="34" charset="0"/>
              </a:rPr>
              <a:t>Commission v. Council </a:t>
            </a:r>
            <a:r>
              <a:rPr lang="en-US" sz="2000" dirty="0">
                <a:solidFill>
                  <a:prstClr val="black"/>
                </a:solidFill>
                <a:latin typeface="Calibri" panose="020F0502020204030204" pitchFamily="34" charset="0"/>
                <a:cs typeface="Calibri" panose="020F0502020204030204" pitchFamily="34" charset="0"/>
              </a:rPr>
              <a:t>(2004): Excessive Deficit Procedure against Germany and France – The Council decided to ignore the Commission’s Recommendations and to postpone the decision. The Court annulled its decision</a:t>
            </a:r>
            <a:endParaRPr kumimoji="0" lang="el-GR" sz="2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0" indent="0">
              <a:buNone/>
            </a:pPr>
            <a:endParaRPr lang="el-GR" dirty="0"/>
          </a:p>
        </p:txBody>
      </p:sp>
    </p:spTree>
    <p:extLst>
      <p:ext uri="{BB962C8B-B14F-4D97-AF65-F5344CB8AC3E}">
        <p14:creationId xmlns:p14="http://schemas.microsoft.com/office/powerpoint/2010/main" val="2714597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FEB5102-BB6C-9CF9-FA04-BA90E240E55B}"/>
              </a:ext>
            </a:extLst>
          </p:cNvPr>
          <p:cNvSpPr>
            <a:spLocks noGrp="1"/>
          </p:cNvSpPr>
          <p:nvPr>
            <p:ph type="title"/>
          </p:nvPr>
        </p:nvSpPr>
        <p:spPr>
          <a:xfrm>
            <a:off x="628650" y="365127"/>
            <a:ext cx="7886700" cy="687610"/>
          </a:xfrm>
        </p:spPr>
        <p:txBody>
          <a:bodyPr/>
          <a:lstStyle/>
          <a:p>
            <a:pPr algn="ctr"/>
            <a:r>
              <a:rPr kumimoji="0" lang="en-US" sz="3200" b="1" i="0" u="none" strike="noStrike" kern="1200" cap="none" spc="0" normalizeH="0" baseline="0" noProof="0" dirty="0">
                <a:ln>
                  <a:noFill/>
                </a:ln>
                <a:solidFill>
                  <a:srgbClr val="5B9BD5">
                    <a:lumMod val="75000"/>
                  </a:srgbClr>
                </a:solidFill>
                <a:effectLst>
                  <a:outerShdw blurRad="38100" dist="38100" dir="2700000" algn="tl">
                    <a:srgbClr val="000000">
                      <a:alpha val="43137"/>
                    </a:srgbClr>
                  </a:outerShdw>
                </a:effectLst>
                <a:uLnTx/>
                <a:uFillTx/>
                <a:latin typeface="Calibri Light" panose="020F0302020204030204"/>
                <a:ea typeface="+mj-ea"/>
                <a:cs typeface="+mj-cs"/>
              </a:rPr>
              <a:t>Rule of Law and Economic Union</a:t>
            </a:r>
            <a:endParaRPr lang="el-GR" dirty="0"/>
          </a:p>
        </p:txBody>
      </p:sp>
      <p:sp>
        <p:nvSpPr>
          <p:cNvPr id="3" name="Θέση περιεχομένου 2">
            <a:extLst>
              <a:ext uri="{FF2B5EF4-FFF2-40B4-BE49-F238E27FC236}">
                <a16:creationId xmlns:a16="http://schemas.microsoft.com/office/drawing/2014/main" id="{B2554C78-DEF5-15F1-4B6C-95023E7194C0}"/>
              </a:ext>
            </a:extLst>
          </p:cNvPr>
          <p:cNvSpPr>
            <a:spLocks noGrp="1"/>
          </p:cNvSpPr>
          <p:nvPr>
            <p:ph idx="1"/>
          </p:nvPr>
        </p:nvSpPr>
        <p:spPr>
          <a:xfrm>
            <a:off x="628650" y="1196752"/>
            <a:ext cx="7886700" cy="4980211"/>
          </a:xfrm>
        </p:spPr>
        <p:txBody>
          <a:bodyPr/>
          <a:lstStyle/>
          <a:p>
            <a:pPr marL="297180" lvl="0" indent="-284400" defTabSz="914400">
              <a:lnSpc>
                <a:spcPct val="100000"/>
              </a:lnSpc>
              <a:spcBef>
                <a:spcPct val="20000"/>
              </a:spcBef>
              <a:buClr>
                <a:srgbClr val="0F6FC6"/>
              </a:buClr>
              <a:buSzPct val="85000"/>
              <a:buFont typeface="Wingdings" pitchFamily="2" charset="2"/>
              <a:buChar char="Ø"/>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Exclusion of judicial control in most stages of the mechanism</a:t>
            </a:r>
            <a:r>
              <a:rPr kumimoji="0" lang="el-GR"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eg</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art. </a:t>
            </a:r>
            <a:r>
              <a:rPr lang="en-US" sz="2400" dirty="0">
                <a:solidFill>
                  <a:prstClr val="black"/>
                </a:solidFill>
                <a:latin typeface="Calibri" panose="020F0502020204030204" pitchFamily="34" charset="0"/>
                <a:cs typeface="Calibri" panose="020F0502020204030204" pitchFamily="34" charset="0"/>
              </a:rPr>
              <a:t>126§10 TFEU: no action for infringement against MS that do not respect the Council’s decisions</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297180" marR="0" lvl="0" indent="-284400" algn="l" defTabSz="914400" rtl="0" eaLnBrk="1" fontAlgn="auto" latinLnBrk="0" hangingPunct="1">
              <a:lnSpc>
                <a:spcPct val="100000"/>
              </a:lnSpc>
              <a:spcBef>
                <a:spcPct val="20000"/>
              </a:spcBef>
              <a:spcAft>
                <a:spcPts val="0"/>
              </a:spcAft>
              <a:buClr>
                <a:srgbClr val="0F6FC6"/>
              </a:buClr>
              <a:buSzPct val="85000"/>
              <a:buFont typeface="Wingdings" pitchFamily="2" charset="2"/>
              <a:buChar char="Ø"/>
              <a:tabLst/>
              <a:defRPr/>
            </a:pPr>
            <a:r>
              <a:rPr lang="en-US" sz="2400" dirty="0">
                <a:solidFill>
                  <a:prstClr val="black"/>
                </a:solidFill>
                <a:latin typeface="Calibri" panose="020F0502020204030204" pitchFamily="34" charset="0"/>
                <a:cs typeface="Calibri" panose="020F0502020204030204" pitchFamily="34" charset="0"/>
              </a:rPr>
              <a:t>R</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educed accountability, lack of transparency</a:t>
            </a:r>
          </a:p>
          <a:p>
            <a:pPr marL="297180" marR="0" lvl="0" indent="-284400" algn="l" defTabSz="914400" rtl="0" eaLnBrk="1" fontAlgn="auto" latinLnBrk="0" hangingPunct="1">
              <a:lnSpc>
                <a:spcPct val="100000"/>
              </a:lnSpc>
              <a:spcBef>
                <a:spcPts val="1200"/>
              </a:spcBef>
              <a:spcAft>
                <a:spcPts val="0"/>
              </a:spcAft>
              <a:buClr>
                <a:srgbClr val="0F6FC6"/>
              </a:buClr>
              <a:buSzPct val="85000"/>
              <a:buFont typeface="Wingdings" pitchFamily="2" charset="2"/>
              <a:buChar char="Ø"/>
              <a:tabLst/>
              <a:defRPr/>
            </a:pPr>
            <a:r>
              <a:rPr lang="en-US" sz="2400" dirty="0">
                <a:solidFill>
                  <a:prstClr val="black"/>
                </a:solidFill>
                <a:latin typeface="Calibri" panose="020F0502020204030204" pitchFamily="34" charset="0"/>
                <a:cs typeface="Calibri" panose="020F0502020204030204" pitchFamily="34" charset="0"/>
              </a:rPr>
              <a:t>Issues of locus standi / wide margin of appreciation for the Council </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698580" marR="0" lvl="2" indent="0" algn="l" defTabSz="914400" rtl="0" eaLnBrk="1" fontAlgn="auto" latinLnBrk="0" hangingPunct="1">
              <a:lnSpc>
                <a:spcPct val="100000"/>
              </a:lnSpc>
              <a:spcBef>
                <a:spcPct val="20000"/>
              </a:spcBef>
              <a:spcAft>
                <a:spcPts val="0"/>
              </a:spcAft>
              <a:buClr>
                <a:srgbClr val="0F6FC6"/>
              </a:buClr>
              <a:buSzPct val="85000"/>
              <a:buFont typeface="Arial" panose="020B0604020202020204" pitchFamily="34" charset="0"/>
              <a:buNone/>
              <a:tabLst/>
              <a:defRPr/>
            </a:pPr>
            <a:r>
              <a:rPr kumimoji="0" lang="en-US" sz="20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Sotiropoulou v. Council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(2017): action for indemnity against Council Decisions calling Greece to reduce pensions. Objective of public interest, no disproportionate restriction</a:t>
            </a:r>
            <a:endParaRPr kumimoji="0" lang="el-GR"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indent="0">
              <a:buNone/>
            </a:pPr>
            <a:endParaRPr lang="el-GR" dirty="0"/>
          </a:p>
        </p:txBody>
      </p:sp>
    </p:spTree>
    <p:extLst>
      <p:ext uri="{BB962C8B-B14F-4D97-AF65-F5344CB8AC3E}">
        <p14:creationId xmlns:p14="http://schemas.microsoft.com/office/powerpoint/2010/main" val="1283162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91C7493-F796-30A3-D2A6-048BA83A82EC}"/>
              </a:ext>
            </a:extLst>
          </p:cNvPr>
          <p:cNvSpPr>
            <a:spLocks noGrp="1"/>
          </p:cNvSpPr>
          <p:nvPr>
            <p:ph type="title"/>
          </p:nvPr>
        </p:nvSpPr>
        <p:spPr>
          <a:xfrm>
            <a:off x="628650" y="365127"/>
            <a:ext cx="7886700" cy="615602"/>
          </a:xfrm>
        </p:spPr>
        <p:txBody>
          <a:bodyPr/>
          <a:lstStyle/>
          <a:p>
            <a:pPr algn="ctr"/>
            <a:r>
              <a:rPr kumimoji="0" lang="en-US" sz="3200" b="1" i="0" u="none" strike="noStrike" kern="1200" cap="none" spc="0" normalizeH="0" baseline="0" noProof="0" dirty="0">
                <a:ln>
                  <a:noFill/>
                </a:ln>
                <a:solidFill>
                  <a:srgbClr val="5B9BD5">
                    <a:lumMod val="75000"/>
                  </a:srgbClr>
                </a:solidFill>
                <a:effectLst>
                  <a:outerShdw blurRad="38100" dist="38100" dir="2700000" algn="tl">
                    <a:srgbClr val="000000">
                      <a:alpha val="43137"/>
                    </a:srgbClr>
                  </a:outerShdw>
                </a:effectLst>
                <a:uLnTx/>
                <a:uFillTx/>
                <a:latin typeface="Calibri Light" panose="020F0302020204030204"/>
                <a:ea typeface="+mj-ea"/>
                <a:cs typeface="+mj-cs"/>
              </a:rPr>
              <a:t>Rule of Law and Economic Union</a:t>
            </a:r>
            <a:endParaRPr lang="el-GR" dirty="0"/>
          </a:p>
        </p:txBody>
      </p:sp>
      <p:sp>
        <p:nvSpPr>
          <p:cNvPr id="3" name="Θέση περιεχομένου 2">
            <a:extLst>
              <a:ext uri="{FF2B5EF4-FFF2-40B4-BE49-F238E27FC236}">
                <a16:creationId xmlns:a16="http://schemas.microsoft.com/office/drawing/2014/main" id="{664F4F3B-355B-C0E4-D119-29AC277D02F2}"/>
              </a:ext>
            </a:extLst>
          </p:cNvPr>
          <p:cNvSpPr>
            <a:spLocks noGrp="1"/>
          </p:cNvSpPr>
          <p:nvPr>
            <p:ph idx="1"/>
          </p:nvPr>
        </p:nvSpPr>
        <p:spPr>
          <a:xfrm>
            <a:off x="628650" y="1052736"/>
            <a:ext cx="7886700" cy="5124227"/>
          </a:xfrm>
        </p:spPr>
        <p:txBody>
          <a:bodyPr/>
          <a:lstStyle/>
          <a:p>
            <a:pPr marL="0" indent="0">
              <a:buNone/>
            </a:pPr>
            <a:r>
              <a:rPr lang="en-US" dirty="0">
                <a:solidFill>
                  <a:srgbClr val="C00000"/>
                </a:solidFill>
                <a:effectLst>
                  <a:outerShdw blurRad="38100" dist="38100" dir="2700000" algn="tl">
                    <a:srgbClr val="000000">
                      <a:alpha val="43137"/>
                    </a:srgbClr>
                  </a:outerShdw>
                </a:effectLst>
              </a:rPr>
              <a:t>B. </a:t>
            </a:r>
            <a:r>
              <a:rPr lang="el-GR" dirty="0">
                <a:solidFill>
                  <a:srgbClr val="C00000"/>
                </a:solidFill>
                <a:effectLst>
                  <a:outerShdw blurRad="38100" dist="38100" dir="2700000" algn="tl">
                    <a:srgbClr val="000000">
                      <a:alpha val="43137"/>
                    </a:srgbClr>
                  </a:outerShdw>
                </a:effectLst>
              </a:rPr>
              <a:t>«</a:t>
            </a:r>
            <a:r>
              <a:rPr lang="en-US" dirty="0">
                <a:solidFill>
                  <a:srgbClr val="C00000"/>
                </a:solidFill>
                <a:effectLst>
                  <a:outerShdw blurRad="38100" dist="38100" dir="2700000" algn="tl">
                    <a:srgbClr val="000000">
                      <a:alpha val="43137"/>
                    </a:srgbClr>
                  </a:outerShdw>
                </a:effectLst>
              </a:rPr>
              <a:t>New economic governance</a:t>
            </a:r>
            <a:r>
              <a:rPr lang="el-GR" dirty="0">
                <a:solidFill>
                  <a:srgbClr val="C00000"/>
                </a:solidFill>
                <a:effectLst>
                  <a:outerShdw blurRad="38100" dist="38100" dir="2700000" algn="tl">
                    <a:srgbClr val="000000">
                      <a:alpha val="43137"/>
                    </a:srgbClr>
                  </a:outerShdw>
                </a:effectLst>
              </a:rPr>
              <a:t>»</a:t>
            </a:r>
            <a:r>
              <a:rPr lang="en-US" dirty="0">
                <a:solidFill>
                  <a:srgbClr val="C00000"/>
                </a:solidFill>
                <a:effectLst>
                  <a:outerShdw blurRad="38100" dist="38100" dir="2700000" algn="tl">
                    <a:srgbClr val="000000">
                      <a:alpha val="43137"/>
                    </a:srgbClr>
                  </a:outerShdw>
                </a:effectLst>
              </a:rPr>
              <a:t> (Six-Pack 2011/Two-Pack 2013, 2024)</a:t>
            </a:r>
          </a:p>
          <a:p>
            <a:pPr marL="0" indent="0" algn="ctr">
              <a:buNone/>
            </a:pPr>
            <a:r>
              <a:rPr lang="en-US" b="1" dirty="0"/>
              <a:t>Closer than before to the Rule of Law requirements</a:t>
            </a:r>
          </a:p>
          <a:p>
            <a:pPr marL="297180" indent="-246888" defTabSz="914400">
              <a:lnSpc>
                <a:spcPct val="100000"/>
              </a:lnSpc>
              <a:spcBef>
                <a:spcPts val="1200"/>
              </a:spcBef>
              <a:buClr>
                <a:srgbClr val="0F6FC6"/>
              </a:buClr>
              <a:buSzPct val="85000"/>
              <a:buFont typeface="Wingdings" pitchFamily="2" charset="2"/>
              <a:buChar char="Ø"/>
              <a:defRPr/>
            </a:pPr>
            <a:r>
              <a:rPr lang="en-US" sz="2400" dirty="0">
                <a:solidFill>
                  <a:schemeClr val="accent6">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role of the Council is framed</a:t>
            </a:r>
            <a:r>
              <a:rPr kumimoji="0" lang="el-GR" sz="2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reverse qualified majority</a:t>
            </a:r>
            <a:r>
              <a:rPr kumimoji="0" lang="el-GR" sz="2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obligation to publicly justify its differentiation from the Commission’s recommendations</a:t>
            </a:r>
            <a:endParaRPr kumimoji="0" lang="el-GR" sz="2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297180" indent="-246888" defTabSz="914400">
              <a:lnSpc>
                <a:spcPct val="100000"/>
              </a:lnSpc>
              <a:spcBef>
                <a:spcPts val="1200"/>
              </a:spcBef>
              <a:buClr>
                <a:srgbClr val="0F6FC6"/>
              </a:buClr>
              <a:buSzPct val="85000"/>
              <a:buFont typeface="Wingdings" pitchFamily="2" charset="2"/>
              <a:buChar char="Ø"/>
              <a:defRPr/>
            </a:pPr>
            <a:r>
              <a:rPr kumimoji="0" lang="en-US" sz="2400" b="0"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The role of the </a:t>
            </a:r>
            <a:r>
              <a:rPr kumimoji="0" lang="en-US" sz="2400" b="0" i="0" u="none" strike="noStrike" kern="1200" cap="none" spc="0" normalizeH="0" baseline="0" noProof="0" dirty="0" err="1">
                <a:ln>
                  <a:noFill/>
                </a:ln>
                <a:solidFill>
                  <a:srgbClr val="0070C0"/>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EurParliament</a:t>
            </a:r>
            <a:r>
              <a:rPr kumimoji="0" lang="en-US" sz="2400" b="0"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 is reinforced</a:t>
            </a:r>
            <a:r>
              <a:rPr kumimoji="0" lang="el-GR" sz="2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participation in the European Semester </a:t>
            </a:r>
            <a:r>
              <a:rPr kumimoji="0" lang="el-GR" sz="2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in order to increase transparency, acceptance and accountability</a:t>
            </a:r>
            <a:r>
              <a:rPr kumimoji="0" lang="el-GR" sz="2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p>
          <a:p>
            <a:pPr marL="297180" indent="-246888" defTabSz="914400">
              <a:lnSpc>
                <a:spcPct val="100000"/>
              </a:lnSpc>
              <a:spcBef>
                <a:spcPts val="1200"/>
              </a:spcBef>
              <a:buClr>
                <a:srgbClr val="0F6FC6"/>
              </a:buClr>
              <a:buSzPct val="85000"/>
              <a:buFont typeface="Wingdings" pitchFamily="2" charset="2"/>
              <a:buChar char="Ø"/>
              <a:defRPr/>
            </a:pPr>
            <a:r>
              <a:rPr kumimoji="0" lang="el-GR" sz="2400" b="0" i="0" u="none" strike="noStrike" kern="1200" cap="none" spc="0" normalizeH="0" baseline="0" noProof="0" dirty="0">
                <a:ln>
                  <a:noFill/>
                </a:ln>
                <a:solidFill>
                  <a:srgbClr val="7030A0"/>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a:t>
            </a:r>
            <a:r>
              <a:rPr kumimoji="0" lang="en-US" sz="2400" b="0" i="0" u="none" strike="noStrike" kern="1200" cap="none" spc="0" normalizeH="0" baseline="0" noProof="0" dirty="0">
                <a:ln>
                  <a:noFill/>
                </a:ln>
                <a:solidFill>
                  <a:srgbClr val="7030A0"/>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Economic dialogue</a:t>
            </a:r>
            <a:r>
              <a:rPr kumimoji="0" lang="el-GR" sz="2400" b="0" i="0" u="none" strike="noStrike" kern="1200" cap="none" spc="0" normalizeH="0" baseline="0" noProof="0" dirty="0">
                <a:ln>
                  <a:noFill/>
                </a:ln>
                <a:solidFill>
                  <a:srgbClr val="7030A0"/>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a:t>
            </a:r>
            <a:r>
              <a:rPr kumimoji="0" lang="el-GR" sz="2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debate of EU institutions before the </a:t>
            </a:r>
            <a:r>
              <a:rPr kumimoji="0" lang="en-US" sz="24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EurParliament</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on the objectives and results</a:t>
            </a:r>
            <a:r>
              <a:rPr kumimoji="0" lang="el-GR" sz="2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accountability</a:t>
            </a:r>
            <a:r>
              <a:rPr kumimoji="0" lang="el-GR" sz="2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p>
          <a:p>
            <a:pPr marL="0" indent="0">
              <a:buNone/>
            </a:pPr>
            <a:endParaRPr lang="el-GR" dirty="0"/>
          </a:p>
        </p:txBody>
      </p:sp>
    </p:spTree>
    <p:extLst>
      <p:ext uri="{BB962C8B-B14F-4D97-AF65-F5344CB8AC3E}">
        <p14:creationId xmlns:p14="http://schemas.microsoft.com/office/powerpoint/2010/main" val="18162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967DD23-2352-19F6-7DD4-A6727FF080E8}"/>
              </a:ext>
            </a:extLst>
          </p:cNvPr>
          <p:cNvSpPr>
            <a:spLocks noGrp="1"/>
          </p:cNvSpPr>
          <p:nvPr>
            <p:ph type="title"/>
          </p:nvPr>
        </p:nvSpPr>
        <p:spPr>
          <a:xfrm>
            <a:off x="628650" y="365127"/>
            <a:ext cx="7886700" cy="615602"/>
          </a:xfrm>
        </p:spPr>
        <p:txBody>
          <a:bodyPr/>
          <a:lstStyle/>
          <a:p>
            <a:pPr algn="ctr"/>
            <a:r>
              <a:rPr kumimoji="0" lang="en-US" sz="3200" b="1" i="0" u="none" strike="noStrike" kern="1200" cap="none" spc="0" normalizeH="0" baseline="0" noProof="0" dirty="0">
                <a:ln>
                  <a:noFill/>
                </a:ln>
                <a:solidFill>
                  <a:srgbClr val="5B9BD5">
                    <a:lumMod val="75000"/>
                  </a:srgbClr>
                </a:solidFill>
                <a:effectLst>
                  <a:outerShdw blurRad="38100" dist="38100" dir="2700000" algn="tl">
                    <a:srgbClr val="000000">
                      <a:alpha val="43137"/>
                    </a:srgbClr>
                  </a:outerShdw>
                </a:effectLst>
                <a:uLnTx/>
                <a:uFillTx/>
                <a:latin typeface="Calibri Light" panose="020F0302020204030204"/>
                <a:ea typeface="+mj-ea"/>
                <a:cs typeface="+mj-cs"/>
              </a:rPr>
              <a:t>Rule of Law and Economic Union</a:t>
            </a:r>
            <a:endParaRPr lang="el-GR" dirty="0"/>
          </a:p>
        </p:txBody>
      </p:sp>
      <p:sp>
        <p:nvSpPr>
          <p:cNvPr id="3" name="Θέση περιεχομένου 2">
            <a:extLst>
              <a:ext uri="{FF2B5EF4-FFF2-40B4-BE49-F238E27FC236}">
                <a16:creationId xmlns:a16="http://schemas.microsoft.com/office/drawing/2014/main" id="{0C36383E-F9C6-5305-F6E0-9E71340E8DAB}"/>
              </a:ext>
            </a:extLst>
          </p:cNvPr>
          <p:cNvSpPr>
            <a:spLocks noGrp="1"/>
          </p:cNvSpPr>
          <p:nvPr>
            <p:ph idx="1"/>
          </p:nvPr>
        </p:nvSpPr>
        <p:spPr>
          <a:xfrm>
            <a:off x="628650" y="1124744"/>
            <a:ext cx="7886700" cy="5052219"/>
          </a:xfrm>
        </p:spPr>
        <p:txBody>
          <a:bodyPr/>
          <a:lstStyle/>
          <a:p>
            <a:pPr marL="297180" indent="-246888" defTabSz="914400">
              <a:lnSpc>
                <a:spcPct val="100000"/>
              </a:lnSpc>
              <a:spcBef>
                <a:spcPts val="1800"/>
              </a:spcBef>
              <a:buClr>
                <a:srgbClr val="0F6FC6"/>
              </a:buClr>
              <a:buSzPct val="85000"/>
              <a:buFont typeface="Wingdings" pitchFamily="2" charset="2"/>
              <a:buChar char="Ø"/>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Application of </a:t>
            </a:r>
            <a:r>
              <a:rPr kumimoji="0" lang="el-GR" sz="2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hard</a:t>
            </a:r>
            <a:r>
              <a:rPr kumimoji="0" lang="el-GR" sz="2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legal rules</a:t>
            </a:r>
            <a:r>
              <a:rPr kumimoji="0" lang="el-GR" sz="2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lang="en-US" sz="2400" dirty="0">
                <a:solidFill>
                  <a:prstClr val="black"/>
                </a:solidFill>
                <a:latin typeface="Calibri" panose="020F0502020204030204" pitchFamily="34" charset="0"/>
                <a:cs typeface="Calibri" panose="020F0502020204030204" pitchFamily="34" charset="0"/>
              </a:rPr>
              <a:t>mostly </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Decisions </a:t>
            </a:r>
            <a:r>
              <a:rPr kumimoji="0" lang="el-GR" sz="2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rather than Recommendations</a:t>
            </a:r>
            <a:r>
              <a:rPr kumimoji="0" lang="el-GR" sz="2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p>
          <a:p>
            <a:pPr marL="297180" indent="-246888" defTabSz="914400">
              <a:lnSpc>
                <a:spcPct val="100000"/>
              </a:lnSpc>
              <a:spcBef>
                <a:spcPts val="1200"/>
              </a:spcBef>
              <a:buClr>
                <a:srgbClr val="0F6FC6"/>
              </a:buClr>
              <a:buSzPct val="85000"/>
              <a:buFont typeface="Wingdings" pitchFamily="2" charset="2"/>
              <a:buChar char="Ø"/>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Imposition of economic sanctions against MS which derogate from the fiscal discipline rules</a:t>
            </a:r>
            <a:endParaRPr kumimoji="0" lang="el-GR" sz="2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297180" indent="-246888" defTabSz="914400">
              <a:lnSpc>
                <a:spcPct val="100000"/>
              </a:lnSpc>
              <a:spcBef>
                <a:spcPts val="1200"/>
              </a:spcBef>
              <a:buClr>
                <a:srgbClr val="0F6FC6"/>
              </a:buClr>
              <a:buSzPct val="85000"/>
              <a:buFont typeface="Wingdings" pitchFamily="2" charset="2"/>
              <a:buChar char="Ø"/>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Wider field for judicial control</a:t>
            </a:r>
            <a:endParaRPr kumimoji="0" lang="el-GR" sz="2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914400" marR="0" lvl="2" indent="0" algn="l" defTabSz="914400" rtl="0" eaLnBrk="1" fontAlgn="auto" latinLnBrk="0" hangingPunct="1">
              <a:lnSpc>
                <a:spcPct val="100000"/>
              </a:lnSpc>
              <a:spcBef>
                <a:spcPts val="1200"/>
              </a:spcBef>
              <a:spcAft>
                <a:spcPts val="0"/>
              </a:spcAft>
              <a:buClr>
                <a:srgbClr val="009DD9"/>
              </a:buClr>
              <a:buSzPct val="70000"/>
              <a:buFont typeface="Wingdings 2"/>
              <a:buNone/>
              <a:tabLst/>
              <a:defRPr/>
            </a:pPr>
            <a:r>
              <a:rPr kumimoji="0" lang="en-US" sz="2000"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Spain v. Council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(imposition of fine for manipulation of </a:t>
            </a:r>
            <a:r>
              <a:rPr kumimoji="0" lang="en-US" sz="2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stati</a:t>
            </a:r>
            <a:r>
              <a:rPr kumimoji="0" lang="el-GR" sz="2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σ</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tics</a:t>
            </a:r>
            <a:r>
              <a:rPr kumimoji="0" lang="el-GR" sz="2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p>
          <a:p>
            <a:pPr marL="0" indent="0">
              <a:buNone/>
            </a:pPr>
            <a:endParaRPr lang="en-US" dirty="0"/>
          </a:p>
          <a:p>
            <a:pPr marL="0" indent="0">
              <a:buNone/>
            </a:pPr>
            <a:r>
              <a:rPr lang="en-US" dirty="0"/>
              <a:t>2024 amendment of Stability and Growth Pact: enhancement of institutional dialogue</a:t>
            </a:r>
            <a:endParaRPr lang="el-GR" dirty="0"/>
          </a:p>
        </p:txBody>
      </p:sp>
    </p:spTree>
    <p:extLst>
      <p:ext uri="{BB962C8B-B14F-4D97-AF65-F5344CB8AC3E}">
        <p14:creationId xmlns:p14="http://schemas.microsoft.com/office/powerpoint/2010/main" val="3237915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6806CD2-3A96-65A7-BCB7-A451E584052E}"/>
              </a:ext>
            </a:extLst>
          </p:cNvPr>
          <p:cNvSpPr>
            <a:spLocks noGrp="1"/>
          </p:cNvSpPr>
          <p:nvPr>
            <p:ph type="title"/>
          </p:nvPr>
        </p:nvSpPr>
        <p:spPr>
          <a:xfrm>
            <a:off x="628650" y="365127"/>
            <a:ext cx="7886700" cy="687610"/>
          </a:xfrm>
        </p:spPr>
        <p:txBody>
          <a:bodyPr>
            <a:normAutofit/>
          </a:bodyPr>
          <a:lstStyle/>
          <a:p>
            <a:pPr algn="ctr"/>
            <a:r>
              <a:rPr lang="en-US" sz="3200" b="1" dirty="0">
                <a:solidFill>
                  <a:schemeClr val="accent5">
                    <a:lumMod val="75000"/>
                  </a:schemeClr>
                </a:solidFill>
                <a:effectLst>
                  <a:outerShdw blurRad="38100" dist="38100" dir="2700000" algn="tl">
                    <a:srgbClr val="000000">
                      <a:alpha val="43137"/>
                    </a:srgbClr>
                  </a:outerShdw>
                </a:effectLst>
              </a:rPr>
              <a:t>Conclusions</a:t>
            </a:r>
            <a:endParaRPr lang="el-GR" sz="3200" b="1" dirty="0">
              <a:solidFill>
                <a:schemeClr val="accent5">
                  <a:lumMod val="75000"/>
                </a:schemeClr>
              </a:solidFill>
              <a:effectLst>
                <a:outerShdw blurRad="38100" dist="38100" dir="2700000" algn="tl">
                  <a:srgbClr val="000000">
                    <a:alpha val="43137"/>
                  </a:srgbClr>
                </a:outerShdw>
              </a:effectLst>
            </a:endParaRPr>
          </a:p>
        </p:txBody>
      </p:sp>
      <p:sp>
        <p:nvSpPr>
          <p:cNvPr id="3" name="Θέση περιεχομένου 2">
            <a:extLst>
              <a:ext uri="{FF2B5EF4-FFF2-40B4-BE49-F238E27FC236}">
                <a16:creationId xmlns:a16="http://schemas.microsoft.com/office/drawing/2014/main" id="{870BC276-54F8-7EF3-FB78-754260F3A1F1}"/>
              </a:ext>
            </a:extLst>
          </p:cNvPr>
          <p:cNvSpPr>
            <a:spLocks noGrp="1"/>
          </p:cNvSpPr>
          <p:nvPr>
            <p:ph idx="1"/>
          </p:nvPr>
        </p:nvSpPr>
        <p:spPr>
          <a:xfrm>
            <a:off x="628650" y="1124744"/>
            <a:ext cx="7886700" cy="5052219"/>
          </a:xfrm>
        </p:spPr>
        <p:txBody>
          <a:bodyPr/>
          <a:lstStyle/>
          <a:p>
            <a:pPr>
              <a:buFont typeface="Wingdings" panose="05000000000000000000" pitchFamily="2" charset="2"/>
              <a:buChar char="Ø"/>
            </a:pPr>
            <a:r>
              <a:rPr lang="en-US" sz="2200" dirty="0"/>
              <a:t>The Economic and Monetary Union is not the best suited field for the deployment of the Rule of Law values</a:t>
            </a:r>
          </a:p>
          <a:p>
            <a:pPr>
              <a:buFont typeface="Wingdings" panose="05000000000000000000" pitchFamily="2" charset="2"/>
              <a:buChar char="Ø"/>
            </a:pPr>
            <a:r>
              <a:rPr lang="en-US" sz="2200" dirty="0"/>
              <a:t>But it is not a </a:t>
            </a:r>
            <a:r>
              <a:rPr lang="el-GR" sz="2200" dirty="0"/>
              <a:t>«</a:t>
            </a:r>
            <a:r>
              <a:rPr lang="en-US" sz="2200" dirty="0"/>
              <a:t>total stranger</a:t>
            </a:r>
            <a:r>
              <a:rPr lang="el-GR" sz="2200"/>
              <a:t>»</a:t>
            </a:r>
            <a:r>
              <a:rPr lang="en-US" sz="2200"/>
              <a:t> </a:t>
            </a:r>
            <a:r>
              <a:rPr lang="en-US" sz="2200" dirty="0"/>
              <a:t>to these values</a:t>
            </a:r>
          </a:p>
          <a:p>
            <a:pPr>
              <a:buFont typeface="Wingdings" panose="05000000000000000000" pitchFamily="2" charset="2"/>
              <a:buChar char="Ø"/>
            </a:pPr>
            <a:r>
              <a:rPr lang="en-US" sz="2200" dirty="0"/>
              <a:t>The Monetary Union includes elements of democratic decision-making, accountability and judicial control</a:t>
            </a:r>
          </a:p>
          <a:p>
            <a:pPr>
              <a:buFont typeface="Wingdings" panose="05000000000000000000" pitchFamily="2" charset="2"/>
              <a:buChar char="Ø"/>
            </a:pPr>
            <a:r>
              <a:rPr lang="en-US" sz="2200" dirty="0"/>
              <a:t>The Economic Union (in particular the new economic governance) includes Rule of Law elements (institutional dialogue, accountability, judicial control)</a:t>
            </a:r>
          </a:p>
          <a:p>
            <a:pPr marL="0" indent="0" algn="ctr">
              <a:buNone/>
            </a:pPr>
            <a:r>
              <a:rPr lang="en-US" sz="2200" b="1" dirty="0"/>
              <a:t>BUT</a:t>
            </a:r>
          </a:p>
          <a:p>
            <a:pPr>
              <a:buFont typeface="Wingdings" panose="05000000000000000000" pitchFamily="2" charset="2"/>
              <a:buChar char="Ø"/>
            </a:pPr>
            <a:r>
              <a:rPr lang="en-US" sz="2200" dirty="0"/>
              <a:t>In practice, the interaction between the legal and the economic parameters and the highly complex and technical nature of the EMU diminish the role of the Rule of Law in this field</a:t>
            </a:r>
          </a:p>
          <a:p>
            <a:pPr>
              <a:buFont typeface="Wingdings" panose="05000000000000000000" pitchFamily="2" charset="2"/>
              <a:buChar char="Ø"/>
            </a:pPr>
            <a:endParaRPr lang="en-US" dirty="0"/>
          </a:p>
          <a:p>
            <a:pPr marL="0" indent="0">
              <a:buNone/>
            </a:pPr>
            <a:endParaRPr lang="el-GR" dirty="0"/>
          </a:p>
        </p:txBody>
      </p:sp>
    </p:spTree>
    <p:extLst>
      <p:ext uri="{BB962C8B-B14F-4D97-AF65-F5344CB8AC3E}">
        <p14:creationId xmlns:p14="http://schemas.microsoft.com/office/powerpoint/2010/main" val="2412253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BAB6A95-1433-0B20-D204-B52734EB8927}"/>
              </a:ext>
            </a:extLst>
          </p:cNvPr>
          <p:cNvSpPr>
            <a:spLocks noGrp="1"/>
          </p:cNvSpPr>
          <p:nvPr>
            <p:ph type="title"/>
          </p:nvPr>
        </p:nvSpPr>
        <p:spPr>
          <a:xfrm>
            <a:off x="628650" y="365127"/>
            <a:ext cx="7886700" cy="687610"/>
          </a:xfrm>
        </p:spPr>
        <p:txBody>
          <a:bodyPr/>
          <a:lstStyle/>
          <a:p>
            <a:pPr algn="ctr"/>
            <a:endParaRPr lang="el-GR" b="1" dirty="0">
              <a:solidFill>
                <a:srgbClr val="0070C0"/>
              </a:solidFill>
              <a:effectLst>
                <a:outerShdw blurRad="38100" dist="38100" dir="2700000" algn="tl">
                  <a:srgbClr val="000000">
                    <a:alpha val="43137"/>
                  </a:srgbClr>
                </a:outerShdw>
              </a:effectLst>
            </a:endParaRPr>
          </a:p>
        </p:txBody>
      </p:sp>
      <p:sp>
        <p:nvSpPr>
          <p:cNvPr id="3" name="Θέση περιεχομένου 2">
            <a:extLst>
              <a:ext uri="{FF2B5EF4-FFF2-40B4-BE49-F238E27FC236}">
                <a16:creationId xmlns:a16="http://schemas.microsoft.com/office/drawing/2014/main" id="{D79EB651-71D3-71FE-2EF4-E18703DDCB1B}"/>
              </a:ext>
            </a:extLst>
          </p:cNvPr>
          <p:cNvSpPr>
            <a:spLocks noGrp="1"/>
          </p:cNvSpPr>
          <p:nvPr>
            <p:ph idx="1"/>
          </p:nvPr>
        </p:nvSpPr>
        <p:spPr>
          <a:xfrm>
            <a:off x="628650" y="1124744"/>
            <a:ext cx="7886700" cy="5052219"/>
          </a:xfrm>
        </p:spPr>
        <p:txBody>
          <a:body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a:ea typeface="+mn-ea"/>
                <a:cs typeface="+mn-cs"/>
              </a:rPr>
              <a:t>Article 2 TEU</a:t>
            </a:r>
          </a:p>
          <a:p>
            <a:pPr marL="0" marR="0" lvl="0" indent="0" algn="just"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The Union is founded on the values of respect for human dignity, freedom, democracy, equality, the rule of law and respect for human rights, including the rights of persons belonging to minorities. These values are common to the Member States in a society in which pluralism, non-discrimination, tolerance, justice, solidarity and equality between women and men prevail.</a:t>
            </a:r>
            <a:endParaRPr kumimoji="0" lang="el-GR" sz="24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indent="0">
              <a:buNone/>
            </a:pPr>
            <a:endParaRPr lang="el-GR" dirty="0"/>
          </a:p>
        </p:txBody>
      </p:sp>
      <mc:AlternateContent xmlns:mc="http://schemas.openxmlformats.org/markup-compatibility/2006" xmlns:pslz="http://schemas.microsoft.com/office/powerpoint/2016/slidezoom">
        <mc:Choice Requires="pslz">
          <p:graphicFrame>
            <p:nvGraphicFramePr>
              <p:cNvPr id="5" name="Ζουμ διαφάνειας 4">
                <a:extLst>
                  <a:ext uri="{FF2B5EF4-FFF2-40B4-BE49-F238E27FC236}">
                    <a16:creationId xmlns:a16="http://schemas.microsoft.com/office/drawing/2014/main" id="{56A72F40-E620-F064-9600-2AEF867F1281}"/>
                  </a:ext>
                </a:extLst>
              </p:cNvPr>
              <p:cNvGraphicFramePr>
                <a:graphicFrameLocks noChangeAspect="1"/>
              </p:cNvGraphicFramePr>
              <p:nvPr>
                <p:extLst>
                  <p:ext uri="{D42A27DB-BD31-4B8C-83A1-F6EECF244321}">
                    <p14:modId xmlns:p14="http://schemas.microsoft.com/office/powerpoint/2010/main" val="1232546963"/>
                  </p:ext>
                </p:extLst>
              </p:nvPr>
            </p:nvGraphicFramePr>
            <p:xfrm>
              <a:off x="-2190565" y="5699104"/>
              <a:ext cx="2286000" cy="1714500"/>
            </p:xfrm>
            <a:graphic>
              <a:graphicData uri="http://schemas.microsoft.com/office/powerpoint/2016/slidezoom">
                <pslz:sldZm>
                  <pslz:sldZmObj sldId="302" cId="3954244330">
                    <pslz:zmPr id="{5EFDBC22-1256-4E50-8EFA-55CBE0CD3B90}" returnToParent="0" transitionDur="1000">
                      <p166:blipFill xmlns:p166="http://schemas.microsoft.com/office/powerpoint/2016/6/main">
                        <a:blip r:embed="rId2"/>
                        <a:stretch>
                          <a:fillRect/>
                        </a:stretch>
                      </p166:blipFill>
                      <p166:spPr xmlns:p166="http://schemas.microsoft.com/office/powerpoint/2016/6/main">
                        <a:xfrm>
                          <a:off x="0" y="0"/>
                          <a:ext cx="2286000" cy="1714500"/>
                        </a:xfrm>
                        <a:prstGeom prst="rect">
                          <a:avLst/>
                        </a:prstGeom>
                        <a:ln w="3175">
                          <a:solidFill>
                            <a:prstClr val="ltGray"/>
                          </a:solidFill>
                        </a:ln>
                      </p166:spPr>
                    </pslz:zmPr>
                  </pslz:sldZmObj>
                </pslz:sldZm>
              </a:graphicData>
            </a:graphic>
          </p:graphicFrame>
        </mc:Choice>
        <mc:Fallback xmlns="">
          <p:pic>
            <p:nvPicPr>
              <p:cNvPr id="5" name="Ζουμ διαφάνειας 4">
                <a:hlinkClick r:id="rId3" action="ppaction://hlinksldjump"/>
                <a:extLst>
                  <a:ext uri="{FF2B5EF4-FFF2-40B4-BE49-F238E27FC236}">
                    <a16:creationId xmlns:a16="http://schemas.microsoft.com/office/drawing/2014/main" id="{56A72F40-E620-F064-9600-2AEF867F1281}"/>
                  </a:ext>
                </a:extLst>
              </p:cNvPr>
              <p:cNvPicPr>
                <a:picLocks noGrp="1" noRot="1" noChangeAspect="1" noMove="1" noResize="1" noEditPoints="1" noAdjustHandles="1" noChangeArrowheads="1" noChangeShapeType="1"/>
              </p:cNvPicPr>
              <p:nvPr/>
            </p:nvPicPr>
            <p:blipFill>
              <a:blip r:embed="rId4"/>
              <a:stretch>
                <a:fillRect/>
              </a:stretch>
            </p:blipFill>
            <p:spPr>
              <a:xfrm>
                <a:off x="-2190565" y="5699104"/>
                <a:ext cx="2286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3954244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BD92674-3FA9-C18E-8DC3-15E2AC548401}"/>
              </a:ext>
            </a:extLst>
          </p:cNvPr>
          <p:cNvSpPr>
            <a:spLocks noGrp="1"/>
          </p:cNvSpPr>
          <p:nvPr>
            <p:ph type="title"/>
          </p:nvPr>
        </p:nvSpPr>
        <p:spPr>
          <a:xfrm>
            <a:off x="628650" y="365127"/>
            <a:ext cx="7886700" cy="615602"/>
          </a:xfrm>
        </p:spPr>
        <p:txBody>
          <a:bodyPr>
            <a:normAutofit/>
          </a:bodyPr>
          <a:lstStyle/>
          <a:p>
            <a:pPr algn="ctr"/>
            <a:r>
              <a:rPr lang="en-US" sz="3200" b="1" dirty="0">
                <a:solidFill>
                  <a:schemeClr val="accent5">
                    <a:lumMod val="75000"/>
                  </a:schemeClr>
                </a:solidFill>
                <a:effectLst>
                  <a:outerShdw blurRad="38100" dist="38100" dir="2700000" algn="tl">
                    <a:srgbClr val="000000">
                      <a:alpha val="43137"/>
                    </a:srgbClr>
                  </a:outerShdw>
                </a:effectLst>
              </a:rPr>
              <a:t>Rule of Law</a:t>
            </a:r>
            <a:endParaRPr lang="el-GR" sz="3200" b="1" dirty="0">
              <a:solidFill>
                <a:schemeClr val="accent5">
                  <a:lumMod val="75000"/>
                </a:schemeClr>
              </a:solidFill>
              <a:effectLst>
                <a:outerShdw blurRad="38100" dist="38100" dir="2700000" algn="tl">
                  <a:srgbClr val="000000">
                    <a:alpha val="43137"/>
                  </a:srgbClr>
                </a:outerShdw>
              </a:effectLst>
            </a:endParaRPr>
          </a:p>
        </p:txBody>
      </p:sp>
      <p:sp>
        <p:nvSpPr>
          <p:cNvPr id="3" name="Θέση περιεχομένου 2">
            <a:extLst>
              <a:ext uri="{FF2B5EF4-FFF2-40B4-BE49-F238E27FC236}">
                <a16:creationId xmlns:a16="http://schemas.microsoft.com/office/drawing/2014/main" id="{6A01AB91-CF0D-CDF2-4C11-A19CFC1729D4}"/>
              </a:ext>
            </a:extLst>
          </p:cNvPr>
          <p:cNvSpPr>
            <a:spLocks noGrp="1"/>
          </p:cNvSpPr>
          <p:nvPr>
            <p:ph idx="1"/>
          </p:nvPr>
        </p:nvSpPr>
        <p:spPr>
          <a:xfrm>
            <a:off x="628650" y="1052736"/>
            <a:ext cx="7886700" cy="5124227"/>
          </a:xfrm>
        </p:spPr>
        <p:txBody>
          <a:bodyPr>
            <a:normAutofit/>
          </a:bodyPr>
          <a:lstStyle/>
          <a:p>
            <a:pPr marL="0" indent="0" algn="just">
              <a:buNone/>
            </a:pPr>
            <a:r>
              <a:rPr lang="en-US" sz="2000" i="1" dirty="0">
                <a:effectLst/>
                <a:latin typeface="Calibri" panose="020F0502020204030204" pitchFamily="34" charset="0"/>
                <a:ea typeface="Calibri" panose="020F0502020204030204" pitchFamily="34" charset="0"/>
                <a:cs typeface="Times New Roman" panose="02020603050405020304" pitchFamily="18" charset="0"/>
              </a:rPr>
              <a:t>The rule of law is enshrined in Art</a:t>
            </a:r>
            <a:r>
              <a:rPr lang="en-US" sz="2000" i="1" dirty="0">
                <a:latin typeface="Calibri" panose="020F0502020204030204" pitchFamily="34" charset="0"/>
                <a:ea typeface="Calibri" panose="020F0502020204030204" pitchFamily="34" charset="0"/>
                <a:cs typeface="Times New Roman" panose="02020603050405020304" pitchFamily="18" charset="0"/>
              </a:rPr>
              <a:t>icle</a:t>
            </a:r>
            <a:r>
              <a:rPr lang="en-US" sz="2000" i="1" dirty="0">
                <a:effectLst/>
                <a:latin typeface="Calibri" panose="020F0502020204030204" pitchFamily="34" charset="0"/>
                <a:ea typeface="Calibri" panose="020F0502020204030204" pitchFamily="34" charset="0"/>
                <a:cs typeface="Times New Roman" panose="02020603050405020304" pitchFamily="18" charset="0"/>
              </a:rPr>
              <a:t> 2 TEU as one of the founding values of the Union. Under the rule of law, </a:t>
            </a:r>
            <a:r>
              <a:rPr lang="en-US" sz="2000" i="1" dirty="0">
                <a:solidFill>
                  <a:schemeClr val="accent1">
                    <a:lumMod val="75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all public powers always act within the constraints set out by law, in accordance with the values of democracy and fundamental rights</a:t>
            </a:r>
            <a:r>
              <a:rPr lang="en-US" sz="2000" i="1" dirty="0">
                <a:effectLst/>
                <a:latin typeface="Calibri" panose="020F0502020204030204" pitchFamily="34" charset="0"/>
                <a:ea typeface="Calibri" panose="020F0502020204030204" pitchFamily="34" charset="0"/>
                <a:cs typeface="Times New Roman" panose="02020603050405020304" pitchFamily="18" charset="0"/>
              </a:rPr>
              <a:t>, and under the control of </a:t>
            </a:r>
            <a:r>
              <a:rPr lang="en-US" sz="2000" i="1" dirty="0">
                <a:solidFill>
                  <a:schemeClr val="accent1">
                    <a:lumMod val="75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independent and impartial courts</a:t>
            </a:r>
            <a:r>
              <a:rPr lang="en-US" sz="2000" i="1" dirty="0">
                <a:effectLst/>
                <a:latin typeface="Calibri" panose="020F0502020204030204" pitchFamily="34" charset="0"/>
                <a:ea typeface="Calibri" panose="020F0502020204030204" pitchFamily="34" charset="0"/>
                <a:cs typeface="Times New Roman" panose="02020603050405020304" pitchFamily="18" charset="0"/>
              </a:rPr>
              <a:t>.</a:t>
            </a:r>
          </a:p>
          <a:p>
            <a:pPr marL="0" indent="0" algn="just">
              <a:buNone/>
            </a:pPr>
            <a:r>
              <a:rPr lang="en-US" sz="2000" i="1" dirty="0">
                <a:effectLst/>
                <a:latin typeface="Calibri" panose="020F0502020204030204" pitchFamily="34" charset="0"/>
                <a:ea typeface="Calibri" panose="020F0502020204030204" pitchFamily="34" charset="0"/>
                <a:cs typeface="Times New Roman" panose="02020603050405020304" pitchFamily="18" charset="0"/>
              </a:rPr>
              <a:t>The rule of law includes, </a:t>
            </a:r>
            <a:r>
              <a:rPr lang="en-US" sz="2000" i="1" dirty="0">
                <a:solidFill>
                  <a:schemeClr val="accent6">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among others, </a:t>
            </a:r>
            <a:r>
              <a:rPr lang="en-US" sz="2000" i="1" dirty="0">
                <a:effectLst/>
                <a:latin typeface="Calibri" panose="020F0502020204030204" pitchFamily="34" charset="0"/>
                <a:ea typeface="Calibri" panose="020F0502020204030204" pitchFamily="34" charset="0"/>
                <a:cs typeface="Times New Roman" panose="02020603050405020304" pitchFamily="18" charset="0"/>
              </a:rPr>
              <a:t>principles such as </a:t>
            </a:r>
            <a:r>
              <a:rPr lang="en-US" sz="2000" i="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legality</a:t>
            </a:r>
            <a:r>
              <a:rPr lang="en-US" sz="2000" i="1" dirty="0">
                <a:effectLst/>
                <a:latin typeface="Calibri" panose="020F0502020204030204" pitchFamily="34" charset="0"/>
                <a:ea typeface="Calibri" panose="020F0502020204030204" pitchFamily="34" charset="0"/>
                <a:cs typeface="Times New Roman" panose="02020603050405020304" pitchFamily="18" charset="0"/>
              </a:rPr>
              <a:t>, implying a </a:t>
            </a:r>
            <a:r>
              <a:rPr lang="en-US" sz="2000" i="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transparent, accountable, democratic and pluralistic process for enacting laws</a:t>
            </a:r>
            <a:r>
              <a:rPr lang="en-US" sz="2000" i="1" dirty="0">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legal certainty</a:t>
            </a:r>
            <a:r>
              <a:rPr lang="en-US" sz="2000" i="1" dirty="0">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prohibiting the arbitrary exercise of executive power</a:t>
            </a:r>
            <a:r>
              <a:rPr lang="en-US" sz="2000" i="1" dirty="0">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effective judicial protection </a:t>
            </a:r>
            <a:r>
              <a:rPr lang="en-US" sz="2000" i="1" dirty="0">
                <a:effectLst/>
                <a:latin typeface="Calibri" panose="020F0502020204030204" pitchFamily="34" charset="0"/>
                <a:ea typeface="Calibri" panose="020F0502020204030204" pitchFamily="34" charset="0"/>
                <a:cs typeface="Times New Roman" panose="02020603050405020304" pitchFamily="18" charset="0"/>
              </a:rPr>
              <a:t>by independent and impartial courts, effective judicial review including respect for </a:t>
            </a:r>
            <a:r>
              <a:rPr lang="en-US" sz="20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fundamental rights</a:t>
            </a:r>
            <a:r>
              <a:rPr lang="en-US" sz="2000" i="1" dirty="0">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rPr>
              <a:t>separation of powers</a:t>
            </a:r>
            <a:r>
              <a:rPr lang="en-US" sz="2000" i="1" dirty="0">
                <a:effectLst/>
                <a:latin typeface="Calibri" panose="020F0502020204030204" pitchFamily="34" charset="0"/>
                <a:ea typeface="Calibri" panose="020F0502020204030204" pitchFamily="34" charset="0"/>
                <a:cs typeface="Times New Roman" panose="02020603050405020304" pitchFamily="18" charset="0"/>
              </a:rPr>
              <a:t>; and </a:t>
            </a:r>
            <a:r>
              <a:rPr lang="en-US" sz="2000" i="1"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rPr>
              <a:t>equality before the law</a:t>
            </a:r>
            <a:r>
              <a:rPr lang="en-US" sz="2000" i="1" dirty="0">
                <a:effectLst/>
                <a:latin typeface="Calibri" panose="020F0502020204030204" pitchFamily="34" charset="0"/>
                <a:ea typeface="Calibri" panose="020F0502020204030204" pitchFamily="34" charset="0"/>
                <a:cs typeface="Times New Roman" panose="02020603050405020304" pitchFamily="18" charset="0"/>
              </a:rPr>
              <a:t>. These principles have been recognized by the European Court of Justice and the European Court of Human Rights.</a:t>
            </a:r>
          </a:p>
          <a:p>
            <a:pPr marL="0" indent="0" algn="just">
              <a:buNone/>
            </a:pPr>
            <a:endParaRPr lang="en-US" sz="2200" i="1" dirty="0">
              <a:latin typeface="Calibri" panose="020F0502020204030204" pitchFamily="34" charset="0"/>
              <a:cs typeface="Times New Roman" panose="02020603050405020304" pitchFamily="18" charset="0"/>
            </a:endParaRPr>
          </a:p>
          <a:p>
            <a:pPr marL="0" indent="0" algn="just">
              <a:buNone/>
            </a:pPr>
            <a:r>
              <a:rPr lang="en-US" sz="2000" dirty="0">
                <a:latin typeface="Calibri" panose="020F0502020204030204" pitchFamily="34" charset="0"/>
                <a:cs typeface="Times New Roman" panose="02020603050405020304" pitchFamily="18" charset="0"/>
              </a:rPr>
              <a:t>European Commission Communication, 2019</a:t>
            </a:r>
            <a:endParaRPr lang="el-GR" sz="2000" dirty="0"/>
          </a:p>
        </p:txBody>
      </p:sp>
    </p:spTree>
    <p:extLst>
      <p:ext uri="{BB962C8B-B14F-4D97-AF65-F5344CB8AC3E}">
        <p14:creationId xmlns:p14="http://schemas.microsoft.com/office/powerpoint/2010/main" val="2732045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9E67B41-7571-063C-563B-82DC15816EE2}"/>
              </a:ext>
            </a:extLst>
          </p:cNvPr>
          <p:cNvSpPr>
            <a:spLocks noGrp="1"/>
          </p:cNvSpPr>
          <p:nvPr>
            <p:ph type="title"/>
          </p:nvPr>
        </p:nvSpPr>
        <p:spPr>
          <a:xfrm>
            <a:off x="628650" y="365127"/>
            <a:ext cx="7886700" cy="615602"/>
          </a:xfrm>
        </p:spPr>
        <p:txBody>
          <a:bodyPr>
            <a:normAutofit/>
          </a:bodyPr>
          <a:lstStyle/>
          <a:p>
            <a:pPr algn="ctr"/>
            <a:r>
              <a:rPr lang="en-US" sz="3200" b="1" dirty="0">
                <a:solidFill>
                  <a:schemeClr val="accent5">
                    <a:lumMod val="75000"/>
                  </a:schemeClr>
                </a:solidFill>
                <a:effectLst>
                  <a:outerShdw blurRad="38100" dist="38100" dir="2700000" algn="tl">
                    <a:srgbClr val="000000">
                      <a:alpha val="43137"/>
                    </a:srgbClr>
                  </a:outerShdw>
                </a:effectLst>
              </a:rPr>
              <a:t>The scope of the Rule of Law</a:t>
            </a:r>
            <a:endParaRPr lang="el-GR" sz="3200" b="1" dirty="0">
              <a:solidFill>
                <a:schemeClr val="accent5">
                  <a:lumMod val="75000"/>
                </a:schemeClr>
              </a:solidFill>
              <a:effectLst>
                <a:outerShdw blurRad="38100" dist="38100" dir="2700000" algn="tl">
                  <a:srgbClr val="000000">
                    <a:alpha val="43137"/>
                  </a:srgbClr>
                </a:outerShdw>
              </a:effectLst>
            </a:endParaRPr>
          </a:p>
        </p:txBody>
      </p:sp>
      <p:sp>
        <p:nvSpPr>
          <p:cNvPr id="3" name="Θέση περιεχομένου 2">
            <a:extLst>
              <a:ext uri="{FF2B5EF4-FFF2-40B4-BE49-F238E27FC236}">
                <a16:creationId xmlns:a16="http://schemas.microsoft.com/office/drawing/2014/main" id="{B3C8F4DE-5757-2670-9FB4-C11B51897968}"/>
              </a:ext>
            </a:extLst>
          </p:cNvPr>
          <p:cNvSpPr>
            <a:spLocks noGrp="1"/>
          </p:cNvSpPr>
          <p:nvPr>
            <p:ph idx="1"/>
          </p:nvPr>
        </p:nvSpPr>
        <p:spPr>
          <a:xfrm>
            <a:off x="628650" y="1124744"/>
            <a:ext cx="7886700" cy="5184576"/>
          </a:xfrm>
        </p:spPr>
        <p:txBody>
          <a:bodyPr>
            <a:normAutofit/>
          </a:bodyPr>
          <a:lstStyle/>
          <a:p>
            <a:pPr marL="0" indent="0" algn="ctr">
              <a:buNone/>
            </a:pPr>
            <a:r>
              <a:rPr lang="en-US" sz="2400" dirty="0">
                <a:solidFill>
                  <a:srgbClr val="C00000"/>
                </a:solidFill>
                <a:effectLst>
                  <a:outerShdw blurRad="38100" dist="38100" dir="2700000" algn="tl">
                    <a:srgbClr val="000000">
                      <a:alpha val="43137"/>
                    </a:srgbClr>
                  </a:outerShdw>
                </a:effectLst>
              </a:rPr>
              <a:t>Respect for the Rule of Law</a:t>
            </a:r>
          </a:p>
          <a:p>
            <a:pPr>
              <a:buFont typeface="Wingdings" panose="05000000000000000000" pitchFamily="2" charset="2"/>
              <a:buChar char="ü"/>
            </a:pPr>
            <a:r>
              <a:rPr lang="en-US" dirty="0"/>
              <a:t>concerns all fields of competence of the Member States (even non EU-related)</a:t>
            </a:r>
          </a:p>
          <a:p>
            <a:pPr>
              <a:buFont typeface="Wingdings" panose="05000000000000000000" pitchFamily="2" charset="2"/>
              <a:buChar char="ü"/>
            </a:pPr>
            <a:r>
              <a:rPr lang="en-US" dirty="0"/>
              <a:t>binds all powers and national authorities (legislative, executive, judicial)</a:t>
            </a:r>
          </a:p>
          <a:p>
            <a:pPr marL="0" indent="0" algn="ctr">
              <a:spcBef>
                <a:spcPts val="1800"/>
              </a:spcBef>
              <a:buNone/>
            </a:pPr>
            <a:r>
              <a:rPr lang="en-US" sz="2400" dirty="0">
                <a:solidFill>
                  <a:schemeClr val="accent6">
                    <a:lumMod val="75000"/>
                  </a:schemeClr>
                </a:solidFill>
                <a:effectLst>
                  <a:outerShdw blurRad="38100" dist="38100" dir="2700000" algn="tl">
                    <a:srgbClr val="000000">
                      <a:alpha val="43137"/>
                    </a:srgbClr>
                  </a:outerShdw>
                </a:effectLst>
              </a:rPr>
              <a:t>Respect of the Rule of Law is </a:t>
            </a:r>
          </a:p>
          <a:p>
            <a:pPr>
              <a:buFont typeface="Wingdings" panose="05000000000000000000" pitchFamily="2" charset="2"/>
              <a:buChar char="ü"/>
            </a:pPr>
            <a:r>
              <a:rPr lang="en-US" dirty="0"/>
              <a:t>a holistic requirement</a:t>
            </a:r>
          </a:p>
          <a:p>
            <a:pPr>
              <a:buFont typeface="Wingdings" panose="05000000000000000000" pitchFamily="2" charset="2"/>
              <a:buChar char="ü"/>
            </a:pPr>
            <a:r>
              <a:rPr lang="en-US" dirty="0"/>
              <a:t>a timeless requirement: pre- and –post-accession</a:t>
            </a:r>
          </a:p>
          <a:p>
            <a:pPr marL="0" indent="0" algn="ctr">
              <a:spcBef>
                <a:spcPts val="1800"/>
              </a:spcBef>
              <a:buNone/>
            </a:pPr>
            <a:r>
              <a:rPr lang="en-US" sz="2400" dirty="0">
                <a:solidFill>
                  <a:schemeClr val="accent2">
                    <a:lumMod val="50000"/>
                  </a:schemeClr>
                </a:solidFill>
                <a:effectLst>
                  <a:outerShdw blurRad="38100" dist="38100" dir="2700000" algn="tl">
                    <a:srgbClr val="000000">
                      <a:alpha val="43137"/>
                    </a:srgbClr>
                  </a:outerShdw>
                </a:effectLst>
              </a:rPr>
              <a:t>Respect of the Rule of Law is binding</a:t>
            </a:r>
          </a:p>
          <a:p>
            <a:pPr>
              <a:buFont typeface="Wingdings" panose="05000000000000000000" pitchFamily="2" charset="2"/>
              <a:buChar char="ü"/>
            </a:pPr>
            <a:r>
              <a:rPr lang="en-US" dirty="0"/>
              <a:t>upon the Member States</a:t>
            </a:r>
          </a:p>
          <a:p>
            <a:pPr>
              <a:buFont typeface="Wingdings" panose="05000000000000000000" pitchFamily="2" charset="2"/>
              <a:buChar char="ü"/>
            </a:pPr>
            <a:r>
              <a:rPr lang="en-US" dirty="0"/>
              <a:t>upon the EU institutions</a:t>
            </a:r>
            <a:endParaRPr lang="el-GR" dirty="0"/>
          </a:p>
        </p:txBody>
      </p:sp>
    </p:spTree>
    <p:extLst>
      <p:ext uri="{BB962C8B-B14F-4D97-AF65-F5344CB8AC3E}">
        <p14:creationId xmlns:p14="http://schemas.microsoft.com/office/powerpoint/2010/main" val="2070764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1D4A0E7-F286-4CE5-4979-05793546C19E}"/>
              </a:ext>
            </a:extLst>
          </p:cNvPr>
          <p:cNvSpPr>
            <a:spLocks noGrp="1"/>
          </p:cNvSpPr>
          <p:nvPr>
            <p:ph type="title"/>
          </p:nvPr>
        </p:nvSpPr>
        <p:spPr>
          <a:xfrm>
            <a:off x="628650" y="365127"/>
            <a:ext cx="7886700" cy="687610"/>
          </a:xfrm>
        </p:spPr>
        <p:txBody>
          <a:bodyPr/>
          <a:lstStyle/>
          <a:p>
            <a:pPr algn="ctr"/>
            <a:r>
              <a:rPr lang="en-US" b="1" dirty="0">
                <a:solidFill>
                  <a:schemeClr val="accent5">
                    <a:lumMod val="75000"/>
                  </a:schemeClr>
                </a:solidFill>
                <a:effectLst>
                  <a:outerShdw blurRad="38100" dist="38100" dir="2700000" algn="tl">
                    <a:srgbClr val="000000">
                      <a:alpha val="43137"/>
                    </a:srgbClr>
                  </a:outerShdw>
                </a:effectLst>
              </a:rPr>
              <a:t>The Economic and Monetary Union </a:t>
            </a:r>
            <a:endParaRPr lang="el-GR" b="1" dirty="0">
              <a:solidFill>
                <a:schemeClr val="accent5">
                  <a:lumMod val="75000"/>
                </a:schemeClr>
              </a:solidFill>
              <a:effectLst>
                <a:outerShdw blurRad="38100" dist="38100" dir="2700000" algn="tl">
                  <a:srgbClr val="000000">
                    <a:alpha val="43137"/>
                  </a:srgbClr>
                </a:outerShdw>
              </a:effectLst>
            </a:endParaRPr>
          </a:p>
        </p:txBody>
      </p:sp>
      <p:sp>
        <p:nvSpPr>
          <p:cNvPr id="3" name="Θέση περιεχομένου 2">
            <a:extLst>
              <a:ext uri="{FF2B5EF4-FFF2-40B4-BE49-F238E27FC236}">
                <a16:creationId xmlns:a16="http://schemas.microsoft.com/office/drawing/2014/main" id="{E39B4D67-9866-545D-29CC-A6E035E2E960}"/>
              </a:ext>
            </a:extLst>
          </p:cNvPr>
          <p:cNvSpPr>
            <a:spLocks noGrp="1"/>
          </p:cNvSpPr>
          <p:nvPr>
            <p:ph idx="1"/>
          </p:nvPr>
        </p:nvSpPr>
        <p:spPr>
          <a:xfrm>
            <a:off x="628650" y="1124744"/>
            <a:ext cx="7886700" cy="5052219"/>
          </a:xfrm>
        </p:spPr>
        <p:txBody>
          <a:bodyPr>
            <a:normAutofit/>
          </a:bodyPr>
          <a:lstStyle/>
          <a:p>
            <a:pPr marL="0" indent="0" algn="ctr">
              <a:buNone/>
            </a:pPr>
            <a:r>
              <a:rPr lang="en-US" dirty="0"/>
              <a:t>Is it really a </a:t>
            </a:r>
            <a:r>
              <a:rPr lang="el-GR" dirty="0"/>
              <a:t>«</a:t>
            </a:r>
            <a:r>
              <a:rPr lang="en-US" dirty="0"/>
              <a:t>Union</a:t>
            </a:r>
            <a:r>
              <a:rPr lang="el-GR" dirty="0"/>
              <a:t>»</a:t>
            </a:r>
            <a:r>
              <a:rPr lang="en-US" dirty="0"/>
              <a:t> ?</a:t>
            </a:r>
          </a:p>
          <a:p>
            <a:pPr marL="0" indent="0" algn="ctr">
              <a:buNone/>
            </a:pPr>
            <a:r>
              <a:rPr lang="en-US" sz="2400" b="1" dirty="0">
                <a:latin typeface="Calibri" panose="020F0502020204030204" pitchFamily="34" charset="0"/>
                <a:cs typeface="Calibri" panose="020F0502020204030204" pitchFamily="34" charset="0"/>
              </a:rPr>
              <a:t>↓</a:t>
            </a:r>
          </a:p>
          <a:p>
            <a:pPr marL="0" indent="0" algn="ctr">
              <a:buNone/>
            </a:pPr>
            <a:r>
              <a:rPr lang="en-US" sz="2400" b="1" dirty="0">
                <a:latin typeface="Calibri" panose="020F0502020204030204" pitchFamily="34" charset="0"/>
                <a:cs typeface="Calibri" panose="020F0502020204030204" pitchFamily="34" charset="0"/>
              </a:rPr>
              <a:t>NO!</a:t>
            </a:r>
          </a:p>
          <a:p>
            <a:pPr algn="just">
              <a:buFont typeface="Wingdings" panose="05000000000000000000" pitchFamily="2" charset="2"/>
              <a:buChar char="Ø"/>
            </a:pPr>
            <a:r>
              <a:rPr lang="en-US" sz="2400" b="1" dirty="0">
                <a:solidFill>
                  <a:srgbClr val="0070C0"/>
                </a:solidFill>
                <a:latin typeface="Calibri" panose="020F0502020204030204" pitchFamily="34" charset="0"/>
                <a:cs typeface="Calibri" panose="020F0502020204030204" pitchFamily="34" charset="0"/>
              </a:rPr>
              <a:t>Institutional asymmetry</a:t>
            </a:r>
            <a:endParaRPr lang="en-US" sz="2400" dirty="0">
              <a:latin typeface="Calibri" panose="020F0502020204030204" pitchFamily="34" charset="0"/>
              <a:cs typeface="Calibri" panose="020F0502020204030204" pitchFamily="34" charset="0"/>
            </a:endParaRPr>
          </a:p>
          <a:p>
            <a:pPr marL="342900" lvl="1" indent="0">
              <a:spcBef>
                <a:spcPts val="1200"/>
              </a:spcBef>
              <a:buNone/>
            </a:pPr>
            <a:r>
              <a:rPr lang="en-US"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Monetary policy </a:t>
            </a:r>
            <a:r>
              <a:rPr lang="en-US" dirty="0">
                <a:latin typeface="Calibri" panose="020F0502020204030204" pitchFamily="34" charset="0"/>
                <a:cs typeface="Calibri" panose="020F0502020204030204" pitchFamily="34" charset="0"/>
              </a:rPr>
              <a:t>(for Eurozone members): exclusive EU competence </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(art. 3§1c TFEU) – Central role of the ECB</a:t>
            </a:r>
          </a:p>
          <a:p>
            <a:pPr marL="342900" lvl="1" indent="0" algn="ctr">
              <a:buNone/>
            </a:pPr>
            <a:r>
              <a:rPr lang="en-US" sz="3600" dirty="0">
                <a:latin typeface="Calibri" panose="020F0502020204030204" pitchFamily="34" charset="0"/>
                <a:cs typeface="Calibri" panose="020F0502020204030204" pitchFamily="34" charset="0"/>
              </a:rPr>
              <a:t>≠</a:t>
            </a:r>
          </a:p>
          <a:p>
            <a:pPr marL="342900" lvl="1" indent="0">
              <a:buNone/>
            </a:pPr>
            <a:r>
              <a:rPr lang="en-US"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Economic policy</a:t>
            </a:r>
            <a:r>
              <a:rPr lang="en-US" dirty="0">
                <a:latin typeface="Calibri" panose="020F0502020204030204" pitchFamily="34" charset="0"/>
                <a:cs typeface="Calibri" panose="020F0502020204030204" pitchFamily="34" charset="0"/>
              </a:rPr>
              <a:t>: MS competence . MS coordinate their economic policies in the framework of the EU (art. 5 TFEU) (</a:t>
            </a:r>
            <a:r>
              <a:rPr lang="el-GR" dirty="0">
                <a:latin typeface="Calibri" panose="020F0502020204030204" pitchFamily="34" charset="0"/>
                <a:cs typeface="Calibri" panose="020F0502020204030204" pitchFamily="34" charset="0"/>
              </a:rPr>
              <a:t>«</a:t>
            </a:r>
            <a:r>
              <a:rPr lang="en-US" dirty="0">
                <a:latin typeface="Calibri" panose="020F0502020204030204" pitchFamily="34" charset="0"/>
                <a:cs typeface="Calibri" panose="020F0502020204030204" pitchFamily="34" charset="0"/>
              </a:rPr>
              <a:t>sui generis</a:t>
            </a:r>
            <a:r>
              <a:rPr lang="el-GR" dirty="0">
                <a:latin typeface="Calibri" panose="020F0502020204030204" pitchFamily="34" charset="0"/>
                <a:cs typeface="Calibri" panose="020F0502020204030204" pitchFamily="34" charset="0"/>
              </a:rPr>
              <a:t>»</a:t>
            </a:r>
            <a:r>
              <a:rPr lang="en-US" dirty="0">
                <a:latin typeface="Calibri" panose="020F0502020204030204" pitchFamily="34" charset="0"/>
                <a:cs typeface="Calibri" panose="020F0502020204030204" pitchFamily="34" charset="0"/>
              </a:rPr>
              <a:t> EU competence)</a:t>
            </a:r>
          </a:p>
          <a:p>
            <a:pPr>
              <a:buFontTx/>
              <a:buChar char="-"/>
            </a:pPr>
            <a:endParaRPr lang="en-US" dirty="0"/>
          </a:p>
          <a:p>
            <a:pPr>
              <a:buFont typeface="Wingdings" panose="05000000000000000000" pitchFamily="2" charset="2"/>
              <a:buChar char="Ø"/>
            </a:pPr>
            <a:r>
              <a:rPr lang="en-US" sz="2400" b="1" dirty="0">
                <a:solidFill>
                  <a:srgbClr val="C00000"/>
                </a:solidFill>
              </a:rPr>
              <a:t>Complex economic and technical parameters</a:t>
            </a:r>
          </a:p>
          <a:p>
            <a:pPr marL="342900" lvl="1" indent="0">
              <a:buNone/>
            </a:pPr>
            <a:r>
              <a:rPr lang="en-US" dirty="0"/>
              <a:t> </a:t>
            </a:r>
          </a:p>
          <a:p>
            <a:pPr>
              <a:buFontTx/>
              <a:buChar char="-"/>
            </a:pPr>
            <a:endParaRPr lang="en-US" dirty="0"/>
          </a:p>
          <a:p>
            <a:pPr>
              <a:buFontTx/>
              <a:buChar char="-"/>
            </a:pPr>
            <a:endParaRPr lang="en-US" dirty="0"/>
          </a:p>
          <a:p>
            <a:pPr>
              <a:buFontTx/>
              <a:buChar char="-"/>
            </a:pPr>
            <a:endParaRPr lang="en-US" dirty="0"/>
          </a:p>
          <a:p>
            <a:pPr marL="0" indent="0">
              <a:buNone/>
            </a:pPr>
            <a:endParaRPr lang="el-GR" dirty="0"/>
          </a:p>
        </p:txBody>
      </p:sp>
    </p:spTree>
    <p:extLst>
      <p:ext uri="{BB962C8B-B14F-4D97-AF65-F5344CB8AC3E}">
        <p14:creationId xmlns:p14="http://schemas.microsoft.com/office/powerpoint/2010/main" val="3527128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7BF5825-BBA9-E159-AD94-216B55AC1E9E}"/>
              </a:ext>
            </a:extLst>
          </p:cNvPr>
          <p:cNvSpPr>
            <a:spLocks noGrp="1"/>
          </p:cNvSpPr>
          <p:nvPr>
            <p:ph type="title"/>
          </p:nvPr>
        </p:nvSpPr>
        <p:spPr>
          <a:xfrm>
            <a:off x="628650" y="365127"/>
            <a:ext cx="7886700" cy="687610"/>
          </a:xfrm>
        </p:spPr>
        <p:txBody>
          <a:bodyPr>
            <a:normAutofit/>
          </a:bodyPr>
          <a:lstStyle/>
          <a:p>
            <a:pPr algn="ctr"/>
            <a:r>
              <a:rPr lang="en-US" sz="3200" b="1" dirty="0">
                <a:solidFill>
                  <a:schemeClr val="accent5">
                    <a:lumMod val="75000"/>
                  </a:schemeClr>
                </a:solidFill>
                <a:effectLst>
                  <a:outerShdw blurRad="38100" dist="38100" dir="2700000" algn="tl">
                    <a:srgbClr val="000000">
                      <a:alpha val="43137"/>
                    </a:srgbClr>
                  </a:outerShdw>
                </a:effectLst>
              </a:rPr>
              <a:t>Rule of Law and Monetary Union</a:t>
            </a:r>
            <a:endParaRPr lang="el-GR" sz="3200" b="1" dirty="0">
              <a:solidFill>
                <a:schemeClr val="accent5">
                  <a:lumMod val="75000"/>
                </a:schemeClr>
              </a:solidFill>
              <a:effectLst>
                <a:outerShdw blurRad="38100" dist="38100" dir="2700000" algn="tl">
                  <a:srgbClr val="000000">
                    <a:alpha val="43137"/>
                  </a:srgbClr>
                </a:outerShdw>
              </a:effectLst>
            </a:endParaRPr>
          </a:p>
        </p:txBody>
      </p:sp>
      <p:sp>
        <p:nvSpPr>
          <p:cNvPr id="3" name="Θέση περιεχομένου 2">
            <a:extLst>
              <a:ext uri="{FF2B5EF4-FFF2-40B4-BE49-F238E27FC236}">
                <a16:creationId xmlns:a16="http://schemas.microsoft.com/office/drawing/2014/main" id="{E8085B28-4D2F-0767-B73D-AD6854525C39}"/>
              </a:ext>
            </a:extLst>
          </p:cNvPr>
          <p:cNvSpPr>
            <a:spLocks noGrp="1"/>
          </p:cNvSpPr>
          <p:nvPr>
            <p:ph idx="1"/>
          </p:nvPr>
        </p:nvSpPr>
        <p:spPr>
          <a:xfrm>
            <a:off x="628650" y="1196752"/>
            <a:ext cx="7886700" cy="4980211"/>
          </a:xfrm>
        </p:spPr>
        <p:txBody>
          <a:bodyPr/>
          <a:lstStyle/>
          <a:p>
            <a:pPr marL="0" indent="0" algn="ctr">
              <a:lnSpc>
                <a:spcPct val="107000"/>
              </a:lnSpc>
              <a:spcAft>
                <a:spcPts val="800"/>
              </a:spcAft>
              <a:buNone/>
            </a:pPr>
            <a:r>
              <a:rPr lang="en-US" sz="2400"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Monetary Policy: supranational - technical</a:t>
            </a:r>
            <a:endParaRPr lang="el-GR" sz="2400"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gn="ctr">
              <a:spcBef>
                <a:spcPts val="1200"/>
              </a:spcBef>
              <a:buFont typeface="Wingdings" panose="05000000000000000000" pitchFamily="2" charset="2"/>
              <a:buChar char="Ø"/>
            </a:pPr>
            <a:r>
              <a:rPr lang="en-US" sz="2400" dirty="0"/>
              <a:t>Decision-making procedures</a:t>
            </a:r>
          </a:p>
          <a:p>
            <a:pPr>
              <a:spcBef>
                <a:spcPts val="1200"/>
              </a:spcBef>
              <a:buFont typeface="Wingdings" panose="05000000000000000000" pitchFamily="2" charset="2"/>
              <a:buChar char="ü"/>
            </a:pPr>
            <a:r>
              <a:rPr lang="en-US" sz="2000" dirty="0"/>
              <a:t>Ordinary legislative procedure (Council + </a:t>
            </a:r>
            <a:r>
              <a:rPr lang="en-US" sz="2000" dirty="0" err="1"/>
              <a:t>EurParliament</a:t>
            </a:r>
            <a:r>
              <a:rPr lang="en-US" sz="2000" dirty="0"/>
              <a:t>) + consultation with ECB (art. 133 TFEU)</a:t>
            </a:r>
          </a:p>
          <a:p>
            <a:pPr>
              <a:spcBef>
                <a:spcPts val="1200"/>
              </a:spcBef>
              <a:buFont typeface="Wingdings" panose="05000000000000000000" pitchFamily="2" charset="2"/>
              <a:buChar char="ü"/>
            </a:pPr>
            <a:r>
              <a:rPr lang="en-US" sz="2000" dirty="0"/>
              <a:t>Special legislative procedure in some cases (Council + consultation with the </a:t>
            </a:r>
            <a:r>
              <a:rPr lang="en-US" sz="2000" dirty="0" err="1"/>
              <a:t>EurParliament</a:t>
            </a:r>
            <a:r>
              <a:rPr lang="en-US" sz="2000" dirty="0"/>
              <a:t> and the ECB) </a:t>
            </a:r>
            <a:r>
              <a:rPr lang="en-US" sz="2000" dirty="0" err="1"/>
              <a:t>eg</a:t>
            </a:r>
            <a:r>
              <a:rPr lang="en-US" sz="2000" dirty="0"/>
              <a:t> art. 127§6 TFEU (prudential supervision of credit institutions)</a:t>
            </a:r>
          </a:p>
          <a:p>
            <a:pPr marL="0" indent="0" algn="ctr">
              <a:spcBef>
                <a:spcPts val="1200"/>
              </a:spcBef>
              <a:buNone/>
            </a:pPr>
            <a:r>
              <a:rPr lang="en-US" sz="3600" b="1" dirty="0">
                <a:latin typeface="Calibri" panose="020F0502020204030204" pitchFamily="34" charset="0"/>
                <a:cs typeface="Calibri" panose="020F0502020204030204" pitchFamily="34" charset="0"/>
              </a:rPr>
              <a:t>↓</a:t>
            </a:r>
          </a:p>
          <a:p>
            <a:pPr marL="0" indent="0" algn="ctr">
              <a:spcBef>
                <a:spcPts val="1200"/>
              </a:spcBef>
              <a:buNone/>
            </a:pPr>
            <a:r>
              <a:rPr lang="en-US" sz="2000" dirty="0">
                <a:latin typeface="Calibri" panose="020F0502020204030204" pitchFamily="34" charset="0"/>
                <a:cs typeface="Calibri" panose="020F0502020204030204" pitchFamily="34" charset="0"/>
              </a:rPr>
              <a:t>Democratic process for the enactment of legal rules (?)</a:t>
            </a:r>
            <a:endParaRPr lang="en-US" sz="2000" dirty="0"/>
          </a:p>
        </p:txBody>
      </p:sp>
    </p:spTree>
    <p:extLst>
      <p:ext uri="{BB962C8B-B14F-4D97-AF65-F5344CB8AC3E}">
        <p14:creationId xmlns:p14="http://schemas.microsoft.com/office/powerpoint/2010/main" val="725497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B4331AA-C2D1-C7F5-E4CB-DA2F0C9E5FF2}"/>
              </a:ext>
            </a:extLst>
          </p:cNvPr>
          <p:cNvSpPr>
            <a:spLocks noGrp="1"/>
          </p:cNvSpPr>
          <p:nvPr>
            <p:ph type="title"/>
          </p:nvPr>
        </p:nvSpPr>
        <p:spPr>
          <a:xfrm>
            <a:off x="628650" y="365127"/>
            <a:ext cx="7886700" cy="543594"/>
          </a:xfrm>
        </p:spPr>
        <p:txBody>
          <a:bodyPr>
            <a:normAutofit/>
          </a:bodyPr>
          <a:lstStyle/>
          <a:p>
            <a:pPr algn="ctr"/>
            <a:r>
              <a:rPr kumimoji="0" lang="en-US" sz="32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Calibri Light" panose="020F0302020204030204"/>
              </a:rPr>
              <a:t>Rule of Law and Monetary Union</a:t>
            </a:r>
            <a:endParaRPr lang="el-GR" b="1" dirty="0">
              <a:solidFill>
                <a:srgbClr val="0070C0"/>
              </a:solidFill>
              <a:effectLst>
                <a:outerShdw blurRad="38100" dist="38100" dir="2700000" algn="tl">
                  <a:srgbClr val="000000">
                    <a:alpha val="43137"/>
                  </a:srgbClr>
                </a:outerShdw>
              </a:effectLst>
            </a:endParaRPr>
          </a:p>
        </p:txBody>
      </p:sp>
      <p:sp>
        <p:nvSpPr>
          <p:cNvPr id="3" name="Θέση περιεχομένου 2">
            <a:extLst>
              <a:ext uri="{FF2B5EF4-FFF2-40B4-BE49-F238E27FC236}">
                <a16:creationId xmlns:a16="http://schemas.microsoft.com/office/drawing/2014/main" id="{4E84B8E4-0C6E-7830-458A-B286538F401A}"/>
              </a:ext>
            </a:extLst>
          </p:cNvPr>
          <p:cNvSpPr>
            <a:spLocks noGrp="1"/>
          </p:cNvSpPr>
          <p:nvPr>
            <p:ph idx="1"/>
          </p:nvPr>
        </p:nvSpPr>
        <p:spPr>
          <a:xfrm>
            <a:off x="628650" y="980728"/>
            <a:ext cx="7886700" cy="5196235"/>
          </a:xfrm>
        </p:spPr>
        <p:txBody>
          <a:bodyPr/>
          <a:lstStyle/>
          <a:p>
            <a:pPr lvl="0" algn="ctr">
              <a:buFont typeface="Wingdings" panose="05000000000000000000" pitchFamily="2" charset="2"/>
              <a:buChar char="Ø"/>
              <a:defRPr/>
            </a:pPr>
            <a:r>
              <a:rPr lang="en-US" sz="2400" noProof="0" dirty="0">
                <a:solidFill>
                  <a:prstClr val="black"/>
                </a:solidFill>
              </a:rPr>
              <a:t>Accountability – Judicial control</a:t>
            </a:r>
            <a:endParaRPr kumimoji="0" lang="en-US" sz="22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panose="02020603050405020304" pitchFamily="18" charset="0"/>
            </a:endParaRPr>
          </a:p>
          <a:p>
            <a:pPr marR="0" lvl="0" algn="just" defTabSz="685800" rtl="0" eaLnBrk="1" fontAlgn="auto" latinLnBrk="0" hangingPunct="1">
              <a:lnSpc>
                <a:spcPct val="90000"/>
              </a:lnSpc>
              <a:spcBef>
                <a:spcPts val="1200"/>
              </a:spcBef>
              <a:spcAft>
                <a:spcPts val="0"/>
              </a:spcAft>
              <a:buClrTx/>
              <a:buSzTx/>
              <a:buFont typeface="Wingdings" panose="05000000000000000000" pitchFamily="2" charset="2"/>
              <a:buChar char="ü"/>
              <a:tabLst/>
              <a:defRPr/>
            </a:pPr>
            <a:r>
              <a:rPr lang="en-US" sz="2200" dirty="0">
                <a:latin typeface="Calibri" panose="020F0502020204030204" pitchFamily="34" charset="0"/>
                <a:ea typeface="Calibri" panose="020F0502020204030204" pitchFamily="34" charset="0"/>
                <a:cs typeface="Times New Roman" panose="02020603050405020304" pitchFamily="18" charset="0"/>
              </a:rPr>
              <a:t>ECB acts are subject to judicial control through</a:t>
            </a:r>
          </a:p>
          <a:p>
            <a:pPr lvl="1" algn="just">
              <a:spcBef>
                <a:spcPts val="750"/>
              </a:spcBef>
              <a:defRPr/>
            </a:pPr>
            <a:r>
              <a:rPr lang="en-US" sz="1900" dirty="0">
                <a:latin typeface="Calibri" panose="020F0502020204030204" pitchFamily="34" charset="0"/>
                <a:ea typeface="Calibri" panose="020F0502020204030204" pitchFamily="34" charset="0"/>
                <a:cs typeface="Times New Roman" panose="02020603050405020304" pitchFamily="18" charset="0"/>
              </a:rPr>
              <a:t>Actions for annulment (art. 26 TFEU)</a:t>
            </a:r>
          </a:p>
          <a:p>
            <a:pPr lvl="1" algn="just">
              <a:spcBef>
                <a:spcPts val="750"/>
              </a:spcBef>
              <a:defRPr/>
            </a:pPr>
            <a:r>
              <a:rPr lang="en-US" sz="1900" dirty="0">
                <a:latin typeface="Calibri" panose="020F0502020204030204" pitchFamily="34" charset="0"/>
                <a:ea typeface="Calibri" panose="020F0502020204030204" pitchFamily="34" charset="0"/>
                <a:cs typeface="Times New Roman" panose="02020603050405020304" pitchFamily="18" charset="0"/>
              </a:rPr>
              <a:t>Preliminary references (art. 267 TFEU)</a:t>
            </a:r>
          </a:p>
          <a:p>
            <a:pPr lvl="1" algn="just">
              <a:spcBef>
                <a:spcPts val="750"/>
              </a:spcBef>
              <a:defRPr/>
            </a:pPr>
            <a:r>
              <a:rPr lang="en-US" sz="1900" dirty="0">
                <a:latin typeface="Calibri" panose="020F0502020204030204" pitchFamily="34" charset="0"/>
                <a:ea typeface="Calibri" panose="020F0502020204030204" pitchFamily="34" charset="0"/>
                <a:cs typeface="Times New Roman" panose="02020603050405020304" pitchFamily="18" charset="0"/>
              </a:rPr>
              <a:t>Actions for indemnity (art. 268 + 340 TFEU)</a:t>
            </a:r>
          </a:p>
          <a:p>
            <a:pPr marL="0" indent="0" algn="ctr">
              <a:buNone/>
            </a:pPr>
            <a:r>
              <a:rPr lang="en-US" sz="3200" b="1" dirty="0">
                <a:latin typeface="Calibri" panose="020F0502020204030204" pitchFamily="34" charset="0"/>
                <a:cs typeface="Calibri" panose="020F0502020204030204" pitchFamily="34" charset="0"/>
              </a:rPr>
              <a:t>↓</a:t>
            </a:r>
          </a:p>
          <a:p>
            <a:pPr>
              <a:buFont typeface="Wingdings" panose="05000000000000000000" pitchFamily="2" charset="2"/>
              <a:buChar char="ü"/>
            </a:pPr>
            <a:r>
              <a:rPr lang="en-US" dirty="0">
                <a:latin typeface="Calibri" panose="020F0502020204030204" pitchFamily="34" charset="0"/>
                <a:cs typeface="Calibri" panose="020F0502020204030204" pitchFamily="34" charset="0"/>
              </a:rPr>
              <a:t>Control of legality</a:t>
            </a:r>
          </a:p>
          <a:p>
            <a:pPr>
              <a:buFont typeface="Wingdings" panose="05000000000000000000" pitchFamily="2" charset="2"/>
              <a:buChar char="ü"/>
            </a:pPr>
            <a:r>
              <a:rPr lang="en-US" dirty="0">
                <a:latin typeface="Calibri" panose="020F0502020204030204" pitchFamily="34" charset="0"/>
                <a:cs typeface="Calibri" panose="020F0502020204030204" pitchFamily="34" charset="0"/>
              </a:rPr>
              <a:t>Protection of fundamental rights</a:t>
            </a:r>
          </a:p>
          <a:p>
            <a:pPr>
              <a:buFont typeface="Wingdings" panose="05000000000000000000" pitchFamily="2" charset="2"/>
              <a:buChar char="ü"/>
            </a:pPr>
            <a:endParaRPr lang="en-US" dirty="0">
              <a:latin typeface="Calibri" panose="020F0502020204030204" pitchFamily="34" charset="0"/>
              <a:cs typeface="Calibri" panose="020F0502020204030204" pitchFamily="34" charset="0"/>
            </a:endParaRPr>
          </a:p>
          <a:p>
            <a:pPr marL="0" indent="0" algn="ctr">
              <a:buNone/>
            </a:pPr>
            <a:r>
              <a:rPr lang="en-US" dirty="0">
                <a:latin typeface="Calibri" panose="020F0502020204030204" pitchFamily="34" charset="0"/>
                <a:cs typeface="Calibri" panose="020F0502020204030204" pitchFamily="34" charset="0"/>
              </a:rPr>
              <a:t>BUT: What happens in practice?</a:t>
            </a:r>
            <a:endParaRPr lang="en-US" dirty="0"/>
          </a:p>
          <a:p>
            <a:pPr marL="0" indent="0">
              <a:buNone/>
            </a:pPr>
            <a:endParaRPr lang="el-GR" dirty="0"/>
          </a:p>
        </p:txBody>
      </p:sp>
    </p:spTree>
    <p:extLst>
      <p:ext uri="{BB962C8B-B14F-4D97-AF65-F5344CB8AC3E}">
        <p14:creationId xmlns:p14="http://schemas.microsoft.com/office/powerpoint/2010/main" val="1742604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C03108A-2B49-0FEA-F20F-E92CB40B1217}"/>
              </a:ext>
            </a:extLst>
          </p:cNvPr>
          <p:cNvSpPr>
            <a:spLocks noGrp="1"/>
          </p:cNvSpPr>
          <p:nvPr>
            <p:ph type="title"/>
          </p:nvPr>
        </p:nvSpPr>
        <p:spPr>
          <a:xfrm>
            <a:off x="628650" y="365127"/>
            <a:ext cx="7886700" cy="687610"/>
          </a:xfrm>
        </p:spPr>
        <p:txBody>
          <a:bodyPr>
            <a:normAutofit/>
          </a:bodyPr>
          <a:lstStyle/>
          <a:p>
            <a:pPr algn="ctr"/>
            <a:r>
              <a:rPr lang="en-US" sz="3200" b="1" dirty="0">
                <a:solidFill>
                  <a:schemeClr val="accent5">
                    <a:lumMod val="75000"/>
                  </a:schemeClr>
                </a:solidFill>
                <a:effectLst>
                  <a:outerShdw blurRad="38100" dist="38100" dir="2700000" algn="tl">
                    <a:srgbClr val="000000">
                      <a:alpha val="43137"/>
                    </a:srgbClr>
                  </a:outerShdw>
                </a:effectLst>
              </a:rPr>
              <a:t>Rule of Law and Monetary Union</a:t>
            </a:r>
            <a:endParaRPr lang="el-GR" sz="3200" b="1" dirty="0">
              <a:solidFill>
                <a:schemeClr val="accent5">
                  <a:lumMod val="75000"/>
                </a:schemeClr>
              </a:solidFill>
              <a:effectLst>
                <a:outerShdw blurRad="38100" dist="38100" dir="2700000" algn="tl">
                  <a:srgbClr val="000000">
                    <a:alpha val="43137"/>
                  </a:srgbClr>
                </a:outerShdw>
              </a:effectLst>
            </a:endParaRPr>
          </a:p>
        </p:txBody>
      </p:sp>
      <p:sp>
        <p:nvSpPr>
          <p:cNvPr id="3" name="Θέση περιεχομένου 2">
            <a:extLst>
              <a:ext uri="{FF2B5EF4-FFF2-40B4-BE49-F238E27FC236}">
                <a16:creationId xmlns:a16="http://schemas.microsoft.com/office/drawing/2014/main" id="{DAE70129-3F48-FD54-9CB8-4DC7CA52F74B}"/>
              </a:ext>
            </a:extLst>
          </p:cNvPr>
          <p:cNvSpPr>
            <a:spLocks noGrp="1"/>
          </p:cNvSpPr>
          <p:nvPr>
            <p:ph idx="1"/>
          </p:nvPr>
        </p:nvSpPr>
        <p:spPr>
          <a:xfrm>
            <a:off x="628650" y="1124744"/>
            <a:ext cx="7886700" cy="5052219"/>
          </a:xfrm>
        </p:spPr>
        <p:txBody>
          <a:bodyPr/>
          <a:lstStyle/>
          <a:p>
            <a:pPr lvl="0" algn="ctr">
              <a:buFont typeface="Wingdings" panose="05000000000000000000" pitchFamily="2" charset="2"/>
              <a:buChar char="Ø"/>
              <a:defRPr/>
            </a:pPr>
            <a:r>
              <a:rPr lang="en-US" sz="2400" dirty="0">
                <a:solidFill>
                  <a:prstClr val="black"/>
                </a:solidFill>
              </a:rPr>
              <a:t>Accountability – Judicial control</a:t>
            </a:r>
            <a:endParaRPr lang="en-US" sz="2200"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buFont typeface="Wingdings" panose="05000000000000000000" pitchFamily="2" charset="2"/>
              <a:buChar char="ü"/>
            </a:pPr>
            <a:r>
              <a:rPr lang="en-US" dirty="0"/>
              <a:t>Locus standi issues (ECB decisions do not target specific individuals)</a:t>
            </a:r>
          </a:p>
          <a:p>
            <a:pPr>
              <a:buFont typeface="Wingdings" panose="05000000000000000000" pitchFamily="2" charset="2"/>
              <a:buChar char="ü"/>
            </a:pPr>
            <a:r>
              <a:rPr lang="en-US" dirty="0"/>
              <a:t>Wide margin of discretion of the ECB (complex technical issues)</a:t>
            </a:r>
          </a:p>
          <a:p>
            <a:pPr>
              <a:buFont typeface="Wingdings" panose="05000000000000000000" pitchFamily="2" charset="2"/>
              <a:buChar char="ü"/>
            </a:pPr>
            <a:r>
              <a:rPr lang="en-US" dirty="0"/>
              <a:t>Difficult to establish a </a:t>
            </a:r>
            <a:r>
              <a:rPr lang="el-GR" dirty="0"/>
              <a:t>«</a:t>
            </a:r>
            <a:r>
              <a:rPr lang="en-US" dirty="0"/>
              <a:t>flagrant violation</a:t>
            </a:r>
            <a:r>
              <a:rPr lang="el-GR" dirty="0"/>
              <a:t>»</a:t>
            </a:r>
            <a:r>
              <a:rPr lang="en-US" dirty="0"/>
              <a:t> of fundamental rights</a:t>
            </a:r>
          </a:p>
          <a:p>
            <a:pPr>
              <a:buFont typeface="Wingdings" panose="05000000000000000000" pitchFamily="2" charset="2"/>
              <a:buChar char="ü"/>
            </a:pPr>
            <a:endParaRPr lang="en-US" dirty="0"/>
          </a:p>
          <a:p>
            <a:pPr marL="0" indent="0">
              <a:buNone/>
            </a:pPr>
            <a:r>
              <a:rPr lang="en-US" dirty="0"/>
              <a:t>Case law examples:</a:t>
            </a:r>
          </a:p>
          <a:p>
            <a:pPr marL="0" indent="0">
              <a:buNone/>
            </a:pPr>
            <a:r>
              <a:rPr lang="en-US" i="1" dirty="0" err="1"/>
              <a:t>Accorinti</a:t>
            </a:r>
            <a:r>
              <a:rPr lang="en-US" i="1" dirty="0"/>
              <a:t>, Ledra Advertising</a:t>
            </a:r>
          </a:p>
          <a:p>
            <a:pPr>
              <a:buFontTx/>
              <a:buChar char="-"/>
            </a:pPr>
            <a:r>
              <a:rPr lang="en-US" sz="2000" dirty="0"/>
              <a:t>Actions for annulment against ECB decisions on </a:t>
            </a:r>
            <a:r>
              <a:rPr lang="el-GR" sz="2000" dirty="0"/>
              <a:t>«</a:t>
            </a:r>
            <a:r>
              <a:rPr lang="en-US" sz="2000" dirty="0"/>
              <a:t>deposits haircut</a:t>
            </a:r>
            <a:r>
              <a:rPr lang="el-GR" sz="2000" dirty="0"/>
              <a:t>»</a:t>
            </a:r>
            <a:r>
              <a:rPr lang="en-US" sz="2000" dirty="0"/>
              <a:t>: lack of individual and personal concern </a:t>
            </a:r>
            <a:r>
              <a:rPr lang="en-US" sz="2000" dirty="0">
                <a:latin typeface="Calibri" panose="020F0502020204030204" pitchFamily="34" charset="0"/>
                <a:cs typeface="Calibri" panose="020F0502020204030204" pitchFamily="34" charset="0"/>
              </a:rPr>
              <a:t>→ no locus standi</a:t>
            </a:r>
          </a:p>
          <a:p>
            <a:pPr>
              <a:buFontTx/>
              <a:buChar char="-"/>
            </a:pPr>
            <a:r>
              <a:rPr lang="en-US" sz="2000" dirty="0">
                <a:latin typeface="Calibri" panose="020F0502020204030204" pitchFamily="34" charset="0"/>
                <a:cs typeface="Calibri" panose="020F0502020204030204" pitchFamily="34" charset="0"/>
              </a:rPr>
              <a:t>Actions for indemnity: admissible, but the measures served an objective of public interest and they did not restrict the core of the right to property (no flagrant violation)</a:t>
            </a:r>
            <a:endParaRPr lang="en-US" sz="2000" dirty="0"/>
          </a:p>
          <a:p>
            <a:pPr>
              <a:buFontTx/>
              <a:buChar char="-"/>
            </a:pPr>
            <a:endParaRPr lang="en-US" dirty="0"/>
          </a:p>
          <a:p>
            <a:pPr marL="0" indent="0">
              <a:buNone/>
            </a:pPr>
            <a:endParaRPr lang="en-US" dirty="0"/>
          </a:p>
          <a:p>
            <a:pPr>
              <a:buFont typeface="Wingdings" panose="05000000000000000000" pitchFamily="2" charset="2"/>
              <a:buChar char="Ø"/>
            </a:pPr>
            <a:endParaRPr lang="en-US" dirty="0"/>
          </a:p>
          <a:p>
            <a:pPr marL="0" indent="0">
              <a:buNone/>
            </a:pPr>
            <a:endParaRPr lang="en-US" dirty="0"/>
          </a:p>
        </p:txBody>
      </p:sp>
    </p:spTree>
    <p:extLst>
      <p:ext uri="{BB962C8B-B14F-4D97-AF65-F5344CB8AC3E}">
        <p14:creationId xmlns:p14="http://schemas.microsoft.com/office/powerpoint/2010/main" val="701245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DCAC544-AA87-B210-66E1-023F68F367F3}"/>
              </a:ext>
            </a:extLst>
          </p:cNvPr>
          <p:cNvSpPr>
            <a:spLocks noGrp="1"/>
          </p:cNvSpPr>
          <p:nvPr>
            <p:ph type="title"/>
          </p:nvPr>
        </p:nvSpPr>
        <p:spPr>
          <a:xfrm>
            <a:off x="628650" y="365127"/>
            <a:ext cx="7886700" cy="615602"/>
          </a:xfrm>
        </p:spPr>
        <p:txBody>
          <a:bodyPr/>
          <a:lstStyle/>
          <a:p>
            <a:pPr algn="ctr"/>
            <a:r>
              <a:rPr kumimoji="0" lang="en-US" sz="3200" b="1" i="0" u="none" strike="noStrike" kern="1200" cap="none" spc="0" normalizeH="0" baseline="0" noProof="0" dirty="0">
                <a:ln>
                  <a:noFill/>
                </a:ln>
                <a:solidFill>
                  <a:srgbClr val="5B9BD5">
                    <a:lumMod val="75000"/>
                  </a:srgbClr>
                </a:solidFill>
                <a:effectLst>
                  <a:outerShdw blurRad="38100" dist="38100" dir="2700000" algn="tl">
                    <a:srgbClr val="000000">
                      <a:alpha val="43137"/>
                    </a:srgbClr>
                  </a:outerShdw>
                </a:effectLst>
                <a:uLnTx/>
                <a:uFillTx/>
                <a:latin typeface="Calibri Light" panose="020F0302020204030204"/>
                <a:ea typeface="+mj-ea"/>
                <a:cs typeface="+mj-cs"/>
              </a:rPr>
              <a:t>Rule of Law and Economic Union</a:t>
            </a:r>
            <a:endParaRPr lang="el-GR" dirty="0"/>
          </a:p>
        </p:txBody>
      </p:sp>
      <p:sp>
        <p:nvSpPr>
          <p:cNvPr id="3" name="Θέση περιεχομένου 2">
            <a:extLst>
              <a:ext uri="{FF2B5EF4-FFF2-40B4-BE49-F238E27FC236}">
                <a16:creationId xmlns:a16="http://schemas.microsoft.com/office/drawing/2014/main" id="{5D61E486-B43E-384C-6409-D57DF98ED843}"/>
              </a:ext>
            </a:extLst>
          </p:cNvPr>
          <p:cNvSpPr>
            <a:spLocks noGrp="1"/>
          </p:cNvSpPr>
          <p:nvPr>
            <p:ph idx="1"/>
          </p:nvPr>
        </p:nvSpPr>
        <p:spPr>
          <a:xfrm>
            <a:off x="628650" y="1124744"/>
            <a:ext cx="7886700" cy="5052219"/>
          </a:xfrm>
        </p:spPr>
        <p:txBody>
          <a:bodyPr/>
          <a:lstStyle/>
          <a:p>
            <a:pPr marL="0" indent="0" algn="ctr">
              <a:spcBef>
                <a:spcPts val="1200"/>
              </a:spcBef>
              <a:buNone/>
            </a:pPr>
            <a:r>
              <a:rPr lang="en-US" sz="2400" b="1" dirty="0">
                <a:solidFill>
                  <a:srgbClr val="C00000"/>
                </a:solidFill>
              </a:rPr>
              <a:t>Economic policy: national competence</a:t>
            </a:r>
          </a:p>
          <a:p>
            <a:pPr>
              <a:spcBef>
                <a:spcPts val="1200"/>
              </a:spcBef>
              <a:buFont typeface="Wingdings" panose="05000000000000000000" pitchFamily="2" charset="2"/>
              <a:buChar char="Ø"/>
            </a:pPr>
            <a:r>
              <a:rPr lang="en-US" sz="2200" dirty="0"/>
              <a:t>MS coordinate their economic policies </a:t>
            </a:r>
            <a:r>
              <a:rPr lang="el-GR" sz="2200" dirty="0"/>
              <a:t>«</a:t>
            </a:r>
            <a:r>
              <a:rPr lang="en-US" sz="2200" dirty="0"/>
              <a:t>within the Union</a:t>
            </a:r>
            <a:r>
              <a:rPr lang="el-GR" sz="2200" dirty="0"/>
              <a:t>»</a:t>
            </a:r>
            <a:endParaRPr lang="en-US" sz="2200" dirty="0"/>
          </a:p>
          <a:p>
            <a:pPr>
              <a:spcBef>
                <a:spcPts val="1200"/>
              </a:spcBef>
              <a:buFont typeface="Wingdings" panose="05000000000000000000" pitchFamily="2" charset="2"/>
              <a:buChar char="Ø"/>
            </a:pPr>
            <a:r>
              <a:rPr lang="en-US" sz="2200" dirty="0"/>
              <a:t>The Union provides the objectives + the mechanism of coordination</a:t>
            </a:r>
          </a:p>
          <a:p>
            <a:pPr lvl="1">
              <a:buFont typeface="Wingdings" panose="05000000000000000000" pitchFamily="2" charset="2"/>
              <a:buChar char="ü"/>
            </a:pPr>
            <a:r>
              <a:rPr lang="en-US" sz="2000" dirty="0"/>
              <a:t>Multilevel surveillance: </a:t>
            </a:r>
            <a:r>
              <a:rPr lang="el-GR" sz="2000" dirty="0"/>
              <a:t>«</a:t>
            </a:r>
            <a:r>
              <a:rPr lang="en-US" sz="2000" dirty="0"/>
              <a:t>preventive arm</a:t>
            </a:r>
            <a:r>
              <a:rPr lang="el-GR" sz="2000" dirty="0"/>
              <a:t>»</a:t>
            </a:r>
            <a:r>
              <a:rPr lang="en-US" sz="2000" dirty="0"/>
              <a:t> (art. 121 TFEU)</a:t>
            </a:r>
          </a:p>
          <a:p>
            <a:pPr lvl="1">
              <a:buFont typeface="Wingdings" panose="05000000000000000000" pitchFamily="2" charset="2"/>
              <a:buChar char="ü"/>
            </a:pPr>
            <a:r>
              <a:rPr lang="en-US" sz="2000" dirty="0"/>
              <a:t>Fiscal discipline: </a:t>
            </a:r>
            <a:r>
              <a:rPr lang="el-GR" sz="2000" dirty="0"/>
              <a:t>«</a:t>
            </a:r>
            <a:r>
              <a:rPr lang="en-US" sz="2000" dirty="0"/>
              <a:t>corrective arm</a:t>
            </a:r>
            <a:r>
              <a:rPr lang="el-GR" sz="2000" dirty="0"/>
              <a:t>»</a:t>
            </a:r>
            <a:r>
              <a:rPr lang="en-US" sz="2000" dirty="0"/>
              <a:t> – </a:t>
            </a:r>
            <a:r>
              <a:rPr lang="el-GR" sz="2000" dirty="0"/>
              <a:t>«</a:t>
            </a:r>
            <a:r>
              <a:rPr lang="en-US" sz="2000" dirty="0"/>
              <a:t>excessive deficit procedure</a:t>
            </a:r>
            <a:r>
              <a:rPr lang="el-GR" sz="2000" dirty="0"/>
              <a:t>»</a:t>
            </a:r>
            <a:r>
              <a:rPr lang="en-US" sz="2000" dirty="0"/>
              <a:t> (art. 126 TFEU)</a:t>
            </a:r>
          </a:p>
          <a:p>
            <a:pPr>
              <a:spcBef>
                <a:spcPts val="1200"/>
              </a:spcBef>
              <a:buFont typeface="Wingdings" panose="05000000000000000000" pitchFamily="2" charset="2"/>
              <a:buChar char="Ø"/>
            </a:pPr>
            <a:r>
              <a:rPr lang="en-US" sz="2200" dirty="0"/>
              <a:t>Stability and Growth Pact (1997 – 2005 – 2011 – 2024): sets the specific rules and procedures for the implementation of the coordination</a:t>
            </a:r>
            <a:endParaRPr lang="el-GR" sz="2200" dirty="0"/>
          </a:p>
        </p:txBody>
      </p:sp>
    </p:spTree>
    <p:extLst>
      <p:ext uri="{BB962C8B-B14F-4D97-AF65-F5344CB8AC3E}">
        <p14:creationId xmlns:p14="http://schemas.microsoft.com/office/powerpoint/2010/main" val="1026569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7244</TotalTime>
  <Words>1205</Words>
  <Application>Microsoft Office PowerPoint</Application>
  <PresentationFormat>Προβολή στην οθόνη (4:3)</PresentationFormat>
  <Paragraphs>111</Paragraphs>
  <Slides>14</Slides>
  <Notes>1</Notes>
  <HiddenSlides>0</HiddenSlides>
  <MMClips>1</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14</vt:i4>
      </vt:variant>
    </vt:vector>
  </HeadingPairs>
  <TitlesOfParts>
    <vt:vector size="21" baseType="lpstr">
      <vt:lpstr>Arial</vt:lpstr>
      <vt:lpstr>Calibri</vt:lpstr>
      <vt:lpstr>Calibri Light</vt:lpstr>
      <vt:lpstr>Verdana</vt:lpstr>
      <vt:lpstr>Wingdings</vt:lpstr>
      <vt:lpstr>Wingdings 2</vt:lpstr>
      <vt:lpstr>Θέμα του Office</vt:lpstr>
      <vt:lpstr>Παρουσίαση του PowerPoint</vt:lpstr>
      <vt:lpstr>Παρουσίαση του PowerPoint</vt:lpstr>
      <vt:lpstr>Rule of Law</vt:lpstr>
      <vt:lpstr>The scope of the Rule of Law</vt:lpstr>
      <vt:lpstr>The Economic and Monetary Union </vt:lpstr>
      <vt:lpstr>Rule of Law and Monetary Union</vt:lpstr>
      <vt:lpstr>Rule of Law and Monetary Union</vt:lpstr>
      <vt:lpstr>Rule of Law and Monetary Union</vt:lpstr>
      <vt:lpstr>Rule of Law and Economic Union</vt:lpstr>
      <vt:lpstr>Rule of Law and Economic Union</vt:lpstr>
      <vt:lpstr>Rule of Law and Economic Union</vt:lpstr>
      <vt:lpstr>Rule of Law and Economic Union</vt:lpstr>
      <vt:lpstr>Rule of Law and Economic Union</vt:lpstr>
      <vt:lpstr>Conclusions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Oxford University Press Figure</dc:title>
  <dc:creator>Emmanuela</dc:creator>
  <cp:lastModifiedBy>Emmanuela</cp:lastModifiedBy>
  <cp:revision>329</cp:revision>
  <dcterms:created xsi:type="dcterms:W3CDTF">2015-12-31T14:57:12Z</dcterms:created>
  <dcterms:modified xsi:type="dcterms:W3CDTF">2026-01-27T10:02:42Z</dcterms:modified>
</cp:coreProperties>
</file>