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84" r:id="rId5"/>
    <p:sldId id="265" r:id="rId6"/>
    <p:sldId id="266" r:id="rId7"/>
    <p:sldId id="267" r:id="rId8"/>
    <p:sldId id="268" r:id="rId9"/>
    <p:sldId id="269" r:id="rId10"/>
    <p:sldId id="270" r:id="rId11"/>
    <p:sldId id="274" r:id="rId12"/>
    <p:sldId id="275" r:id="rId13"/>
    <p:sldId id="276" r:id="rId14"/>
    <p:sldId id="277" r:id="rId15"/>
    <p:sldId id="279" r:id="rId16"/>
    <p:sldId id="282" r:id="rId17"/>
    <p:sldId id="280" r:id="rId18"/>
    <p:sldId id="281" r:id="rId19"/>
    <p:sldId id="278" r:id="rId20"/>
    <p:sldId id="283"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thanasia Dionysopoulou" userId="3c9f39a931703a61" providerId="LiveId" clId="{AB519DCA-6337-4391-8CF6-2E3AF1C0D93C}"/>
    <pc:docChg chg="modSld">
      <pc:chgData name="Athanasia Dionysopoulou" userId="3c9f39a931703a61" providerId="LiveId" clId="{AB519DCA-6337-4391-8CF6-2E3AF1C0D93C}" dt="2026-01-30T08:28:15.637" v="53" actId="20577"/>
      <pc:docMkLst>
        <pc:docMk/>
      </pc:docMkLst>
      <pc:sldChg chg="modSp mod">
        <pc:chgData name="Athanasia Dionysopoulou" userId="3c9f39a931703a61" providerId="LiveId" clId="{AB519DCA-6337-4391-8CF6-2E3AF1C0D93C}" dt="2026-01-30T08:28:15.637" v="53" actId="20577"/>
        <pc:sldMkLst>
          <pc:docMk/>
          <pc:sldMk cId="2839353612" sldId="266"/>
        </pc:sldMkLst>
        <pc:spChg chg="mod">
          <ac:chgData name="Athanasia Dionysopoulou" userId="3c9f39a931703a61" providerId="LiveId" clId="{AB519DCA-6337-4391-8CF6-2E3AF1C0D93C}" dt="2026-01-30T08:28:15.637" v="53" actId="20577"/>
          <ac:spMkLst>
            <pc:docMk/>
            <pc:sldMk cId="2839353612" sldId="266"/>
            <ac:spMk id="3" creationId="{05E7C84B-5807-A1A0-8180-67303CA61EAE}"/>
          </ac:spMkLst>
        </pc:spChg>
      </pc:sldChg>
      <pc:sldChg chg="modSp mod">
        <pc:chgData name="Athanasia Dionysopoulou" userId="3c9f39a931703a61" providerId="LiveId" clId="{AB519DCA-6337-4391-8CF6-2E3AF1C0D93C}" dt="2026-01-27T11:55:51.672" v="32" actId="20577"/>
        <pc:sldMkLst>
          <pc:docMk/>
          <pc:sldMk cId="3939307992" sldId="267"/>
        </pc:sldMkLst>
        <pc:spChg chg="mod">
          <ac:chgData name="Athanasia Dionysopoulou" userId="3c9f39a931703a61" providerId="LiveId" clId="{AB519DCA-6337-4391-8CF6-2E3AF1C0D93C}" dt="2026-01-27T11:55:51.672" v="32" actId="20577"/>
          <ac:spMkLst>
            <pc:docMk/>
            <pc:sldMk cId="3939307992" sldId="267"/>
            <ac:spMk id="3" creationId="{A86FF40A-63D7-F47C-4A7F-552B05050499}"/>
          </ac:spMkLst>
        </pc:spChg>
      </pc:sldChg>
      <pc:sldChg chg="modSp mod">
        <pc:chgData name="Athanasia Dionysopoulou" userId="3c9f39a931703a61" providerId="LiveId" clId="{AB519DCA-6337-4391-8CF6-2E3AF1C0D93C}" dt="2026-01-28T17:20:57.287" v="35" actId="20577"/>
        <pc:sldMkLst>
          <pc:docMk/>
          <pc:sldMk cId="1747998304" sldId="279"/>
        </pc:sldMkLst>
        <pc:spChg chg="mod">
          <ac:chgData name="Athanasia Dionysopoulou" userId="3c9f39a931703a61" providerId="LiveId" clId="{AB519DCA-6337-4391-8CF6-2E3AF1C0D93C}" dt="2026-01-28T17:20:57.287" v="35" actId="20577"/>
          <ac:spMkLst>
            <pc:docMk/>
            <pc:sldMk cId="1747998304" sldId="279"/>
            <ac:spMk id="3" creationId="{989739FC-F151-15D5-CCA9-6B0DA19482BA}"/>
          </ac:spMkLst>
        </pc:spChg>
      </pc:sldChg>
      <pc:sldChg chg="modSp mod">
        <pc:chgData name="Athanasia Dionysopoulou" userId="3c9f39a931703a61" providerId="LiveId" clId="{AB519DCA-6337-4391-8CF6-2E3AF1C0D93C}" dt="2026-01-28T17:20:01.665" v="34" actId="13926"/>
        <pc:sldMkLst>
          <pc:docMk/>
          <pc:sldMk cId="3335417475" sldId="282"/>
        </pc:sldMkLst>
        <pc:spChg chg="mod">
          <ac:chgData name="Athanasia Dionysopoulou" userId="3c9f39a931703a61" providerId="LiveId" clId="{AB519DCA-6337-4391-8CF6-2E3AF1C0D93C}" dt="2026-01-28T17:20:01.665" v="34" actId="13926"/>
          <ac:spMkLst>
            <pc:docMk/>
            <pc:sldMk cId="3335417475" sldId="282"/>
            <ac:spMk id="3" creationId="{4CF529FE-68A4-377F-4A94-0193DAF445E0}"/>
          </ac:spMkLst>
        </pc:spChg>
      </pc:sldChg>
      <pc:sldChg chg="modSp mod">
        <pc:chgData name="Athanasia Dionysopoulou" userId="3c9f39a931703a61" providerId="LiveId" clId="{AB519DCA-6337-4391-8CF6-2E3AF1C0D93C}" dt="2026-01-28T17:22:34.151" v="36" actId="114"/>
        <pc:sldMkLst>
          <pc:docMk/>
          <pc:sldMk cId="43598846" sldId="283"/>
        </pc:sldMkLst>
        <pc:spChg chg="mod">
          <ac:chgData name="Athanasia Dionysopoulou" userId="3c9f39a931703a61" providerId="LiveId" clId="{AB519DCA-6337-4391-8CF6-2E3AF1C0D93C}" dt="2026-01-28T17:22:34.151" v="36" actId="114"/>
          <ac:spMkLst>
            <pc:docMk/>
            <pc:sldMk cId="43598846" sldId="283"/>
            <ac:spMk id="3" creationId="{1BBD9AEB-EAD1-D741-1BB5-1B16D4E45575}"/>
          </ac:spMkLst>
        </pc:spChg>
      </pc:sldChg>
      <pc:sldChg chg="modSp mod">
        <pc:chgData name="Athanasia Dionysopoulou" userId="3c9f39a931703a61" providerId="LiveId" clId="{AB519DCA-6337-4391-8CF6-2E3AF1C0D93C}" dt="2026-01-27T11:55:17.620" v="22" actId="20577"/>
        <pc:sldMkLst>
          <pc:docMk/>
          <pc:sldMk cId="99426043" sldId="284"/>
        </pc:sldMkLst>
        <pc:spChg chg="mod">
          <ac:chgData name="Athanasia Dionysopoulou" userId="3c9f39a931703a61" providerId="LiveId" clId="{AB519DCA-6337-4391-8CF6-2E3AF1C0D93C}" dt="2026-01-27T11:55:17.620" v="22" actId="20577"/>
          <ac:spMkLst>
            <pc:docMk/>
            <pc:sldMk cId="99426043" sldId="284"/>
            <ac:spMk id="3" creationId="{42D9CF24-0C00-40C7-5E76-202DFF632DD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0B37A9-87F0-4E73-B14F-F01DB52E5B95}"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70131EF8-55C8-4179-A36F-5DB1F49688B6}">
      <dgm:prSet/>
      <dgm:spPr/>
      <dgm:t>
        <a:bodyPr/>
        <a:lstStyle/>
        <a:p>
          <a:r>
            <a:rPr lang="en-US" dirty="0"/>
            <a:t>• A presumption of compliance of all the MSs with fundamental rights obligations and EU Law</a:t>
          </a:r>
        </a:p>
      </dgm:t>
    </dgm:pt>
    <dgm:pt modelId="{FB7B02CC-221D-4902-8A00-1744809BC0F9}" type="parTrans" cxnId="{5BD20CFE-1EEA-488C-9571-ABDB02D4CD53}">
      <dgm:prSet/>
      <dgm:spPr/>
      <dgm:t>
        <a:bodyPr/>
        <a:lstStyle/>
        <a:p>
          <a:endParaRPr lang="en-US"/>
        </a:p>
      </dgm:t>
    </dgm:pt>
    <dgm:pt modelId="{0067E299-8E1C-488D-B9EF-7784093D5EFC}" type="sibTrans" cxnId="{5BD20CFE-1EEA-488C-9571-ABDB02D4CD53}">
      <dgm:prSet/>
      <dgm:spPr/>
      <dgm:t>
        <a:bodyPr/>
        <a:lstStyle/>
        <a:p>
          <a:endParaRPr lang="en-US"/>
        </a:p>
      </dgm:t>
    </dgm:pt>
    <dgm:pt modelId="{1F12623E-15AF-4DAB-AC0C-CF4B9DE4644A}">
      <dgm:prSet/>
      <dgm:spPr/>
      <dgm:t>
        <a:bodyPr/>
        <a:lstStyle/>
        <a:p>
          <a:r>
            <a:rPr lang="en-US"/>
            <a:t>• Conceptual basis for mutual recognition (not just in criminal law)</a:t>
          </a:r>
        </a:p>
      </dgm:t>
    </dgm:pt>
    <dgm:pt modelId="{EB608A59-B7E4-439F-9641-A0CEE88D5C96}" type="parTrans" cxnId="{6C9CFA03-F64C-4ADB-A418-6B085BC5E535}">
      <dgm:prSet/>
      <dgm:spPr/>
      <dgm:t>
        <a:bodyPr/>
        <a:lstStyle/>
        <a:p>
          <a:endParaRPr lang="en-US"/>
        </a:p>
      </dgm:t>
    </dgm:pt>
    <dgm:pt modelId="{2FEC8766-03C2-4132-AEC9-E27D2F96996D}" type="sibTrans" cxnId="{6C9CFA03-F64C-4ADB-A418-6B085BC5E535}">
      <dgm:prSet/>
      <dgm:spPr/>
      <dgm:t>
        <a:bodyPr/>
        <a:lstStyle/>
        <a:p>
          <a:endParaRPr lang="en-US"/>
        </a:p>
      </dgm:t>
    </dgm:pt>
    <dgm:pt modelId="{25097B2F-BC73-4A0A-9D22-1E3FD8C19744}">
      <dgm:prSet/>
      <dgm:spPr/>
      <dgm:t>
        <a:bodyPr/>
        <a:lstStyle/>
        <a:p>
          <a:r>
            <a:rPr lang="en-US"/>
            <a:t>• Limit to the exercise of control in the execution of mutual recognition instruments</a:t>
          </a:r>
        </a:p>
      </dgm:t>
    </dgm:pt>
    <dgm:pt modelId="{9BD4F7C1-100A-4081-9E8B-D37D71BA34F2}" type="parTrans" cxnId="{5567DAF4-AA3D-4661-A8B7-21B05C1CD3F5}">
      <dgm:prSet/>
      <dgm:spPr/>
      <dgm:t>
        <a:bodyPr/>
        <a:lstStyle/>
        <a:p>
          <a:endParaRPr lang="en-US"/>
        </a:p>
      </dgm:t>
    </dgm:pt>
    <dgm:pt modelId="{8C13E7C6-0015-4DDD-B737-2BA179612902}" type="sibTrans" cxnId="{5567DAF4-AA3D-4661-A8B7-21B05C1CD3F5}">
      <dgm:prSet/>
      <dgm:spPr/>
      <dgm:t>
        <a:bodyPr/>
        <a:lstStyle/>
        <a:p>
          <a:endParaRPr lang="en-US"/>
        </a:p>
      </dgm:t>
    </dgm:pt>
    <dgm:pt modelId="{3AFE2F44-DD8D-4309-A0D1-B1FD32C41DDA}" type="pres">
      <dgm:prSet presAssocID="{660B37A9-87F0-4E73-B14F-F01DB52E5B95}" presName="linear" presStyleCnt="0">
        <dgm:presLayoutVars>
          <dgm:animLvl val="lvl"/>
          <dgm:resizeHandles val="exact"/>
        </dgm:presLayoutVars>
      </dgm:prSet>
      <dgm:spPr/>
    </dgm:pt>
    <dgm:pt modelId="{A2CE8817-6AAE-4125-9C4B-864CC0526CA7}" type="pres">
      <dgm:prSet presAssocID="{70131EF8-55C8-4179-A36F-5DB1F49688B6}" presName="parentText" presStyleLbl="node1" presStyleIdx="0" presStyleCnt="3">
        <dgm:presLayoutVars>
          <dgm:chMax val="0"/>
          <dgm:bulletEnabled val="1"/>
        </dgm:presLayoutVars>
      </dgm:prSet>
      <dgm:spPr/>
    </dgm:pt>
    <dgm:pt modelId="{86130463-2AA2-4B90-85A0-AB5B2597214A}" type="pres">
      <dgm:prSet presAssocID="{0067E299-8E1C-488D-B9EF-7784093D5EFC}" presName="spacer" presStyleCnt="0"/>
      <dgm:spPr/>
    </dgm:pt>
    <dgm:pt modelId="{2FDC6664-853E-4890-977F-19A0E7468735}" type="pres">
      <dgm:prSet presAssocID="{1F12623E-15AF-4DAB-AC0C-CF4B9DE4644A}" presName="parentText" presStyleLbl="node1" presStyleIdx="1" presStyleCnt="3">
        <dgm:presLayoutVars>
          <dgm:chMax val="0"/>
          <dgm:bulletEnabled val="1"/>
        </dgm:presLayoutVars>
      </dgm:prSet>
      <dgm:spPr/>
    </dgm:pt>
    <dgm:pt modelId="{25BC219A-A7AA-4D15-AD65-98B754D014B3}" type="pres">
      <dgm:prSet presAssocID="{2FEC8766-03C2-4132-AEC9-E27D2F96996D}" presName="spacer" presStyleCnt="0"/>
      <dgm:spPr/>
    </dgm:pt>
    <dgm:pt modelId="{5324FCD9-571A-4916-AACF-C831817C8633}" type="pres">
      <dgm:prSet presAssocID="{25097B2F-BC73-4A0A-9D22-1E3FD8C19744}" presName="parentText" presStyleLbl="node1" presStyleIdx="2" presStyleCnt="3">
        <dgm:presLayoutVars>
          <dgm:chMax val="0"/>
          <dgm:bulletEnabled val="1"/>
        </dgm:presLayoutVars>
      </dgm:prSet>
      <dgm:spPr/>
    </dgm:pt>
  </dgm:ptLst>
  <dgm:cxnLst>
    <dgm:cxn modelId="{6C9CFA03-F64C-4ADB-A418-6B085BC5E535}" srcId="{660B37A9-87F0-4E73-B14F-F01DB52E5B95}" destId="{1F12623E-15AF-4DAB-AC0C-CF4B9DE4644A}" srcOrd="1" destOrd="0" parTransId="{EB608A59-B7E4-439F-9641-A0CEE88D5C96}" sibTransId="{2FEC8766-03C2-4132-AEC9-E27D2F96996D}"/>
    <dgm:cxn modelId="{0F478453-6697-4349-B767-FC4659884575}" type="presOf" srcId="{660B37A9-87F0-4E73-B14F-F01DB52E5B95}" destId="{3AFE2F44-DD8D-4309-A0D1-B1FD32C41DDA}" srcOrd="0" destOrd="0" presId="urn:microsoft.com/office/officeart/2005/8/layout/vList2"/>
    <dgm:cxn modelId="{3C32BABE-150E-482A-8DB3-5F486B6A0F46}" type="presOf" srcId="{1F12623E-15AF-4DAB-AC0C-CF4B9DE4644A}" destId="{2FDC6664-853E-4890-977F-19A0E7468735}" srcOrd="0" destOrd="0" presId="urn:microsoft.com/office/officeart/2005/8/layout/vList2"/>
    <dgm:cxn modelId="{BB87FCC3-0929-435F-9383-75FFA5B35F98}" type="presOf" srcId="{70131EF8-55C8-4179-A36F-5DB1F49688B6}" destId="{A2CE8817-6AAE-4125-9C4B-864CC0526CA7}" srcOrd="0" destOrd="0" presId="urn:microsoft.com/office/officeart/2005/8/layout/vList2"/>
    <dgm:cxn modelId="{B9CAB5DD-BDAC-4C4E-AA25-B82C99026B19}" type="presOf" srcId="{25097B2F-BC73-4A0A-9D22-1E3FD8C19744}" destId="{5324FCD9-571A-4916-AACF-C831817C8633}" srcOrd="0" destOrd="0" presId="urn:microsoft.com/office/officeart/2005/8/layout/vList2"/>
    <dgm:cxn modelId="{5567DAF4-AA3D-4661-A8B7-21B05C1CD3F5}" srcId="{660B37A9-87F0-4E73-B14F-F01DB52E5B95}" destId="{25097B2F-BC73-4A0A-9D22-1E3FD8C19744}" srcOrd="2" destOrd="0" parTransId="{9BD4F7C1-100A-4081-9E8B-D37D71BA34F2}" sibTransId="{8C13E7C6-0015-4DDD-B737-2BA179612902}"/>
    <dgm:cxn modelId="{5BD20CFE-1EEA-488C-9571-ABDB02D4CD53}" srcId="{660B37A9-87F0-4E73-B14F-F01DB52E5B95}" destId="{70131EF8-55C8-4179-A36F-5DB1F49688B6}" srcOrd="0" destOrd="0" parTransId="{FB7B02CC-221D-4902-8A00-1744809BC0F9}" sibTransId="{0067E299-8E1C-488D-B9EF-7784093D5EFC}"/>
    <dgm:cxn modelId="{D6699F26-65A5-4E8C-AA0D-9EDBBB4A300E}" type="presParOf" srcId="{3AFE2F44-DD8D-4309-A0D1-B1FD32C41DDA}" destId="{A2CE8817-6AAE-4125-9C4B-864CC0526CA7}" srcOrd="0" destOrd="0" presId="urn:microsoft.com/office/officeart/2005/8/layout/vList2"/>
    <dgm:cxn modelId="{B5DAF9A6-3195-4989-A484-669C5B687B37}" type="presParOf" srcId="{3AFE2F44-DD8D-4309-A0D1-B1FD32C41DDA}" destId="{86130463-2AA2-4B90-85A0-AB5B2597214A}" srcOrd="1" destOrd="0" presId="urn:microsoft.com/office/officeart/2005/8/layout/vList2"/>
    <dgm:cxn modelId="{DF149815-8FC0-4CF5-A63C-C05CD87C53F2}" type="presParOf" srcId="{3AFE2F44-DD8D-4309-A0D1-B1FD32C41DDA}" destId="{2FDC6664-853E-4890-977F-19A0E7468735}" srcOrd="2" destOrd="0" presId="urn:microsoft.com/office/officeart/2005/8/layout/vList2"/>
    <dgm:cxn modelId="{46031051-301B-4D81-8D18-0EE205BF0F9C}" type="presParOf" srcId="{3AFE2F44-DD8D-4309-A0D1-B1FD32C41DDA}" destId="{25BC219A-A7AA-4D15-AD65-98B754D014B3}" srcOrd="3" destOrd="0" presId="urn:microsoft.com/office/officeart/2005/8/layout/vList2"/>
    <dgm:cxn modelId="{71AF83B1-7EF6-4CE1-9BC2-9E9938843471}" type="presParOf" srcId="{3AFE2F44-DD8D-4309-A0D1-B1FD32C41DDA}" destId="{5324FCD9-571A-4916-AACF-C831817C863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CE8817-6AAE-4125-9C4B-864CC0526CA7}">
      <dsp:nvSpPr>
        <dsp:cNvPr id="0" name=""/>
        <dsp:cNvSpPr/>
      </dsp:nvSpPr>
      <dsp:spPr>
        <a:xfrm>
          <a:off x="0" y="80644"/>
          <a:ext cx="6666833" cy="170469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dirty="0"/>
            <a:t>• A presumption of compliance of all the MSs with fundamental rights obligations and EU Law</a:t>
          </a:r>
        </a:p>
      </dsp:txBody>
      <dsp:txXfrm>
        <a:off x="83216" y="163860"/>
        <a:ext cx="6500401" cy="1538258"/>
      </dsp:txXfrm>
    </dsp:sp>
    <dsp:sp modelId="{2FDC6664-853E-4890-977F-19A0E7468735}">
      <dsp:nvSpPr>
        <dsp:cNvPr id="0" name=""/>
        <dsp:cNvSpPr/>
      </dsp:nvSpPr>
      <dsp:spPr>
        <a:xfrm>
          <a:off x="0" y="1874614"/>
          <a:ext cx="6666833" cy="1704690"/>
        </a:xfrm>
        <a:prstGeom prst="roundRect">
          <a:avLst/>
        </a:prstGeom>
        <a:gradFill rotWithShape="0">
          <a:gsLst>
            <a:gs pos="0">
              <a:schemeClr val="accent5">
                <a:hueOff val="3005351"/>
                <a:satOff val="-13190"/>
                <a:lumOff val="3921"/>
                <a:alphaOff val="0"/>
                <a:satMod val="103000"/>
                <a:lumMod val="102000"/>
                <a:tint val="94000"/>
              </a:schemeClr>
            </a:gs>
            <a:gs pos="50000">
              <a:schemeClr val="accent5">
                <a:hueOff val="3005351"/>
                <a:satOff val="-13190"/>
                <a:lumOff val="3921"/>
                <a:alphaOff val="0"/>
                <a:satMod val="110000"/>
                <a:lumMod val="100000"/>
                <a:shade val="100000"/>
              </a:schemeClr>
            </a:gs>
            <a:gs pos="100000">
              <a:schemeClr val="accent5">
                <a:hueOff val="3005351"/>
                <a:satOff val="-13190"/>
                <a:lumOff val="392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 Conceptual basis for mutual recognition (not just in criminal law)</a:t>
          </a:r>
        </a:p>
      </dsp:txBody>
      <dsp:txXfrm>
        <a:off x="83216" y="1957830"/>
        <a:ext cx="6500401" cy="1538258"/>
      </dsp:txXfrm>
    </dsp:sp>
    <dsp:sp modelId="{5324FCD9-571A-4916-AACF-C831817C8633}">
      <dsp:nvSpPr>
        <dsp:cNvPr id="0" name=""/>
        <dsp:cNvSpPr/>
      </dsp:nvSpPr>
      <dsp:spPr>
        <a:xfrm>
          <a:off x="0" y="3668585"/>
          <a:ext cx="6666833" cy="1704690"/>
        </a:xfrm>
        <a:prstGeom prst="roundRect">
          <a:avLst/>
        </a:prstGeom>
        <a:gradFill rotWithShape="0">
          <a:gsLst>
            <a:gs pos="0">
              <a:schemeClr val="accent5">
                <a:hueOff val="6010703"/>
                <a:satOff val="-26380"/>
                <a:lumOff val="7843"/>
                <a:alphaOff val="0"/>
                <a:satMod val="103000"/>
                <a:lumMod val="102000"/>
                <a:tint val="94000"/>
              </a:schemeClr>
            </a:gs>
            <a:gs pos="50000">
              <a:schemeClr val="accent5">
                <a:hueOff val="6010703"/>
                <a:satOff val="-26380"/>
                <a:lumOff val="7843"/>
                <a:alphaOff val="0"/>
                <a:satMod val="110000"/>
                <a:lumMod val="100000"/>
                <a:shade val="100000"/>
              </a:schemeClr>
            </a:gs>
            <a:gs pos="100000">
              <a:schemeClr val="accent5">
                <a:hueOff val="6010703"/>
                <a:satOff val="-26380"/>
                <a:lumOff val="784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kern="1200"/>
            <a:t>• Limit to the exercise of control in the execution of mutual recognition instruments</a:t>
          </a:r>
        </a:p>
      </dsp:txBody>
      <dsp:txXfrm>
        <a:off x="83216" y="3751801"/>
        <a:ext cx="6500401" cy="15382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A0F203-FA40-927E-C837-20FB795570C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5F85AAE1-E285-FA88-A4FA-C654C5406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03A4076-958C-DB6D-78DF-EF255E1524A3}"/>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5" name="Θέση υποσέλιδου 4">
            <a:extLst>
              <a:ext uri="{FF2B5EF4-FFF2-40B4-BE49-F238E27FC236}">
                <a16:creationId xmlns:a16="http://schemas.microsoft.com/office/drawing/2014/main" id="{3B34472C-B5B2-9059-1C98-9FB5A52973F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EE60595-516A-88C3-5B0F-8DF4438894BC}"/>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4066053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796F37-7776-E7F5-468F-D31B03B8EB8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BC4EA58-335A-0158-70ED-7E4BCDE0E4E4}"/>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276F583-3BEB-650C-63DC-85C7A2A0CCFE}"/>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5" name="Θέση υποσέλιδου 4">
            <a:extLst>
              <a:ext uri="{FF2B5EF4-FFF2-40B4-BE49-F238E27FC236}">
                <a16:creationId xmlns:a16="http://schemas.microsoft.com/office/drawing/2014/main" id="{B87163AF-2504-9773-B1D8-A2387382735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1443D08-2B4B-07C2-06AF-893FB0895610}"/>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3786933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79D1F73-BF4B-1BFC-8CE8-4A8A699026B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3543ABB-44DB-591C-A933-85FE38C9DF4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AA03441-775D-3B6F-D39B-6178FD021F7C}"/>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5" name="Θέση υποσέλιδου 4">
            <a:extLst>
              <a:ext uri="{FF2B5EF4-FFF2-40B4-BE49-F238E27FC236}">
                <a16:creationId xmlns:a16="http://schemas.microsoft.com/office/drawing/2014/main" id="{BEFAFAAD-1151-8DD9-2AE0-B05AE757E57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D963255-D93A-42BE-E6DE-0446827E9CDF}"/>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4282678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026EE7-DB2E-DF81-3302-49C8B58B21B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CEA0484-05A0-0C78-1E83-49E30BD747E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D785AFC-B8DF-4F59-7E50-7D6648290C30}"/>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5" name="Θέση υποσέλιδου 4">
            <a:extLst>
              <a:ext uri="{FF2B5EF4-FFF2-40B4-BE49-F238E27FC236}">
                <a16:creationId xmlns:a16="http://schemas.microsoft.com/office/drawing/2014/main" id="{247EBC61-A346-BF03-D337-32149E5738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AAE6271-1297-5268-BE2B-917C73C03434}"/>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1459122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2F94D3-DEDC-624B-F44D-C25EDB93A80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96ED1F3-F6CE-BA62-BAA5-DD74392C9B3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11A59A3-3B11-628F-DF67-23C585825799}"/>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5" name="Θέση υποσέλιδου 4">
            <a:extLst>
              <a:ext uri="{FF2B5EF4-FFF2-40B4-BE49-F238E27FC236}">
                <a16:creationId xmlns:a16="http://schemas.microsoft.com/office/drawing/2014/main" id="{1371565A-733C-EA4E-BE26-5205E6D81DB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8BE233C-8818-C40E-CE8F-AB13AF357197}"/>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1822049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5EFCFE-198D-D1ED-52BF-AADCAAD9023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825BC22-2D74-118C-0B11-7629C00BE43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D1AD5CF-3D8F-603F-A2A5-6FDCF02F6CB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AB80EBA-8FD3-15B1-7D39-FC9E6B59C5CB}"/>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6" name="Θέση υποσέλιδου 5">
            <a:extLst>
              <a:ext uri="{FF2B5EF4-FFF2-40B4-BE49-F238E27FC236}">
                <a16:creationId xmlns:a16="http://schemas.microsoft.com/office/drawing/2014/main" id="{DC8A70CD-21CC-85EA-9363-FFD0AB9F850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AB8103F-FA0F-F1A1-E0A5-35CF9AE22278}"/>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1389646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5F5FAD-8CAE-9D4E-0D1C-04E5318FBE04}"/>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64EC92C-92A8-8A8A-675E-CC5E2A7E70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4EF8670-2394-CC85-F72B-243922EF4EE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131CEEB-0274-F0C0-D3D2-2F5612D231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E5E0093-5147-BFBB-B34E-2B27DF75586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ACA10D8-4AEE-5604-1816-F0141C8773EF}"/>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8" name="Θέση υποσέλιδου 7">
            <a:extLst>
              <a:ext uri="{FF2B5EF4-FFF2-40B4-BE49-F238E27FC236}">
                <a16:creationId xmlns:a16="http://schemas.microsoft.com/office/drawing/2014/main" id="{7BF4DA00-45AB-FA9D-A36B-F48391FD739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7C0D5C4E-FEC3-AE33-8199-92413DDC6D29}"/>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348508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5DA78F-2762-2E6F-5566-30E889F4201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6516AE3-2F5A-B0AA-E591-FA863AC9A8E9}"/>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4" name="Θέση υποσέλιδου 3">
            <a:extLst>
              <a:ext uri="{FF2B5EF4-FFF2-40B4-BE49-F238E27FC236}">
                <a16:creationId xmlns:a16="http://schemas.microsoft.com/office/drawing/2014/main" id="{C2E878AA-6123-68A8-8A37-8452BFACCFF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8353BB8-D5AA-0EF0-7DBA-29D04801FA0F}"/>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4278623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9A628E4-CE64-6AE4-1753-2D6F4173D073}"/>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3" name="Θέση υποσέλιδου 2">
            <a:extLst>
              <a:ext uri="{FF2B5EF4-FFF2-40B4-BE49-F238E27FC236}">
                <a16:creationId xmlns:a16="http://schemas.microsoft.com/office/drawing/2014/main" id="{EEA9A45B-B6E2-8C8A-EF03-CFED1664235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9E953C1C-2455-DF35-B3AC-C76E9CB3C349}"/>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4162041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4C9FA1-0140-0E4D-BCE5-FCEC4D05733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2A88CC3-30C2-B760-0EFF-DBEF2C434C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BBADD15-B3A1-4F29-B8D9-2CC1497EB2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DA32AE9-F630-27EE-111A-6022B443E58A}"/>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6" name="Θέση υποσέλιδου 5">
            <a:extLst>
              <a:ext uri="{FF2B5EF4-FFF2-40B4-BE49-F238E27FC236}">
                <a16:creationId xmlns:a16="http://schemas.microsoft.com/office/drawing/2014/main" id="{6B0F6E8B-3EA5-9B20-D534-1432440F0D3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5E91546-8CFA-21FC-FE20-68DEC81B30DE}"/>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267422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76DEF3-6882-BA84-8E07-20D6D8710F3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A81D16C-3846-CE80-1D3D-D547E2D053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7E1EF1C9-44F4-4C14-DC24-EA6116C005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CDC81F5-1A36-482D-8905-4A9C05E56A3E}"/>
              </a:ext>
            </a:extLst>
          </p:cNvPr>
          <p:cNvSpPr>
            <a:spLocks noGrp="1"/>
          </p:cNvSpPr>
          <p:nvPr>
            <p:ph type="dt" sz="half" idx="10"/>
          </p:nvPr>
        </p:nvSpPr>
        <p:spPr/>
        <p:txBody>
          <a:bodyPr/>
          <a:lstStyle/>
          <a:p>
            <a:fld id="{CAE1C839-29DB-4E1B-8F5A-D3CEFC2CC9EB}" type="datetimeFigureOut">
              <a:rPr lang="el-GR" smtClean="0"/>
              <a:t>30/1/2026</a:t>
            </a:fld>
            <a:endParaRPr lang="el-GR"/>
          </a:p>
        </p:txBody>
      </p:sp>
      <p:sp>
        <p:nvSpPr>
          <p:cNvPr id="6" name="Θέση υποσέλιδου 5">
            <a:extLst>
              <a:ext uri="{FF2B5EF4-FFF2-40B4-BE49-F238E27FC236}">
                <a16:creationId xmlns:a16="http://schemas.microsoft.com/office/drawing/2014/main" id="{259719E7-75E7-80BB-3AA1-03005978927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BD9D328-A18F-F887-F26D-D6487E8AAE07}"/>
              </a:ext>
            </a:extLst>
          </p:cNvPr>
          <p:cNvSpPr>
            <a:spLocks noGrp="1"/>
          </p:cNvSpPr>
          <p:nvPr>
            <p:ph type="sldNum" sz="quarter" idx="12"/>
          </p:nvPr>
        </p:nvSpPr>
        <p:spPr/>
        <p:txBody>
          <a:bodyPr/>
          <a:lstStyle/>
          <a:p>
            <a:fld id="{C71D2260-9141-4597-B5B2-0B745566C414}" type="slidenum">
              <a:rPr lang="el-GR" smtClean="0"/>
              <a:t>‹#›</a:t>
            </a:fld>
            <a:endParaRPr lang="el-GR"/>
          </a:p>
        </p:txBody>
      </p:sp>
    </p:spTree>
    <p:extLst>
      <p:ext uri="{BB962C8B-B14F-4D97-AF65-F5344CB8AC3E}">
        <p14:creationId xmlns:p14="http://schemas.microsoft.com/office/powerpoint/2010/main" val="3834322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81BF40F-3415-1286-5A3D-4CF7E26B2F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7528852-0146-226A-2288-42BC1BEA11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34B3FFB-A69F-7E4B-F770-EA9D65E52E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AE1C839-29DB-4E1B-8F5A-D3CEFC2CC9EB}" type="datetimeFigureOut">
              <a:rPr lang="el-GR" smtClean="0"/>
              <a:t>30/1/2026</a:t>
            </a:fld>
            <a:endParaRPr lang="el-GR"/>
          </a:p>
        </p:txBody>
      </p:sp>
      <p:sp>
        <p:nvSpPr>
          <p:cNvPr id="5" name="Θέση υποσέλιδου 4">
            <a:extLst>
              <a:ext uri="{FF2B5EF4-FFF2-40B4-BE49-F238E27FC236}">
                <a16:creationId xmlns:a16="http://schemas.microsoft.com/office/drawing/2014/main" id="{1B715A74-8FC4-974F-0BC2-3EFDDD7471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3016972F-814E-FDDF-0F3D-C65EB17DD8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1D2260-9141-4597-B5B2-0B745566C414}" type="slidenum">
              <a:rPr lang="el-GR" smtClean="0"/>
              <a:t>‹#›</a:t>
            </a:fld>
            <a:endParaRPr lang="el-GR"/>
          </a:p>
        </p:txBody>
      </p:sp>
    </p:spTree>
    <p:extLst>
      <p:ext uri="{BB962C8B-B14F-4D97-AF65-F5344CB8AC3E}">
        <p14:creationId xmlns:p14="http://schemas.microsoft.com/office/powerpoint/2010/main" val="10899291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Τίτλος 1">
            <a:extLst>
              <a:ext uri="{FF2B5EF4-FFF2-40B4-BE49-F238E27FC236}">
                <a16:creationId xmlns:a16="http://schemas.microsoft.com/office/drawing/2014/main" id="{86F74B99-B675-8968-B28F-790F91D82E18}"/>
              </a:ext>
            </a:extLst>
          </p:cNvPr>
          <p:cNvSpPr>
            <a:spLocks noGrp="1"/>
          </p:cNvSpPr>
          <p:nvPr>
            <p:ph type="ctrTitle"/>
          </p:nvPr>
        </p:nvSpPr>
        <p:spPr>
          <a:xfrm>
            <a:off x="3880430" y="583345"/>
            <a:ext cx="7160357" cy="4164820"/>
          </a:xfrm>
        </p:spPr>
        <p:txBody>
          <a:bodyPr anchor="t">
            <a:normAutofit/>
          </a:bodyPr>
          <a:lstStyle/>
          <a:p>
            <a:pPr algn="r"/>
            <a:r>
              <a:rPr lang="en-US" sz="5600">
                <a:solidFill>
                  <a:srgbClr val="FFFFFF"/>
                </a:solidFill>
              </a:rPr>
              <a:t>The human rights impact in the execution of European Arrest Warrant</a:t>
            </a:r>
            <a:endParaRPr lang="el-GR" sz="5600">
              <a:solidFill>
                <a:srgbClr val="FFFFFF"/>
              </a:solidFill>
            </a:endParaRPr>
          </a:p>
        </p:txBody>
      </p:sp>
      <p:sp>
        <p:nvSpPr>
          <p:cNvPr id="3" name="Υπότιτλος 2">
            <a:extLst>
              <a:ext uri="{FF2B5EF4-FFF2-40B4-BE49-F238E27FC236}">
                <a16:creationId xmlns:a16="http://schemas.microsoft.com/office/drawing/2014/main" id="{9C4E85A9-3BC7-50B3-C237-7BF91A488E4E}"/>
              </a:ext>
            </a:extLst>
          </p:cNvPr>
          <p:cNvSpPr>
            <a:spLocks noGrp="1"/>
          </p:cNvSpPr>
          <p:nvPr>
            <p:ph type="subTitle" idx="1"/>
          </p:nvPr>
        </p:nvSpPr>
        <p:spPr>
          <a:xfrm>
            <a:off x="1208228" y="5636680"/>
            <a:ext cx="8578699" cy="840319"/>
          </a:xfrm>
        </p:spPr>
        <p:txBody>
          <a:bodyPr>
            <a:normAutofit lnSpcReduction="10000"/>
          </a:bodyPr>
          <a:lstStyle/>
          <a:p>
            <a:pPr algn="l"/>
            <a:r>
              <a:rPr lang="el-GR" sz="2500" dirty="0">
                <a:solidFill>
                  <a:srgbClr val="FFFFFF"/>
                </a:solidFill>
              </a:rPr>
              <a:t>Α.</a:t>
            </a:r>
            <a:r>
              <a:rPr lang="en-GB" sz="2500" dirty="0">
                <a:solidFill>
                  <a:srgbClr val="FFFFFF"/>
                </a:solidFill>
              </a:rPr>
              <a:t>Dionysopoulou</a:t>
            </a:r>
          </a:p>
          <a:p>
            <a:pPr algn="l"/>
            <a:r>
              <a:rPr lang="en-GB" sz="2500" dirty="0">
                <a:solidFill>
                  <a:srgbClr val="FFFFFF"/>
                </a:solidFill>
              </a:rPr>
              <a:t>Ass. Professor Criminal Law and Criminal Procedure NKUA</a:t>
            </a:r>
          </a:p>
          <a:p>
            <a:pPr algn="l"/>
            <a:endParaRPr lang="el-GR" sz="1000" dirty="0">
              <a:solidFill>
                <a:srgbClr val="FFFFFF"/>
              </a:solidFill>
            </a:endParaRP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5" name="Εικόνα 4" descr="Εικόνα που περιέχει κείμενο, γραμματοσειρά, γραφιστική, γραφικά&#10;&#10;Περιγραφή που δημιουργήθηκε αυτόματα">
            <a:extLst>
              <a:ext uri="{FF2B5EF4-FFF2-40B4-BE49-F238E27FC236}">
                <a16:creationId xmlns:a16="http://schemas.microsoft.com/office/drawing/2014/main" id="{F9145F92-C91A-DFAD-22C0-873869D5CD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000375" cy="1151495"/>
          </a:xfrm>
          <a:prstGeom prst="rect">
            <a:avLst/>
          </a:prstGeom>
        </p:spPr>
      </p:pic>
    </p:spTree>
    <p:extLst>
      <p:ext uri="{BB962C8B-B14F-4D97-AF65-F5344CB8AC3E}">
        <p14:creationId xmlns:p14="http://schemas.microsoft.com/office/powerpoint/2010/main" val="4190146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68AFA488-0536-5655-C763-572888EB80D4}"/>
              </a:ext>
            </a:extLst>
          </p:cNvPr>
          <p:cNvSpPr>
            <a:spLocks noGrp="1"/>
          </p:cNvSpPr>
          <p:nvPr>
            <p:ph type="title"/>
          </p:nvPr>
        </p:nvSpPr>
        <p:spPr>
          <a:xfrm>
            <a:off x="466722" y="586855"/>
            <a:ext cx="3201366" cy="3387497"/>
          </a:xfrm>
        </p:spPr>
        <p:txBody>
          <a:bodyPr anchor="b">
            <a:normAutofit/>
          </a:bodyPr>
          <a:lstStyle/>
          <a:p>
            <a:pPr algn="r"/>
            <a:r>
              <a:rPr lang="fr-FR" sz="4000">
                <a:solidFill>
                  <a:srgbClr val="FFFFFF"/>
                </a:solidFill>
              </a:rPr>
              <a:t>CJEU, Opinion 2/13, par. 191</a:t>
            </a:r>
            <a:br>
              <a:rPr lang="fr-FR" sz="4000">
                <a:solidFill>
                  <a:srgbClr val="FFFFFF"/>
                </a:solidFill>
              </a:rPr>
            </a:br>
            <a:endParaRPr lang="el-GR" sz="4000">
              <a:solidFill>
                <a:srgbClr val="FFFFFF"/>
              </a:solidFill>
            </a:endParaRPr>
          </a:p>
        </p:txBody>
      </p:sp>
      <p:sp>
        <p:nvSpPr>
          <p:cNvPr id="3" name="Θέση περιεχομένου 2">
            <a:extLst>
              <a:ext uri="{FF2B5EF4-FFF2-40B4-BE49-F238E27FC236}">
                <a16:creationId xmlns:a16="http://schemas.microsoft.com/office/drawing/2014/main" id="{0B2FCA26-41BF-0FB1-113C-277479D265A7}"/>
              </a:ext>
            </a:extLst>
          </p:cNvPr>
          <p:cNvSpPr>
            <a:spLocks noGrp="1"/>
          </p:cNvSpPr>
          <p:nvPr>
            <p:ph idx="1"/>
          </p:nvPr>
        </p:nvSpPr>
        <p:spPr>
          <a:xfrm>
            <a:off x="4207858" y="129473"/>
            <a:ext cx="7776445" cy="6586915"/>
          </a:xfrm>
        </p:spPr>
        <p:txBody>
          <a:bodyPr anchor="ctr">
            <a:normAutofit/>
          </a:bodyPr>
          <a:lstStyle/>
          <a:p>
            <a:pPr marL="0" indent="0">
              <a:buNone/>
            </a:pPr>
            <a:r>
              <a:rPr lang="en-US" sz="2700" dirty="0"/>
              <a:t>“[…], it should be noted that the principle of mutual trust between the MS is of fundamental importance in EU law, given that it allows an area without internal borders to be created and maintained. That principle requires, particularly with regard to the Area of Freedom, Security and Justice, </a:t>
            </a:r>
            <a:r>
              <a:rPr lang="en-US" sz="2700" b="1" dirty="0"/>
              <a:t>each of those States, save in exceptional circumstances, to consider all the other MS to be complying with EU law and particularly with the fundamental rights recognised by EU law.</a:t>
            </a:r>
            <a:endParaRPr lang="el-GR" sz="2700" b="1" dirty="0"/>
          </a:p>
        </p:txBody>
      </p:sp>
    </p:spTree>
    <p:extLst>
      <p:ext uri="{BB962C8B-B14F-4D97-AF65-F5344CB8AC3E}">
        <p14:creationId xmlns:p14="http://schemas.microsoft.com/office/powerpoint/2010/main" val="272149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E10B81-5E8A-1079-54F4-872A0F91D27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4113B05-7D84-2ADC-6E9F-92FDD21B2EA1}"/>
              </a:ext>
            </a:extLst>
          </p:cNvPr>
          <p:cNvSpPr>
            <a:spLocks noGrp="1"/>
          </p:cNvSpPr>
          <p:nvPr>
            <p:ph type="title"/>
          </p:nvPr>
        </p:nvSpPr>
        <p:spPr>
          <a:xfrm>
            <a:off x="466722" y="586855"/>
            <a:ext cx="3201366" cy="3387497"/>
          </a:xfrm>
        </p:spPr>
        <p:txBody>
          <a:bodyPr anchor="b">
            <a:normAutofit/>
          </a:bodyPr>
          <a:lstStyle/>
          <a:p>
            <a:r>
              <a:rPr lang="en-GB" sz="4000" dirty="0">
                <a:solidFill>
                  <a:srgbClr val="FFFFFF"/>
                </a:solidFill>
              </a:rPr>
              <a:t>CJEU </a:t>
            </a:r>
            <a:endParaRPr lang="el-GR" sz="4000" dirty="0">
              <a:solidFill>
                <a:srgbClr val="FFFFFF"/>
              </a:solidFill>
            </a:endParaRPr>
          </a:p>
        </p:txBody>
      </p:sp>
      <p:sp>
        <p:nvSpPr>
          <p:cNvPr id="3" name="Θέση περιεχομένου 2">
            <a:extLst>
              <a:ext uri="{FF2B5EF4-FFF2-40B4-BE49-F238E27FC236}">
                <a16:creationId xmlns:a16="http://schemas.microsoft.com/office/drawing/2014/main" id="{E992C5E5-873A-15D6-95BB-D94A3F0141B8}"/>
              </a:ext>
            </a:extLst>
          </p:cNvPr>
          <p:cNvSpPr>
            <a:spLocks noGrp="1"/>
          </p:cNvSpPr>
          <p:nvPr>
            <p:ph idx="1"/>
          </p:nvPr>
        </p:nvSpPr>
        <p:spPr>
          <a:xfrm>
            <a:off x="4232135" y="80920"/>
            <a:ext cx="7711709" cy="6546457"/>
          </a:xfrm>
        </p:spPr>
        <p:txBody>
          <a:bodyPr anchor="ctr">
            <a:normAutofit/>
          </a:bodyPr>
          <a:lstStyle/>
          <a:p>
            <a:r>
              <a:rPr lang="en-GB" sz="2700" dirty="0"/>
              <a:t>Mutual trust is a relative, rebuttable presumption of compliance with fundamental rights</a:t>
            </a:r>
            <a:endParaRPr lang="el-GR" sz="2700" dirty="0"/>
          </a:p>
          <a:p>
            <a:r>
              <a:rPr lang="en-US" sz="2700" dirty="0"/>
              <a:t>in exceptional circumstances, an executing judicial authority must refrain from giving effect to an EAW if it finds that there exists, for the individual in respect of whom the EAW has been issued </a:t>
            </a:r>
          </a:p>
          <a:p>
            <a:pPr>
              <a:buFont typeface="Courier New" panose="02070309020205020404" pitchFamily="49" charset="0"/>
              <a:buChar char="o"/>
            </a:pPr>
            <a:r>
              <a:rPr lang="en-US" sz="2700" dirty="0"/>
              <a:t>a </a:t>
            </a:r>
            <a:r>
              <a:rPr lang="en-US" sz="2700" i="1" dirty="0"/>
              <a:t>real risk of  inhuman or degrading treatment on account of the conditions of detention </a:t>
            </a:r>
          </a:p>
          <a:p>
            <a:pPr>
              <a:buFont typeface="Courier New" panose="02070309020205020404" pitchFamily="49" charset="0"/>
              <a:buChar char="o"/>
            </a:pPr>
            <a:r>
              <a:rPr lang="en-US" sz="2700" i="1" dirty="0"/>
              <a:t>real risk of breach of the fundamental right to a  fair trial </a:t>
            </a:r>
            <a:r>
              <a:rPr lang="en-US" sz="2700" dirty="0"/>
              <a:t>and/or</a:t>
            </a:r>
          </a:p>
          <a:p>
            <a:pPr>
              <a:buFont typeface="Courier New" panose="02070309020205020404" pitchFamily="49" charset="0"/>
              <a:buChar char="o"/>
            </a:pPr>
            <a:r>
              <a:rPr lang="en-US" sz="2700" dirty="0"/>
              <a:t>of </a:t>
            </a:r>
            <a:r>
              <a:rPr lang="en-US" sz="2700" i="1" dirty="0"/>
              <a:t>the right to a tribunal ‘previously established by law</a:t>
            </a:r>
            <a:r>
              <a:rPr lang="en-US" sz="2700" dirty="0"/>
              <a:t>’</a:t>
            </a:r>
            <a:endParaRPr lang="el-GR" sz="2700" dirty="0"/>
          </a:p>
        </p:txBody>
      </p:sp>
    </p:spTree>
    <p:extLst>
      <p:ext uri="{BB962C8B-B14F-4D97-AF65-F5344CB8AC3E}">
        <p14:creationId xmlns:p14="http://schemas.microsoft.com/office/powerpoint/2010/main" val="1637601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D3CD95C-D956-FB18-A665-49E4D6DF56BE}"/>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Two steps test</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FE5855E7-E85A-6B5E-A8DD-AC948A06589C}"/>
              </a:ext>
            </a:extLst>
          </p:cNvPr>
          <p:cNvSpPr>
            <a:spLocks noGrp="1"/>
          </p:cNvSpPr>
          <p:nvPr>
            <p:ph idx="1"/>
          </p:nvPr>
        </p:nvSpPr>
        <p:spPr>
          <a:xfrm>
            <a:off x="4272595" y="113288"/>
            <a:ext cx="7711709" cy="6546457"/>
          </a:xfrm>
        </p:spPr>
        <p:txBody>
          <a:bodyPr anchor="ctr">
            <a:normAutofit/>
          </a:bodyPr>
          <a:lstStyle/>
          <a:p>
            <a:pPr marL="0" indent="0">
              <a:buNone/>
            </a:pPr>
            <a:r>
              <a:rPr lang="en-US" sz="2700" dirty="0">
                <a:solidFill>
                  <a:schemeClr val="bg2">
                    <a:lumMod val="50000"/>
                  </a:schemeClr>
                </a:solidFill>
              </a:rPr>
              <a:t>First step. </a:t>
            </a:r>
          </a:p>
          <a:p>
            <a:pPr marL="0" indent="0">
              <a:buNone/>
            </a:pPr>
            <a:r>
              <a:rPr lang="en-US" sz="2700" dirty="0"/>
              <a:t>Systemic or </a:t>
            </a:r>
            <a:r>
              <a:rPr lang="en-US" sz="2700" dirty="0" err="1"/>
              <a:t>generalised</a:t>
            </a:r>
            <a:r>
              <a:rPr lang="en-US" sz="2700" dirty="0"/>
              <a:t> deficiencies or deficiencies affecting an objectively identifiable group of persons to which the requested person belongs. </a:t>
            </a:r>
          </a:p>
          <a:p>
            <a:pPr marL="0" indent="0">
              <a:buNone/>
            </a:pPr>
            <a:r>
              <a:rPr lang="en-US" sz="2700" dirty="0"/>
              <a:t>information may be obtained from, for example, judgments of international courts, such as judgments from the ECtHR, judgments of courts  of the issuing Member State and also decisions, reports and other documents produced by bodies of  the Council of Europe or under the aegis of the UN.</a:t>
            </a:r>
            <a:endParaRPr lang="el-GR" sz="2700" dirty="0"/>
          </a:p>
        </p:txBody>
      </p:sp>
    </p:spTree>
    <p:extLst>
      <p:ext uri="{BB962C8B-B14F-4D97-AF65-F5344CB8AC3E}">
        <p14:creationId xmlns:p14="http://schemas.microsoft.com/office/powerpoint/2010/main" val="475368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89200C7-B23F-35E4-EF54-20AC33232768}"/>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Two steps test</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321204A1-F490-20CC-3203-6838AA772C96}"/>
              </a:ext>
            </a:extLst>
          </p:cNvPr>
          <p:cNvSpPr>
            <a:spLocks noGrp="1"/>
          </p:cNvSpPr>
          <p:nvPr>
            <p:ph idx="1"/>
          </p:nvPr>
        </p:nvSpPr>
        <p:spPr>
          <a:xfrm>
            <a:off x="4296871" y="649480"/>
            <a:ext cx="7630789" cy="5546047"/>
          </a:xfrm>
        </p:spPr>
        <p:txBody>
          <a:bodyPr anchor="ctr">
            <a:normAutofit/>
          </a:bodyPr>
          <a:lstStyle/>
          <a:p>
            <a:pPr marL="0" indent="0">
              <a:buNone/>
            </a:pPr>
            <a:r>
              <a:rPr lang="en-US" sz="2700" dirty="0">
                <a:solidFill>
                  <a:schemeClr val="bg2">
                    <a:lumMod val="50000"/>
                  </a:schemeClr>
                </a:solidFill>
              </a:rPr>
              <a:t>Second step. </a:t>
            </a:r>
          </a:p>
          <a:p>
            <a:pPr marL="0" indent="0">
              <a:buNone/>
            </a:pPr>
            <a:r>
              <a:rPr lang="en-US" sz="2700" dirty="0"/>
              <a:t>Specific and precise analysis of the individual situation of the requested person. </a:t>
            </a:r>
            <a:endParaRPr lang="el-GR" sz="2700" dirty="0"/>
          </a:p>
          <a:p>
            <a:r>
              <a:rPr lang="en-US" sz="2700" dirty="0"/>
              <a:t>To what extent the deficiencies identified in the first step are liable to have an impact on the case at  hand, that is whether there are substantial grounds for believing that the requested person, if surrendered, will run a ‘real risk’ of violation of his or her rights. </a:t>
            </a:r>
            <a:endParaRPr lang="el-GR" sz="2700" dirty="0"/>
          </a:p>
        </p:txBody>
      </p:sp>
    </p:spTree>
    <p:extLst>
      <p:ext uri="{BB962C8B-B14F-4D97-AF65-F5344CB8AC3E}">
        <p14:creationId xmlns:p14="http://schemas.microsoft.com/office/powerpoint/2010/main" val="1935173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852A0C9-7598-5BA3-8BA3-D0D3281404CE}"/>
              </a:ext>
            </a:extLst>
          </p:cNvPr>
          <p:cNvSpPr>
            <a:spLocks noGrp="1"/>
          </p:cNvSpPr>
          <p:nvPr>
            <p:ph type="title"/>
          </p:nvPr>
        </p:nvSpPr>
        <p:spPr>
          <a:xfrm>
            <a:off x="686834" y="1153572"/>
            <a:ext cx="3200400" cy="4461163"/>
          </a:xfrm>
        </p:spPr>
        <p:txBody>
          <a:bodyPr>
            <a:normAutofit/>
          </a:bodyPr>
          <a:lstStyle/>
          <a:p>
            <a:r>
              <a:rPr lang="en-GB">
                <a:solidFill>
                  <a:srgbClr val="FFFFFF"/>
                </a:solidFill>
              </a:rPr>
              <a:t>Examples </a:t>
            </a:r>
            <a:endParaRPr lang="el-GR">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Θέση περιεχομένου 2">
            <a:extLst>
              <a:ext uri="{FF2B5EF4-FFF2-40B4-BE49-F238E27FC236}">
                <a16:creationId xmlns:a16="http://schemas.microsoft.com/office/drawing/2014/main" id="{2286487B-0DFD-ADC4-F783-DE181C645782}"/>
              </a:ext>
            </a:extLst>
          </p:cNvPr>
          <p:cNvSpPr>
            <a:spLocks noGrp="1"/>
          </p:cNvSpPr>
          <p:nvPr>
            <p:ph idx="1"/>
          </p:nvPr>
        </p:nvSpPr>
        <p:spPr>
          <a:xfrm>
            <a:off x="4280688" y="186117"/>
            <a:ext cx="7224478" cy="6505995"/>
          </a:xfrm>
        </p:spPr>
        <p:txBody>
          <a:bodyPr anchor="ctr">
            <a:normAutofit/>
          </a:bodyPr>
          <a:lstStyle/>
          <a:p>
            <a:r>
              <a:rPr lang="en-US" sz="2200" b="1" dirty="0"/>
              <a:t>Risk of inhuman and degrading treatment (prison conditions) </a:t>
            </a:r>
            <a:r>
              <a:rPr lang="en-US" sz="2200" dirty="0"/>
              <a:t>(Aranyosi and </a:t>
            </a:r>
            <a:r>
              <a:rPr lang="en-US" sz="2200" dirty="0" err="1"/>
              <a:t>Căldăraru</a:t>
            </a:r>
            <a:r>
              <a:rPr lang="en-US" sz="2200" dirty="0"/>
              <a:t>; C-220/18 PPU ML (Conditions of detention in Hungary); Dorobantu),</a:t>
            </a:r>
          </a:p>
          <a:p>
            <a:r>
              <a:rPr lang="en-GB" sz="2200" b="1" dirty="0"/>
              <a:t>Real risk of breach of the fundamental right to a  fair trial </a:t>
            </a:r>
            <a:r>
              <a:rPr lang="en-GB" sz="2200" dirty="0"/>
              <a:t>(Minister for Justice and Equality (Deficiencies in the System of Justice)</a:t>
            </a:r>
            <a:r>
              <a:rPr lang="en-US" sz="2200" dirty="0"/>
              <a:t> C-216/18 PPU,</a:t>
            </a:r>
            <a:r>
              <a:rPr lang="en-GB" sz="2200" dirty="0"/>
              <a:t> Joined Cases C-354/20 PPU and C-412/20 PPU, </a:t>
            </a:r>
            <a:r>
              <a:rPr lang="en-GB" sz="2200" dirty="0" err="1"/>
              <a:t>Openbaar</a:t>
            </a:r>
            <a:r>
              <a:rPr lang="en-GB" sz="2200" dirty="0"/>
              <a:t> </a:t>
            </a:r>
            <a:r>
              <a:rPr lang="en-GB" sz="2200" dirty="0" err="1"/>
              <a:t>Ministerie</a:t>
            </a:r>
            <a:endParaRPr lang="en-GB" sz="2200" dirty="0"/>
          </a:p>
          <a:p>
            <a:r>
              <a:rPr lang="en-GB" sz="2200" b="1" dirty="0"/>
              <a:t>Of the right to a tribunal ‘previously  established by law’ </a:t>
            </a:r>
            <a:r>
              <a:rPr lang="en-GB" sz="2200" dirty="0"/>
              <a:t>(</a:t>
            </a:r>
            <a:r>
              <a:rPr lang="en-US" sz="2200" dirty="0"/>
              <a:t>Joined Cases C-562/21 PPU and C-563/21 PPU</a:t>
            </a:r>
            <a:r>
              <a:rPr lang="en-GB" sz="2200" dirty="0"/>
              <a:t> </a:t>
            </a:r>
            <a:r>
              <a:rPr lang="en-GB" sz="2200" dirty="0" err="1"/>
              <a:t>Openbaar</a:t>
            </a:r>
            <a:r>
              <a:rPr lang="en-GB" sz="2200" dirty="0"/>
              <a:t> </a:t>
            </a:r>
            <a:r>
              <a:rPr lang="en-GB" sz="2200" dirty="0" err="1"/>
              <a:t>Ministerie</a:t>
            </a:r>
            <a:r>
              <a:rPr lang="en-US" sz="2200" dirty="0"/>
              <a:t> ;</a:t>
            </a:r>
            <a:r>
              <a:rPr lang="en-GB" sz="2200" dirty="0"/>
              <a:t> C-480/21  Minister for Justice and Equality; C-158/21 Puig  Gordi and Others</a:t>
            </a:r>
            <a:endParaRPr lang="el-GR" sz="2200" dirty="0"/>
          </a:p>
        </p:txBody>
      </p:sp>
    </p:spTree>
    <p:extLst>
      <p:ext uri="{BB962C8B-B14F-4D97-AF65-F5344CB8AC3E}">
        <p14:creationId xmlns:p14="http://schemas.microsoft.com/office/powerpoint/2010/main" val="1199072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AD5C969-59C9-11C0-22CC-4088E27A38CE}"/>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Aranyosi and Căldăraru; C-220/18 </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989739FC-F151-15D5-CCA9-6B0DA19482BA}"/>
              </a:ext>
            </a:extLst>
          </p:cNvPr>
          <p:cNvSpPr>
            <a:spLocks noGrp="1"/>
          </p:cNvSpPr>
          <p:nvPr>
            <p:ph idx="1"/>
          </p:nvPr>
        </p:nvSpPr>
        <p:spPr>
          <a:xfrm>
            <a:off x="4296871" y="121381"/>
            <a:ext cx="7760262" cy="6570731"/>
          </a:xfrm>
        </p:spPr>
        <p:txBody>
          <a:bodyPr anchor="ctr">
            <a:noAutofit/>
          </a:bodyPr>
          <a:lstStyle/>
          <a:p>
            <a:pPr marL="0" indent="0">
              <a:buNone/>
            </a:pPr>
            <a:r>
              <a:rPr lang="en-US" sz="2200" dirty="0"/>
              <a:t>Risk of inhuman and degrading treatment </a:t>
            </a:r>
          </a:p>
          <a:p>
            <a:pPr marL="0" indent="0">
              <a:buNone/>
            </a:pPr>
            <a:r>
              <a:rPr lang="en-US" sz="2200" dirty="0"/>
              <a:t>Existence of a general risk due to </a:t>
            </a:r>
            <a:r>
              <a:rPr lang="en-US" sz="2200" i="1" dirty="0"/>
              <a:t>general detention conditions </a:t>
            </a:r>
            <a:r>
              <a:rPr lang="en-US" sz="2200" dirty="0"/>
              <a:t>in the issuing MS</a:t>
            </a:r>
          </a:p>
          <a:p>
            <a:pPr lvl="1"/>
            <a:r>
              <a:rPr lang="en-US" sz="2200" dirty="0"/>
              <a:t>the requested person, if surrendered, will run a real risk of being subject to inhuman or degrading treatment</a:t>
            </a:r>
            <a:endParaRPr lang="en-GB" sz="2200" dirty="0"/>
          </a:p>
        </p:txBody>
      </p:sp>
    </p:spTree>
    <p:extLst>
      <p:ext uri="{BB962C8B-B14F-4D97-AF65-F5344CB8AC3E}">
        <p14:creationId xmlns:p14="http://schemas.microsoft.com/office/powerpoint/2010/main" val="1747998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6478EF2-5780-9392-5913-EA0EC6E33799}"/>
              </a:ext>
            </a:extLst>
          </p:cNvPr>
          <p:cNvSpPr>
            <a:spLocks noGrp="1"/>
          </p:cNvSpPr>
          <p:nvPr>
            <p:ph type="title"/>
          </p:nvPr>
        </p:nvSpPr>
        <p:spPr>
          <a:xfrm>
            <a:off x="466722" y="586855"/>
            <a:ext cx="3201366" cy="3387497"/>
          </a:xfrm>
        </p:spPr>
        <p:txBody>
          <a:bodyPr anchor="b">
            <a:normAutofit/>
          </a:bodyPr>
          <a:lstStyle/>
          <a:p>
            <a:br>
              <a:rPr lang="en-US" sz="4000" dirty="0">
                <a:solidFill>
                  <a:srgbClr val="FFFFFF"/>
                </a:solidFill>
              </a:rPr>
            </a:br>
            <a:r>
              <a:rPr lang="en-US" sz="4000" dirty="0">
                <a:solidFill>
                  <a:srgbClr val="FFFFFF"/>
                </a:solidFill>
              </a:rPr>
              <a:t>C-216/18 PPU, Minister for Justice and Equality</a:t>
            </a:r>
            <a:endParaRPr lang="el-GR" sz="4000" dirty="0">
              <a:solidFill>
                <a:srgbClr val="FFFFFF"/>
              </a:solidFill>
            </a:endParaRPr>
          </a:p>
        </p:txBody>
      </p:sp>
      <p:sp>
        <p:nvSpPr>
          <p:cNvPr id="3" name="Θέση περιεχομένου 2">
            <a:extLst>
              <a:ext uri="{FF2B5EF4-FFF2-40B4-BE49-F238E27FC236}">
                <a16:creationId xmlns:a16="http://schemas.microsoft.com/office/drawing/2014/main" id="{4CF529FE-68A4-377F-4A94-0193DAF445E0}"/>
              </a:ext>
            </a:extLst>
          </p:cNvPr>
          <p:cNvSpPr>
            <a:spLocks noGrp="1"/>
          </p:cNvSpPr>
          <p:nvPr>
            <p:ph idx="1"/>
          </p:nvPr>
        </p:nvSpPr>
        <p:spPr>
          <a:xfrm>
            <a:off x="4199766" y="121381"/>
            <a:ext cx="7638881" cy="6530271"/>
          </a:xfrm>
        </p:spPr>
        <p:txBody>
          <a:bodyPr anchor="ctr">
            <a:normAutofit/>
          </a:bodyPr>
          <a:lstStyle/>
          <a:p>
            <a:r>
              <a:rPr lang="en-US" sz="2700" dirty="0"/>
              <a:t>Real risk of breach of the fundamental right to a  fair trial (</a:t>
            </a:r>
            <a:r>
              <a:rPr lang="en-US" sz="2700" i="1" dirty="0"/>
              <a:t>Independence of judiciary</a:t>
            </a:r>
            <a:r>
              <a:rPr lang="en-US" sz="2700" dirty="0"/>
              <a:t>)</a:t>
            </a:r>
          </a:p>
          <a:p>
            <a:pPr lvl="1"/>
            <a:r>
              <a:rPr lang="en-US" sz="2700" dirty="0"/>
              <a:t>connected with a lack of independence of the courts of that MS on account of systemic or </a:t>
            </a:r>
            <a:r>
              <a:rPr lang="en-US" sz="2700" dirty="0" err="1"/>
              <a:t>generalised</a:t>
            </a:r>
            <a:r>
              <a:rPr lang="en-US" sz="2700" dirty="0"/>
              <a:t> deficiencies</a:t>
            </a:r>
          </a:p>
          <a:p>
            <a:pPr lvl="1"/>
            <a:r>
              <a:rPr lang="en-US" sz="2700" dirty="0"/>
              <a:t>to what extent the systemic or </a:t>
            </a:r>
            <a:r>
              <a:rPr lang="en-US" sz="2700" dirty="0" err="1"/>
              <a:t>generalised</a:t>
            </a:r>
            <a:r>
              <a:rPr lang="en-US" sz="2700" dirty="0"/>
              <a:t> deficiencies are liable to have an impact at the level of that MS’s courts with jurisdiction over the proceedings to which the requested individual will be subject.</a:t>
            </a:r>
            <a:endParaRPr lang="el-GR" sz="2700" dirty="0"/>
          </a:p>
        </p:txBody>
      </p:sp>
    </p:spTree>
    <p:extLst>
      <p:ext uri="{BB962C8B-B14F-4D97-AF65-F5344CB8AC3E}">
        <p14:creationId xmlns:p14="http://schemas.microsoft.com/office/powerpoint/2010/main" val="3335417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EA6C543-6EA0-940B-EFD9-ED234C1538FE}"/>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C-562/21 PPU and C-563/21 </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A5DB0962-CDB6-E988-514E-923AFE9A8FDE}"/>
              </a:ext>
            </a:extLst>
          </p:cNvPr>
          <p:cNvSpPr>
            <a:spLocks noGrp="1"/>
          </p:cNvSpPr>
          <p:nvPr>
            <p:ph idx="1"/>
          </p:nvPr>
        </p:nvSpPr>
        <p:spPr>
          <a:xfrm>
            <a:off x="4134811" y="137565"/>
            <a:ext cx="7817126" cy="6586915"/>
          </a:xfrm>
        </p:spPr>
        <p:txBody>
          <a:bodyPr anchor="ctr">
            <a:normAutofit/>
          </a:bodyPr>
          <a:lstStyle/>
          <a:p>
            <a:pPr marL="0" indent="0">
              <a:buNone/>
            </a:pPr>
            <a:r>
              <a:rPr lang="en-US" sz="2500" dirty="0"/>
              <a:t>Real risk of breach of the  right to a tribunal ‘previously  established by law</a:t>
            </a:r>
          </a:p>
          <a:p>
            <a:r>
              <a:rPr lang="en-US" sz="2500" dirty="0"/>
              <a:t>systemic or generalized deficiencies concerning the independence of the judiciary in the issuing MS, in particular as regards the </a:t>
            </a:r>
            <a:r>
              <a:rPr lang="en-US" sz="2500" i="1" dirty="0"/>
              <a:t>procedure for the appointment of the members of the judiciary </a:t>
            </a:r>
            <a:r>
              <a:rPr lang="en-US" sz="2500" dirty="0"/>
              <a:t>(The right to be judged by a tribunal ‘established by law’ encompasses the judicial appointment procedure)</a:t>
            </a:r>
          </a:p>
          <a:p>
            <a:r>
              <a:rPr lang="en-US" sz="2500" dirty="0"/>
              <a:t>systemic or </a:t>
            </a:r>
            <a:r>
              <a:rPr lang="en-US" sz="2500" dirty="0" err="1"/>
              <a:t>generalised</a:t>
            </a:r>
            <a:r>
              <a:rPr lang="en-US" sz="2500" dirty="0"/>
              <a:t> deficiencies in the judicial system had a tangible influence on the handling of the criminal case, or are liable, in the event of surrender, to have such an influence.</a:t>
            </a:r>
            <a:endParaRPr lang="el-GR" sz="2500" dirty="0"/>
          </a:p>
        </p:txBody>
      </p:sp>
    </p:spTree>
    <p:extLst>
      <p:ext uri="{BB962C8B-B14F-4D97-AF65-F5344CB8AC3E}">
        <p14:creationId xmlns:p14="http://schemas.microsoft.com/office/powerpoint/2010/main" val="3851231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A84FBA8-8FAF-67F5-431B-A6AAB34D426E}"/>
              </a:ext>
            </a:extLst>
          </p:cNvPr>
          <p:cNvSpPr>
            <a:spLocks noGrp="1"/>
          </p:cNvSpPr>
          <p:nvPr>
            <p:ph type="title"/>
          </p:nvPr>
        </p:nvSpPr>
        <p:spPr>
          <a:xfrm>
            <a:off x="466722" y="586855"/>
            <a:ext cx="3201366" cy="3387497"/>
          </a:xfrm>
        </p:spPr>
        <p:txBody>
          <a:bodyPr anchor="b">
            <a:normAutofit/>
          </a:bodyPr>
          <a:lstStyle/>
          <a:p>
            <a:r>
              <a:rPr lang="en-US" sz="4000" dirty="0">
                <a:solidFill>
                  <a:srgbClr val="FFFFFF"/>
                </a:solidFill>
              </a:rPr>
              <a:t>C-158/21  Puig Gordi and Others</a:t>
            </a:r>
            <a:endParaRPr lang="el-GR" sz="4000" dirty="0">
              <a:solidFill>
                <a:srgbClr val="FFFFFF"/>
              </a:solidFill>
            </a:endParaRPr>
          </a:p>
        </p:txBody>
      </p:sp>
      <p:sp>
        <p:nvSpPr>
          <p:cNvPr id="3" name="Θέση περιεχομένου 2">
            <a:extLst>
              <a:ext uri="{FF2B5EF4-FFF2-40B4-BE49-F238E27FC236}">
                <a16:creationId xmlns:a16="http://schemas.microsoft.com/office/drawing/2014/main" id="{5D5D2923-F6D4-87B4-B757-383AE71805F4}"/>
              </a:ext>
            </a:extLst>
          </p:cNvPr>
          <p:cNvSpPr>
            <a:spLocks noGrp="1"/>
          </p:cNvSpPr>
          <p:nvPr>
            <p:ph idx="1"/>
          </p:nvPr>
        </p:nvSpPr>
        <p:spPr>
          <a:xfrm>
            <a:off x="4215951" y="113288"/>
            <a:ext cx="7792630" cy="6481721"/>
          </a:xfrm>
        </p:spPr>
        <p:txBody>
          <a:bodyPr anchor="ctr">
            <a:normAutofit/>
          </a:bodyPr>
          <a:lstStyle/>
          <a:p>
            <a:pPr marL="0" indent="0">
              <a:buNone/>
            </a:pPr>
            <a:r>
              <a:rPr lang="en-US" sz="2500" dirty="0"/>
              <a:t>Real risk of breach of the right to a tribunal ‘previously  established by law </a:t>
            </a:r>
          </a:p>
          <a:p>
            <a:pPr marL="0" indent="0">
              <a:buNone/>
            </a:pPr>
            <a:r>
              <a:rPr lang="en-US" sz="2500" i="1" dirty="0"/>
              <a:t>Lack of jurisdiction</a:t>
            </a:r>
            <a:r>
              <a:rPr lang="en-US" sz="2500" dirty="0"/>
              <a:t>( jurisdiction of a court to hear a case, under the relevant national rules, is part of the requirement to have a  ‘tribunal established by law’)</a:t>
            </a:r>
          </a:p>
          <a:p>
            <a:pPr marL="0" indent="0">
              <a:buNone/>
            </a:pPr>
            <a:r>
              <a:rPr lang="en-US" sz="2500" dirty="0"/>
              <a:t>systemic or </a:t>
            </a:r>
            <a:r>
              <a:rPr lang="en-US" sz="2500" dirty="0" err="1"/>
              <a:t>generalised</a:t>
            </a:r>
            <a:r>
              <a:rPr lang="en-US" sz="2500" dirty="0"/>
              <a:t> deficiencies in that MS or deficiencies affecting an objectively identifiable group of persons to which the person concerned belongs </a:t>
            </a:r>
          </a:p>
          <a:p>
            <a:pPr marL="0" indent="0">
              <a:buNone/>
            </a:pPr>
            <a:r>
              <a:rPr lang="en-US" sz="2500" dirty="0"/>
              <a:t>if, in the light of the  rules on jurisdiction and judicial procedure applicable in the issuing  MS, the court that will likely be called upon to hear the  proceedings to which that person will be subject in that MS </a:t>
            </a:r>
            <a:r>
              <a:rPr lang="en-US" sz="2500" i="1" dirty="0"/>
              <a:t>manifestly </a:t>
            </a:r>
            <a:r>
              <a:rPr lang="en-US" sz="2500" dirty="0"/>
              <a:t>lacks jurisdiction.</a:t>
            </a:r>
            <a:endParaRPr lang="el-GR" sz="2500" dirty="0"/>
          </a:p>
        </p:txBody>
      </p:sp>
    </p:spTree>
    <p:extLst>
      <p:ext uri="{BB962C8B-B14F-4D97-AF65-F5344CB8AC3E}">
        <p14:creationId xmlns:p14="http://schemas.microsoft.com/office/powerpoint/2010/main" val="151483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404D574F-5939-3CCD-AA14-055500E2F68E}"/>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Interaction between CJEU and ECtHR</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219ADD91-6542-9B07-573F-33632834F921}"/>
              </a:ext>
            </a:extLst>
          </p:cNvPr>
          <p:cNvSpPr>
            <a:spLocks noGrp="1"/>
          </p:cNvSpPr>
          <p:nvPr>
            <p:ph idx="1"/>
          </p:nvPr>
        </p:nvSpPr>
        <p:spPr>
          <a:xfrm>
            <a:off x="4232366" y="191590"/>
            <a:ext cx="7715793" cy="6581444"/>
          </a:xfrm>
        </p:spPr>
        <p:txBody>
          <a:bodyPr anchor="ctr">
            <a:normAutofit/>
          </a:bodyPr>
          <a:lstStyle/>
          <a:p>
            <a:pPr>
              <a:buFont typeface="Wingdings" panose="05000000000000000000" pitchFamily="2" charset="2"/>
              <a:buChar char="Ø"/>
            </a:pPr>
            <a:r>
              <a:rPr lang="en-US" sz="2700" dirty="0"/>
              <a:t>Alignment between the case-law of the CJEU and the ECtHR. </a:t>
            </a:r>
          </a:p>
          <a:p>
            <a:pPr>
              <a:buFont typeface="Wingdings" panose="05000000000000000000" pitchFamily="2" charset="2"/>
              <a:buChar char="§"/>
            </a:pPr>
            <a:r>
              <a:rPr lang="en-US" sz="2700" dirty="0"/>
              <a:t>A wrong assessment of the factual  basis will not only lead to a breach of EU law, but can also lead to a conviction of the executing  MS by the ECtHR. </a:t>
            </a:r>
          </a:p>
          <a:p>
            <a:pPr>
              <a:buFont typeface="Wingdings" panose="05000000000000000000" pitchFamily="2" charset="2"/>
              <a:buChar char="§"/>
            </a:pPr>
            <a:r>
              <a:rPr lang="en-US" sz="2700" dirty="0"/>
              <a:t>The ECtHR convicted an executing MS that – in front of a  sufficiently solid factual basis to establish the existence of a real risk of inhuman or degrading  treatment because of detention conditions in the issuing State – had decided to execute the EAW and had surrendered the requested person (</a:t>
            </a:r>
            <a:r>
              <a:rPr lang="en-US" sz="2700" i="1" dirty="0" err="1"/>
              <a:t>Bivolaru</a:t>
            </a:r>
            <a:r>
              <a:rPr lang="en-US" sz="2700" i="1" dirty="0"/>
              <a:t> and Moldovan v. France</a:t>
            </a:r>
            <a:r>
              <a:rPr lang="en-US" sz="2700" dirty="0"/>
              <a:t>) </a:t>
            </a:r>
            <a:endParaRPr lang="el-GR" sz="2700" dirty="0"/>
          </a:p>
        </p:txBody>
      </p:sp>
    </p:spTree>
    <p:extLst>
      <p:ext uri="{BB962C8B-B14F-4D97-AF65-F5344CB8AC3E}">
        <p14:creationId xmlns:p14="http://schemas.microsoft.com/office/powerpoint/2010/main" val="3382403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1" name="Rectangle 1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782B665-2EE8-402E-89A4-DCE4C95C6EF6}"/>
              </a:ext>
            </a:extLst>
          </p:cNvPr>
          <p:cNvSpPr>
            <a:spLocks noGrp="1"/>
          </p:cNvSpPr>
          <p:nvPr>
            <p:ph type="title"/>
          </p:nvPr>
        </p:nvSpPr>
        <p:spPr>
          <a:xfrm>
            <a:off x="1043631" y="809898"/>
            <a:ext cx="9942716" cy="1554480"/>
          </a:xfrm>
        </p:spPr>
        <p:txBody>
          <a:bodyPr anchor="ctr">
            <a:normAutofit/>
          </a:bodyPr>
          <a:lstStyle/>
          <a:p>
            <a:r>
              <a:rPr lang="en-US" sz="4800"/>
              <a:t>Framework Decision 2002/584/JHA </a:t>
            </a:r>
            <a:br>
              <a:rPr lang="en-US" sz="4800"/>
            </a:br>
            <a:r>
              <a:rPr lang="en-US" sz="4800"/>
              <a:t>Definition</a:t>
            </a:r>
            <a:endParaRPr lang="el-GR" sz="4800"/>
          </a:p>
        </p:txBody>
      </p:sp>
      <p:sp>
        <p:nvSpPr>
          <p:cNvPr id="3" name="Θέση περιεχομένου 2">
            <a:extLst>
              <a:ext uri="{FF2B5EF4-FFF2-40B4-BE49-F238E27FC236}">
                <a16:creationId xmlns:a16="http://schemas.microsoft.com/office/drawing/2014/main" id="{1EB73F39-9828-4F21-9A57-C724D2436573}"/>
              </a:ext>
            </a:extLst>
          </p:cNvPr>
          <p:cNvSpPr>
            <a:spLocks noGrp="1"/>
          </p:cNvSpPr>
          <p:nvPr>
            <p:ph idx="1"/>
          </p:nvPr>
        </p:nvSpPr>
        <p:spPr>
          <a:xfrm>
            <a:off x="1045028" y="3017522"/>
            <a:ext cx="9941319" cy="3124658"/>
          </a:xfrm>
        </p:spPr>
        <p:txBody>
          <a:bodyPr anchor="ctr">
            <a:normAutofit/>
          </a:bodyPr>
          <a:lstStyle/>
          <a:p>
            <a:pPr marL="342900" lvl="0" indent="-342900" fontAlgn="base">
              <a:spcBef>
                <a:spcPct val="20000"/>
              </a:spcBef>
              <a:spcAft>
                <a:spcPct val="0"/>
              </a:spcAft>
              <a:buNone/>
            </a:pPr>
            <a:r>
              <a:rPr lang="en-GB" sz="2400" kern="0" dirty="0">
                <a:latin typeface="Arial"/>
                <a:ea typeface="ＭＳ Ｐゴシック"/>
              </a:rPr>
              <a:t>A European arrest warrant (EAW) =</a:t>
            </a:r>
          </a:p>
          <a:p>
            <a:pPr marL="342900" lvl="0" indent="-342900" fontAlgn="base">
              <a:spcBef>
                <a:spcPct val="20000"/>
              </a:spcBef>
              <a:spcAft>
                <a:spcPct val="0"/>
              </a:spcAft>
              <a:buFont typeface="Wingdings" panose="05000000000000000000" pitchFamily="2" charset="2"/>
              <a:buChar char="§"/>
            </a:pPr>
            <a:r>
              <a:rPr lang="en-GB" sz="2400" kern="0" dirty="0">
                <a:latin typeface="Arial"/>
                <a:ea typeface="ＭＳ Ｐゴシック"/>
              </a:rPr>
              <a:t>judicial decision: issued by a judicial authority - not a request</a:t>
            </a:r>
          </a:p>
          <a:p>
            <a:pPr marL="342900" lvl="0" indent="-342900" fontAlgn="base">
              <a:spcBef>
                <a:spcPct val="20000"/>
              </a:spcBef>
              <a:spcAft>
                <a:spcPct val="0"/>
              </a:spcAft>
              <a:buFont typeface="Wingdings" panose="05000000000000000000" pitchFamily="2" charset="2"/>
              <a:buChar char="§"/>
            </a:pPr>
            <a:r>
              <a:rPr lang="en-GB" sz="2400" kern="0" dirty="0">
                <a:latin typeface="Arial"/>
                <a:ea typeface="ＭＳ Ｐゴシック"/>
              </a:rPr>
              <a:t>aiming to arrest and surrender a person located in another MS </a:t>
            </a:r>
          </a:p>
          <a:p>
            <a:pPr marL="0" lvl="0" indent="0" fontAlgn="base">
              <a:spcBef>
                <a:spcPct val="20000"/>
              </a:spcBef>
              <a:spcAft>
                <a:spcPct val="0"/>
              </a:spcAft>
              <a:buNone/>
            </a:pPr>
            <a:r>
              <a:rPr lang="en-GB" sz="2400" kern="0" dirty="0">
                <a:latin typeface="Arial"/>
                <a:ea typeface="ＭＳ Ｐゴシック"/>
              </a:rPr>
              <a:t>(= requested person)</a:t>
            </a:r>
          </a:p>
          <a:p>
            <a:pPr marL="342900" lvl="0" indent="-342900" fontAlgn="base">
              <a:spcBef>
                <a:spcPct val="20000"/>
              </a:spcBef>
              <a:spcAft>
                <a:spcPct val="0"/>
              </a:spcAft>
              <a:buFont typeface="Wingdings" panose="05000000000000000000" pitchFamily="2" charset="2"/>
              <a:buChar char="§"/>
            </a:pPr>
            <a:r>
              <a:rPr lang="en-GB" sz="2400" kern="0" dirty="0">
                <a:latin typeface="Arial"/>
                <a:ea typeface="ＭＳ Ｐゴシック"/>
              </a:rPr>
              <a:t>for the purposes of </a:t>
            </a:r>
          </a:p>
          <a:p>
            <a:pPr lvl="1" fontAlgn="base">
              <a:spcBef>
                <a:spcPct val="20000"/>
              </a:spcBef>
              <a:spcAft>
                <a:spcPct val="0"/>
              </a:spcAft>
              <a:buFont typeface="Courier New" panose="02070309020205020404" pitchFamily="49" charset="0"/>
              <a:buChar char="o"/>
            </a:pPr>
            <a:r>
              <a:rPr lang="en-GB" kern="0" dirty="0">
                <a:latin typeface="Arial"/>
                <a:ea typeface="ＭＳ Ｐゴシック"/>
              </a:rPr>
              <a:t>conducting a criminal prosecution </a:t>
            </a:r>
          </a:p>
          <a:p>
            <a:pPr lvl="1" fontAlgn="base">
              <a:spcBef>
                <a:spcPct val="20000"/>
              </a:spcBef>
              <a:spcAft>
                <a:spcPct val="0"/>
              </a:spcAft>
              <a:buFont typeface="Courier New" panose="02070309020205020404" pitchFamily="49" charset="0"/>
              <a:buChar char="o"/>
            </a:pPr>
            <a:r>
              <a:rPr lang="en-GB" kern="0" dirty="0">
                <a:latin typeface="Arial"/>
                <a:ea typeface="ＭＳ Ｐゴシック"/>
              </a:rPr>
              <a:t>executing a custodial sentence or detention order</a:t>
            </a:r>
          </a:p>
          <a:p>
            <a:endParaRPr lang="el-GR" sz="2400" dirty="0"/>
          </a:p>
        </p:txBody>
      </p:sp>
      <p:cxnSp>
        <p:nvCxnSpPr>
          <p:cNvPr id="17" name="Straight Connector 1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6420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F74D04F-D2FA-FB67-1EFF-7EAF1FE02A80}"/>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Moldovan v. France</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1BBD9AEB-EAD1-D741-1BB5-1B16D4E45575}"/>
              </a:ext>
            </a:extLst>
          </p:cNvPr>
          <p:cNvSpPr>
            <a:spLocks noGrp="1"/>
          </p:cNvSpPr>
          <p:nvPr>
            <p:ph idx="1"/>
          </p:nvPr>
        </p:nvSpPr>
        <p:spPr>
          <a:xfrm>
            <a:off x="4191674" y="89012"/>
            <a:ext cx="7752169" cy="6635469"/>
          </a:xfrm>
        </p:spPr>
        <p:txBody>
          <a:bodyPr anchor="ctr">
            <a:noAutofit/>
          </a:bodyPr>
          <a:lstStyle/>
          <a:p>
            <a:r>
              <a:rPr lang="en-US" sz="2300" dirty="0"/>
              <a:t>In the particular case of a risk of </a:t>
            </a:r>
            <a:r>
              <a:rPr lang="en-US" sz="2300" dirty="0">
                <a:solidFill>
                  <a:schemeClr val="bg2">
                    <a:lumMod val="50000"/>
                  </a:schemeClr>
                </a:solidFill>
              </a:rPr>
              <a:t>inhuman and degrading treatment</a:t>
            </a:r>
            <a:r>
              <a:rPr lang="en-US" sz="2300" dirty="0"/>
              <a:t> owing to the conditions under which the person sought pursuant to the EAW would be detained in the issuing State, the Court indicated that it was for the </a:t>
            </a:r>
            <a:r>
              <a:rPr lang="en-US" sz="2300" i="1" dirty="0"/>
              <a:t>executing judicial authority to make a detailed and up to-date assessment of the situation by ascertaining whether there was a real risk, to that individual, of a violation of their Convention rights</a:t>
            </a:r>
            <a:r>
              <a:rPr lang="en-US" sz="2300" dirty="0"/>
              <a:t>.</a:t>
            </a:r>
          </a:p>
          <a:p>
            <a:r>
              <a:rPr lang="en-US" sz="2300" dirty="0"/>
              <a:t>the Court is of the view that the executing judicial authority had before it a sufficiently sound factual basis, provided in particular by the Court’s own judgments upon which to establish a real risk to the applicant of inhuman and degrading treatment on account of the conditions in which he would be held in Romania and could not, therefore, rely solely on the statements made by the Romanian authorities. </a:t>
            </a:r>
            <a:r>
              <a:rPr lang="en-US" sz="2300" b="1" dirty="0"/>
              <a:t>It accordingly infers that in these particular circumstances there existed a manifest deficiency in the protection of fundamental rights such as to rebut the presumption of equivalent protection.</a:t>
            </a:r>
            <a:endParaRPr lang="el-GR" sz="2300" b="1" dirty="0"/>
          </a:p>
        </p:txBody>
      </p:sp>
    </p:spTree>
    <p:extLst>
      <p:ext uri="{BB962C8B-B14F-4D97-AF65-F5344CB8AC3E}">
        <p14:creationId xmlns:p14="http://schemas.microsoft.com/office/powerpoint/2010/main" val="43598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4DA718D0-4865-4629-8134-44F68D41D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9">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18" name="Rectangle 10">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3">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4262EC1-A0B0-4F37-BB02-28022FC137D8}"/>
              </a:ext>
            </a:extLst>
          </p:cNvPr>
          <p:cNvSpPr>
            <a:spLocks noGrp="1"/>
          </p:cNvSpPr>
          <p:nvPr>
            <p:ph type="title"/>
          </p:nvPr>
        </p:nvSpPr>
        <p:spPr>
          <a:xfrm>
            <a:off x="1282963" y="339634"/>
            <a:ext cx="9849751" cy="1053737"/>
          </a:xfrm>
        </p:spPr>
        <p:txBody>
          <a:bodyPr anchor="b">
            <a:normAutofit/>
          </a:bodyPr>
          <a:lstStyle/>
          <a:p>
            <a:r>
              <a:rPr lang="en-US" sz="5400" dirty="0"/>
              <a:t>Conditions for issuing</a:t>
            </a:r>
            <a:endParaRPr lang="el-GR" sz="5400" dirty="0"/>
          </a:p>
        </p:txBody>
      </p:sp>
      <p:sp>
        <p:nvSpPr>
          <p:cNvPr id="3" name="Θέση περιεχομένου 2">
            <a:extLst>
              <a:ext uri="{FF2B5EF4-FFF2-40B4-BE49-F238E27FC236}">
                <a16:creationId xmlns:a16="http://schemas.microsoft.com/office/drawing/2014/main" id="{9BFBA93C-382B-49F1-BCFC-EA1FD2C8CAD6}"/>
              </a:ext>
            </a:extLst>
          </p:cNvPr>
          <p:cNvSpPr>
            <a:spLocks noGrp="1"/>
          </p:cNvSpPr>
          <p:nvPr>
            <p:ph idx="1"/>
          </p:nvPr>
        </p:nvSpPr>
        <p:spPr>
          <a:xfrm>
            <a:off x="853120" y="1733004"/>
            <a:ext cx="10668320" cy="4511041"/>
          </a:xfrm>
        </p:spPr>
        <p:txBody>
          <a:bodyPr anchor="ctr">
            <a:normAutofit/>
          </a:bodyPr>
          <a:lstStyle/>
          <a:p>
            <a:pPr marL="342900" lvl="0" indent="-342900" fontAlgn="base">
              <a:spcBef>
                <a:spcPct val="20000"/>
              </a:spcBef>
              <a:spcAft>
                <a:spcPct val="0"/>
              </a:spcAft>
              <a:buNone/>
            </a:pPr>
            <a:r>
              <a:rPr lang="en-GB" sz="2500" kern="0" dirty="0">
                <a:latin typeface="Arial"/>
                <a:ea typeface="ＭＳ Ｐゴシック"/>
              </a:rPr>
              <a:t>EAW </a:t>
            </a:r>
            <a:r>
              <a:rPr lang="en-GB" sz="2500" b="1" kern="0" dirty="0">
                <a:latin typeface="Arial"/>
                <a:ea typeface="ＭＳ Ｐゴシック"/>
              </a:rPr>
              <a:t>may</a:t>
            </a:r>
            <a:r>
              <a:rPr lang="en-GB" sz="2500" kern="0" dirty="0">
                <a:latin typeface="Arial"/>
                <a:ea typeface="ＭＳ Ｐゴシック"/>
              </a:rPr>
              <a:t> be issued for any act</a:t>
            </a:r>
          </a:p>
          <a:p>
            <a:pPr marL="400050" lvl="0" indent="-342900" fontAlgn="base">
              <a:spcBef>
                <a:spcPct val="20000"/>
              </a:spcBef>
              <a:spcAft>
                <a:spcPct val="0"/>
              </a:spcAft>
              <a:buFont typeface="Wingdings" panose="05000000000000000000" pitchFamily="2" charset="2"/>
              <a:buChar char="§"/>
            </a:pPr>
            <a:r>
              <a:rPr lang="en-GB" sz="2500" kern="0" dirty="0">
                <a:latin typeface="Arial"/>
                <a:ea typeface="ＭＳ Ｐゴシック"/>
              </a:rPr>
              <a:t>punishable by the law of the issuing MS by a custodial sentence or a detention order for a maximum period of at least </a:t>
            </a:r>
            <a:r>
              <a:rPr lang="en-GB" sz="2500" b="1" kern="0" dirty="0">
                <a:latin typeface="Arial"/>
                <a:ea typeface="ＭＳ Ｐゴシック"/>
              </a:rPr>
              <a:t>12 months</a:t>
            </a:r>
            <a:r>
              <a:rPr lang="en-GB" sz="2500" kern="0" dirty="0">
                <a:latin typeface="Arial"/>
                <a:ea typeface="ＭＳ Ｐゴシック"/>
              </a:rPr>
              <a:t> or </a:t>
            </a:r>
          </a:p>
          <a:p>
            <a:pPr marL="400050" lvl="0" indent="-342900" fontAlgn="base">
              <a:spcBef>
                <a:spcPct val="20000"/>
              </a:spcBef>
              <a:spcAft>
                <a:spcPct val="0"/>
              </a:spcAft>
              <a:buFont typeface="Wingdings" panose="05000000000000000000" pitchFamily="2" charset="2"/>
              <a:buChar char="§"/>
            </a:pPr>
            <a:r>
              <a:rPr lang="en-GB" sz="2500" kern="0" dirty="0">
                <a:latin typeface="Arial"/>
                <a:ea typeface="ＭＳ Ｐゴシック"/>
              </a:rPr>
              <a:t>where a </a:t>
            </a:r>
            <a:r>
              <a:rPr lang="en-GB" sz="2500" i="1" kern="0" dirty="0">
                <a:latin typeface="Arial"/>
                <a:ea typeface="ＭＳ Ｐゴシック"/>
              </a:rPr>
              <a:t>sentence </a:t>
            </a:r>
            <a:r>
              <a:rPr lang="en-GB" sz="2500" kern="0" dirty="0">
                <a:latin typeface="Arial"/>
                <a:ea typeface="ＭＳ Ｐゴシック"/>
              </a:rPr>
              <a:t>has been passed or a detention order has been made, for sentences of at least </a:t>
            </a:r>
            <a:r>
              <a:rPr lang="en-GB" sz="2500" b="1" kern="0" dirty="0">
                <a:latin typeface="Arial"/>
                <a:ea typeface="ＭＳ Ｐゴシック"/>
              </a:rPr>
              <a:t>4 months</a:t>
            </a:r>
            <a:r>
              <a:rPr lang="en-GB" sz="2500" kern="0" dirty="0">
                <a:latin typeface="Arial"/>
                <a:ea typeface="ＭＳ Ｐゴシック"/>
              </a:rPr>
              <a:t>.</a:t>
            </a:r>
          </a:p>
          <a:p>
            <a:pPr marL="342900" lvl="0" indent="-342900" fontAlgn="base">
              <a:spcBef>
                <a:spcPct val="20000"/>
              </a:spcBef>
              <a:spcAft>
                <a:spcPct val="0"/>
              </a:spcAft>
              <a:buNone/>
            </a:pPr>
            <a:r>
              <a:rPr lang="en-GB" sz="2500" kern="0" dirty="0">
                <a:latin typeface="Arial"/>
                <a:ea typeface="ＭＳ Ｐゴシック"/>
              </a:rPr>
              <a:t> 	especially for </a:t>
            </a:r>
            <a:r>
              <a:rPr lang="en-GB" sz="2500" b="1" kern="0" dirty="0">
                <a:latin typeface="Arial"/>
                <a:ea typeface="ＭＳ Ｐゴシック"/>
              </a:rPr>
              <a:t>categories of offences </a:t>
            </a:r>
            <a:r>
              <a:rPr lang="en-GB" sz="2500" kern="0" dirty="0">
                <a:latin typeface="Arial"/>
                <a:ea typeface="ＭＳ Ｐゴシック"/>
              </a:rPr>
              <a:t>(terrorism, fraud, corruption) punished for a maximum of 3 years (no double criminality required)</a:t>
            </a:r>
          </a:p>
          <a:p>
            <a:endParaRPr lang="el-GR" sz="1400" dirty="0"/>
          </a:p>
        </p:txBody>
      </p:sp>
    </p:spTree>
    <p:extLst>
      <p:ext uri="{BB962C8B-B14F-4D97-AF65-F5344CB8AC3E}">
        <p14:creationId xmlns:p14="http://schemas.microsoft.com/office/powerpoint/2010/main" val="1244077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3443028-A902-F031-109E-0B297875DDD7}"/>
            </a:ext>
          </a:extLst>
        </p:cNvPr>
        <p:cNvGrpSpPr/>
        <p:nvPr/>
      </p:nvGrpSpPr>
      <p:grpSpPr>
        <a:xfrm>
          <a:off x="0" y="0"/>
          <a:ext cx="0" cy="0"/>
          <a:chOff x="0" y="0"/>
          <a:chExt cx="0" cy="0"/>
        </a:xfrm>
      </p:grpSpPr>
      <p:sp useBgFill="1">
        <p:nvSpPr>
          <p:cNvPr id="16" name="Rectangle 7">
            <a:extLst>
              <a:ext uri="{FF2B5EF4-FFF2-40B4-BE49-F238E27FC236}">
                <a16:creationId xmlns:a16="http://schemas.microsoft.com/office/drawing/2014/main" id="{C5F6FAE3-B985-CBAE-5502-06C9A0193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9">
            <a:extLst>
              <a:ext uri="{FF2B5EF4-FFF2-40B4-BE49-F238E27FC236}">
                <a16:creationId xmlns:a16="http://schemas.microsoft.com/office/drawing/2014/main" id="{51876879-A672-96EA-8C8D-262A753DA7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18" name="Rectangle 10">
              <a:extLst>
                <a:ext uri="{FF2B5EF4-FFF2-40B4-BE49-F238E27FC236}">
                  <a16:creationId xmlns:a16="http://schemas.microsoft.com/office/drawing/2014/main" id="{BECA5F76-E7FE-E383-3A0F-C216EDBD34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4216CC0A-F224-F852-49E2-AD9A2C3304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3">
            <a:extLst>
              <a:ext uri="{FF2B5EF4-FFF2-40B4-BE49-F238E27FC236}">
                <a16:creationId xmlns:a16="http://schemas.microsoft.com/office/drawing/2014/main" id="{6EA272F7-F590-7AEE-7C31-46152422F8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D4F861A1-03D3-168B-FD13-39E5CD8C35B3}"/>
              </a:ext>
            </a:extLst>
          </p:cNvPr>
          <p:cNvSpPr>
            <a:spLocks noGrp="1"/>
          </p:cNvSpPr>
          <p:nvPr>
            <p:ph type="title"/>
          </p:nvPr>
        </p:nvSpPr>
        <p:spPr>
          <a:xfrm>
            <a:off x="1282963" y="339634"/>
            <a:ext cx="9849751" cy="1053737"/>
          </a:xfrm>
        </p:spPr>
        <p:txBody>
          <a:bodyPr anchor="b">
            <a:normAutofit/>
          </a:bodyPr>
          <a:lstStyle/>
          <a:p>
            <a:r>
              <a:rPr lang="en-US" sz="5400" dirty="0"/>
              <a:t>Conditions for issuing</a:t>
            </a:r>
            <a:endParaRPr lang="el-GR" sz="5400" dirty="0"/>
          </a:p>
        </p:txBody>
      </p:sp>
      <p:sp>
        <p:nvSpPr>
          <p:cNvPr id="3" name="Θέση περιεχομένου 2">
            <a:extLst>
              <a:ext uri="{FF2B5EF4-FFF2-40B4-BE49-F238E27FC236}">
                <a16:creationId xmlns:a16="http://schemas.microsoft.com/office/drawing/2014/main" id="{42D9CF24-0C00-40C7-5E76-202DFF632DDC}"/>
              </a:ext>
            </a:extLst>
          </p:cNvPr>
          <p:cNvSpPr>
            <a:spLocks noGrp="1"/>
          </p:cNvSpPr>
          <p:nvPr>
            <p:ph idx="1"/>
          </p:nvPr>
        </p:nvSpPr>
        <p:spPr>
          <a:xfrm>
            <a:off x="853120" y="1733004"/>
            <a:ext cx="10668320" cy="4511041"/>
          </a:xfrm>
        </p:spPr>
        <p:txBody>
          <a:bodyPr anchor="ctr">
            <a:normAutofit/>
          </a:bodyPr>
          <a:lstStyle/>
          <a:p>
            <a:pPr marL="342900" lvl="0" indent="-342900" fontAlgn="base">
              <a:spcBef>
                <a:spcPct val="20000"/>
              </a:spcBef>
              <a:spcAft>
                <a:spcPct val="0"/>
              </a:spcAft>
              <a:buNone/>
            </a:pPr>
            <a:r>
              <a:rPr lang="en-GB" sz="2500" b="1" kern="0" dirty="0">
                <a:latin typeface="Arial"/>
                <a:ea typeface="ＭＳ Ｐゴシック"/>
              </a:rPr>
              <a:t>Proportionality</a:t>
            </a:r>
            <a:r>
              <a:rPr lang="en-GB" sz="2500" kern="0" dirty="0">
                <a:latin typeface="Arial"/>
                <a:ea typeface="ＭＳ Ｐゴシック"/>
              </a:rPr>
              <a:t> requirement not mentioned in FD (only in Handbook)</a:t>
            </a:r>
          </a:p>
          <a:p>
            <a:pPr marL="400050" lvl="0" indent="-342900" fontAlgn="base">
              <a:spcBef>
                <a:spcPct val="20000"/>
              </a:spcBef>
              <a:spcAft>
                <a:spcPct val="0"/>
              </a:spcAft>
              <a:buFont typeface="Wingdings" panose="05000000000000000000" pitchFamily="2" charset="2"/>
              <a:buChar char="§"/>
            </a:pPr>
            <a:r>
              <a:rPr lang="en-GB" sz="2500" kern="0" dirty="0">
                <a:latin typeface="Arial"/>
                <a:ea typeface="ＭＳ Ｐゴシック"/>
              </a:rPr>
              <a:t>relevant </a:t>
            </a:r>
            <a:r>
              <a:rPr lang="en-GB" sz="2500" b="1" kern="0" dirty="0">
                <a:latin typeface="Arial"/>
                <a:ea typeface="ＭＳ Ｐゴシック"/>
              </a:rPr>
              <a:t>factors</a:t>
            </a:r>
            <a:r>
              <a:rPr lang="en-GB" sz="2500" kern="0" dirty="0">
                <a:latin typeface="Arial"/>
                <a:ea typeface="ＭＳ Ｐゴシック"/>
              </a:rPr>
              <a:t>: seriousness of the offence, possibility to being detained, penalty likely to be imposed, effective protection of the public, victims’ interests, existence of alternative measures.</a:t>
            </a:r>
          </a:p>
          <a:p>
            <a:pPr marL="400050" lvl="0" indent="-342900" fontAlgn="base">
              <a:spcBef>
                <a:spcPct val="20000"/>
              </a:spcBef>
              <a:spcAft>
                <a:spcPct val="0"/>
              </a:spcAft>
              <a:buFont typeface="Wingdings" panose="05000000000000000000" pitchFamily="2" charset="2"/>
              <a:buChar char="§"/>
            </a:pPr>
            <a:r>
              <a:rPr lang="en-GB" sz="2500" kern="0" dirty="0">
                <a:latin typeface="Arial"/>
                <a:ea typeface="ＭＳ Ｐゴシック"/>
              </a:rPr>
              <a:t>responsibility of </a:t>
            </a:r>
            <a:r>
              <a:rPr lang="en-GB" sz="2500" b="1" kern="0" dirty="0">
                <a:latin typeface="Arial"/>
                <a:ea typeface="ＭＳ Ｐゴシック"/>
              </a:rPr>
              <a:t>issuing state</a:t>
            </a:r>
            <a:r>
              <a:rPr lang="en-GB" sz="2500" kern="0" dirty="0">
                <a:latin typeface="Arial"/>
                <a:ea typeface="ＭＳ Ｐゴシック"/>
              </a:rPr>
              <a:t> </a:t>
            </a:r>
          </a:p>
          <a:p>
            <a:pPr marL="400050" lvl="0" indent="-342900" fontAlgn="base">
              <a:spcBef>
                <a:spcPct val="20000"/>
              </a:spcBef>
              <a:spcAft>
                <a:spcPct val="0"/>
              </a:spcAft>
              <a:buFont typeface="Wingdings" panose="05000000000000000000" pitchFamily="2" charset="2"/>
              <a:buChar char="§"/>
            </a:pPr>
            <a:r>
              <a:rPr lang="en-GB" sz="2500" kern="0" dirty="0">
                <a:latin typeface="Arial"/>
                <a:ea typeface="ＭＳ Ｐゴシック"/>
              </a:rPr>
              <a:t>no ground for refusal in executing state</a:t>
            </a:r>
          </a:p>
          <a:p>
            <a:endParaRPr lang="el-GR" sz="1400" dirty="0"/>
          </a:p>
        </p:txBody>
      </p:sp>
    </p:spTree>
    <p:extLst>
      <p:ext uri="{BB962C8B-B14F-4D97-AF65-F5344CB8AC3E}">
        <p14:creationId xmlns:p14="http://schemas.microsoft.com/office/powerpoint/2010/main" val="99426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A718D0-4865-4629-8134-44F68D41D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5167ED7-6315-43AB-B1B6-C326D5FD8F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2340441" y="2666183"/>
            <a:ext cx="5860051" cy="527712"/>
            <a:chOff x="6081624" y="1998368"/>
            <a:chExt cx="5613457" cy="782175"/>
          </a:xfrm>
          <a:solidFill>
            <a:schemeClr val="accent4"/>
          </a:solidFill>
        </p:grpSpPr>
        <p:sp>
          <p:nvSpPr>
            <p:cNvPr id="11" name="Rectangle 10">
              <a:extLst>
                <a:ext uri="{FF2B5EF4-FFF2-40B4-BE49-F238E27FC236}">
                  <a16:creationId xmlns:a16="http://schemas.microsoft.com/office/drawing/2014/main" id="{EF4D8839-FB03-487D-ACC8-8BFEDD4FEB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EF75023-9A3B-42FC-B704-61A8F7BE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6081624" y="1998844"/>
              <a:ext cx="5372968" cy="7816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922919"/>
            <a:ext cx="11111729" cy="546125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45DD08A-5881-4FAD-9DE6-80E5C72527B9}"/>
              </a:ext>
            </a:extLst>
          </p:cNvPr>
          <p:cNvSpPr>
            <a:spLocks noGrp="1"/>
          </p:cNvSpPr>
          <p:nvPr>
            <p:ph type="title"/>
          </p:nvPr>
        </p:nvSpPr>
        <p:spPr>
          <a:xfrm>
            <a:off x="1282963" y="449726"/>
            <a:ext cx="9849751" cy="958288"/>
          </a:xfrm>
        </p:spPr>
        <p:txBody>
          <a:bodyPr anchor="b">
            <a:normAutofit/>
          </a:bodyPr>
          <a:lstStyle/>
          <a:p>
            <a:r>
              <a:rPr lang="en-US" sz="5400" dirty="0"/>
              <a:t>Procedure in executing state</a:t>
            </a:r>
            <a:endParaRPr lang="el-GR" sz="5400" dirty="0"/>
          </a:p>
        </p:txBody>
      </p:sp>
      <p:sp>
        <p:nvSpPr>
          <p:cNvPr id="3" name="Θέση περιεχομένου 2">
            <a:extLst>
              <a:ext uri="{FF2B5EF4-FFF2-40B4-BE49-F238E27FC236}">
                <a16:creationId xmlns:a16="http://schemas.microsoft.com/office/drawing/2014/main" id="{C50BF2D6-266A-4D0A-9F73-71B9A7529FD5}"/>
              </a:ext>
            </a:extLst>
          </p:cNvPr>
          <p:cNvSpPr>
            <a:spLocks noGrp="1"/>
          </p:cNvSpPr>
          <p:nvPr>
            <p:ph idx="1"/>
          </p:nvPr>
        </p:nvSpPr>
        <p:spPr>
          <a:xfrm>
            <a:off x="1106599" y="1691235"/>
            <a:ext cx="10367907" cy="4515356"/>
          </a:xfrm>
        </p:spPr>
        <p:txBody>
          <a:bodyPr anchor="ctr">
            <a:normAutofit/>
          </a:bodyPr>
          <a:lstStyle/>
          <a:p>
            <a:pPr marL="0" lvl="0" indent="0" fontAlgn="base">
              <a:spcBef>
                <a:spcPct val="20000"/>
              </a:spcBef>
              <a:spcAft>
                <a:spcPct val="0"/>
              </a:spcAft>
              <a:buNone/>
            </a:pPr>
            <a:r>
              <a:rPr lang="en-GB" sz="2600" b="1" kern="0" dirty="0">
                <a:latin typeface="Arial"/>
                <a:ea typeface="ＭＳ Ｐゴシック"/>
              </a:rPr>
              <a:t>Obligation to execute EAW </a:t>
            </a:r>
            <a:r>
              <a:rPr lang="en-GB" sz="2600" kern="0" dirty="0">
                <a:latin typeface="Arial"/>
                <a:ea typeface="ＭＳ Ｐゴシック"/>
              </a:rPr>
              <a:t>on the basis of the principle of mutual recognition and in accordance with the FD:</a:t>
            </a:r>
          </a:p>
          <a:p>
            <a:pPr marL="400050" lvl="0" indent="-342900" fontAlgn="base">
              <a:spcBef>
                <a:spcPct val="20000"/>
              </a:spcBef>
              <a:spcAft>
                <a:spcPct val="0"/>
              </a:spcAft>
              <a:buFont typeface="Wingdings" panose="05000000000000000000" pitchFamily="2" charset="2"/>
              <a:buChar char="§"/>
            </a:pPr>
            <a:r>
              <a:rPr lang="en-GB" sz="2600" kern="0" dirty="0">
                <a:latin typeface="Arial"/>
                <a:ea typeface="ＭＳ Ｐゴシック"/>
              </a:rPr>
              <a:t>arrest of requested person and detention in the executing MS</a:t>
            </a:r>
          </a:p>
          <a:p>
            <a:pPr marL="400050" lvl="0" indent="-342900" fontAlgn="base">
              <a:spcBef>
                <a:spcPct val="20000"/>
              </a:spcBef>
              <a:spcAft>
                <a:spcPct val="0"/>
              </a:spcAft>
              <a:buFont typeface="Wingdings" panose="05000000000000000000" pitchFamily="2" charset="2"/>
              <a:buChar char="§"/>
            </a:pPr>
            <a:r>
              <a:rPr lang="en-GB" sz="2600" kern="0" dirty="0">
                <a:latin typeface="Arial"/>
                <a:ea typeface="ＭＳ Ｐゴシック"/>
              </a:rPr>
              <a:t>decision on the surrender: with or without consent</a:t>
            </a:r>
          </a:p>
          <a:p>
            <a:pPr marL="400050" lvl="0" indent="-342900" fontAlgn="base">
              <a:spcBef>
                <a:spcPct val="20000"/>
              </a:spcBef>
              <a:spcAft>
                <a:spcPct val="0"/>
              </a:spcAft>
              <a:buFont typeface="Wingdings" panose="05000000000000000000" pitchFamily="2" charset="2"/>
              <a:buChar char="§"/>
            </a:pPr>
            <a:r>
              <a:rPr lang="en-GB" sz="2600" kern="0" dirty="0">
                <a:latin typeface="Arial"/>
                <a:ea typeface="ＭＳ Ｐゴシック"/>
              </a:rPr>
              <a:t>surrender of person</a:t>
            </a:r>
          </a:p>
          <a:p>
            <a:pPr marL="342900" lvl="0" indent="-342900" fontAlgn="base">
              <a:spcBef>
                <a:spcPct val="20000"/>
              </a:spcBef>
              <a:spcAft>
                <a:spcPct val="0"/>
              </a:spcAft>
              <a:buNone/>
            </a:pPr>
            <a:endParaRPr lang="en-GB" sz="2600" kern="0" dirty="0">
              <a:latin typeface="Arial"/>
              <a:ea typeface="ＭＳ Ｐゴシック"/>
              <a:sym typeface="Wingdings 3"/>
            </a:endParaRPr>
          </a:p>
          <a:p>
            <a:pPr marL="342900" lvl="0" indent="-342900" fontAlgn="base">
              <a:spcBef>
                <a:spcPct val="20000"/>
              </a:spcBef>
              <a:spcAft>
                <a:spcPct val="0"/>
              </a:spcAft>
              <a:buNone/>
            </a:pPr>
            <a:r>
              <a:rPr lang="en-GB" sz="2600" kern="0" dirty="0">
                <a:latin typeface="Arial"/>
                <a:ea typeface="ＭＳ Ｐゴシック"/>
                <a:sym typeface="Wingdings 3"/>
              </a:rPr>
              <a:t> </a:t>
            </a:r>
            <a:r>
              <a:rPr lang="en-GB" sz="2600" kern="0" dirty="0">
                <a:latin typeface="Arial"/>
                <a:ea typeface="ＭＳ Ｐゴシック"/>
              </a:rPr>
              <a:t>ensure respect of </a:t>
            </a:r>
            <a:r>
              <a:rPr lang="en-GB" sz="2600" b="1" kern="0" dirty="0">
                <a:latin typeface="Arial"/>
                <a:ea typeface="ＭＳ Ｐゴシック"/>
              </a:rPr>
              <a:t>fundamental rights </a:t>
            </a:r>
            <a:r>
              <a:rPr lang="en-GB" sz="2600" kern="0" dirty="0">
                <a:latin typeface="Arial"/>
                <a:ea typeface="ＭＳ Ｐゴシック"/>
              </a:rPr>
              <a:t>(1.3)</a:t>
            </a:r>
          </a:p>
          <a:p>
            <a:endParaRPr lang="el-GR" sz="2000" dirty="0"/>
          </a:p>
        </p:txBody>
      </p:sp>
    </p:spTree>
    <p:extLst>
      <p:ext uri="{BB962C8B-B14F-4D97-AF65-F5344CB8AC3E}">
        <p14:creationId xmlns:p14="http://schemas.microsoft.com/office/powerpoint/2010/main" val="3297427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6" name="Rectangle 2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6" name="Rectangle 35">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8A0F9AF-5043-438C-DE36-C64C3DB94CB4}"/>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Grounds for refusal</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05E7C84B-5807-A1A0-8180-67303CA61EAE}"/>
              </a:ext>
            </a:extLst>
          </p:cNvPr>
          <p:cNvSpPr>
            <a:spLocks noGrp="1"/>
          </p:cNvSpPr>
          <p:nvPr>
            <p:ph idx="1"/>
          </p:nvPr>
        </p:nvSpPr>
        <p:spPr>
          <a:xfrm>
            <a:off x="4367695" y="649480"/>
            <a:ext cx="7430493" cy="5546047"/>
          </a:xfrm>
        </p:spPr>
        <p:txBody>
          <a:bodyPr anchor="ctr">
            <a:normAutofit/>
          </a:bodyPr>
          <a:lstStyle/>
          <a:p>
            <a:pPr marL="0" indent="0">
              <a:buNone/>
            </a:pPr>
            <a:r>
              <a:rPr lang="en-US" sz="2700" dirty="0"/>
              <a:t>Mandatory(Art.3):</a:t>
            </a:r>
          </a:p>
          <a:p>
            <a:r>
              <a:rPr lang="en-US" sz="2700" dirty="0"/>
              <a:t>amnesty</a:t>
            </a:r>
          </a:p>
          <a:p>
            <a:r>
              <a:rPr lang="en-US" sz="2700" dirty="0"/>
              <a:t>ne bis in idem (</a:t>
            </a:r>
            <a:r>
              <a:rPr lang="en-US" sz="2700"/>
              <a:t>finally judged)</a:t>
            </a:r>
            <a:endParaRPr lang="en-US" sz="2700" dirty="0">
              <a:solidFill>
                <a:srgbClr val="FF0000"/>
              </a:solidFill>
              <a:highlight>
                <a:srgbClr val="FFFF00"/>
              </a:highlight>
            </a:endParaRPr>
          </a:p>
          <a:p>
            <a:r>
              <a:rPr lang="en-US" sz="2700" dirty="0"/>
              <a:t>person under the age of criminal responsibility</a:t>
            </a:r>
          </a:p>
        </p:txBody>
      </p:sp>
    </p:spTree>
    <p:extLst>
      <p:ext uri="{BB962C8B-B14F-4D97-AF65-F5344CB8AC3E}">
        <p14:creationId xmlns:p14="http://schemas.microsoft.com/office/powerpoint/2010/main" val="2839353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2DC79B2A-E6CC-39DC-B3B1-2827957769C3}"/>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Grounds for refusal</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A86FF40A-63D7-F47C-4A7F-552B05050499}"/>
              </a:ext>
            </a:extLst>
          </p:cNvPr>
          <p:cNvSpPr>
            <a:spLocks noGrp="1"/>
          </p:cNvSpPr>
          <p:nvPr>
            <p:ph idx="1"/>
          </p:nvPr>
        </p:nvSpPr>
        <p:spPr>
          <a:xfrm>
            <a:off x="4225914" y="137565"/>
            <a:ext cx="7742206" cy="6632497"/>
          </a:xfrm>
        </p:spPr>
        <p:txBody>
          <a:bodyPr anchor="ctr">
            <a:normAutofit/>
          </a:bodyPr>
          <a:lstStyle/>
          <a:p>
            <a:pPr marL="0" indent="0">
              <a:buNone/>
            </a:pPr>
            <a:r>
              <a:rPr lang="en-US" sz="2600" dirty="0"/>
              <a:t>Optional (Art. 4-4a):</a:t>
            </a:r>
          </a:p>
          <a:p>
            <a:pPr lvl="1"/>
            <a:r>
              <a:rPr lang="en-US" sz="2600" dirty="0"/>
              <a:t>double criminality (not applicable for specific categories of offences)</a:t>
            </a:r>
          </a:p>
          <a:p>
            <a:pPr lvl="1"/>
            <a:r>
              <a:rPr lang="en-US" sz="2600" dirty="0"/>
              <a:t>ongoing prosecution for the same act in the executing MS</a:t>
            </a:r>
          </a:p>
          <a:p>
            <a:pPr lvl="1"/>
            <a:r>
              <a:rPr lang="en-US" sz="2600" dirty="0"/>
              <a:t>other forms of ne bis in idem (i.e. final judgement in third state)</a:t>
            </a:r>
          </a:p>
          <a:p>
            <a:pPr lvl="1"/>
            <a:r>
              <a:rPr lang="en-US" sz="2600" dirty="0"/>
              <a:t>statute-barred prosecution or punishment (if the executing MS has jurisdiction)</a:t>
            </a:r>
          </a:p>
          <a:p>
            <a:pPr lvl="1"/>
            <a:r>
              <a:rPr lang="en-US" sz="2600" dirty="0"/>
              <a:t>executing MS undertakes execution of sentence national or resident (post-trial EAW)</a:t>
            </a:r>
          </a:p>
          <a:p>
            <a:pPr lvl="1"/>
            <a:r>
              <a:rPr lang="en-US" sz="2600" dirty="0"/>
              <a:t>territoriality clause</a:t>
            </a:r>
          </a:p>
          <a:p>
            <a:pPr lvl="1"/>
            <a:r>
              <a:rPr lang="en-US" sz="2600" dirty="0"/>
              <a:t>in absentia decision (only if the conditions in Art. 4a are not met)</a:t>
            </a:r>
          </a:p>
          <a:p>
            <a:endParaRPr lang="el-GR" sz="2000" dirty="0"/>
          </a:p>
        </p:txBody>
      </p:sp>
    </p:spTree>
    <p:extLst>
      <p:ext uri="{BB962C8B-B14F-4D97-AF65-F5344CB8AC3E}">
        <p14:creationId xmlns:p14="http://schemas.microsoft.com/office/powerpoint/2010/main" val="3939307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9E8451F-9608-FE08-99FE-1F97CA0837E8}"/>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Grounds for refusal</a:t>
            </a:r>
            <a:endParaRPr lang="el-GR" sz="4000">
              <a:solidFill>
                <a:srgbClr val="FFFFFF"/>
              </a:solidFill>
            </a:endParaRPr>
          </a:p>
        </p:txBody>
      </p:sp>
      <p:sp>
        <p:nvSpPr>
          <p:cNvPr id="3" name="Θέση περιεχομένου 2">
            <a:extLst>
              <a:ext uri="{FF2B5EF4-FFF2-40B4-BE49-F238E27FC236}">
                <a16:creationId xmlns:a16="http://schemas.microsoft.com/office/drawing/2014/main" id="{631BF801-7D2C-D813-DAE0-D40DE9AEC87D}"/>
              </a:ext>
            </a:extLst>
          </p:cNvPr>
          <p:cNvSpPr>
            <a:spLocks noGrp="1"/>
          </p:cNvSpPr>
          <p:nvPr>
            <p:ph idx="1"/>
          </p:nvPr>
        </p:nvSpPr>
        <p:spPr>
          <a:xfrm>
            <a:off x="4248319" y="145657"/>
            <a:ext cx="7841182" cy="6538363"/>
          </a:xfrm>
        </p:spPr>
        <p:txBody>
          <a:bodyPr anchor="ctr">
            <a:normAutofit/>
          </a:bodyPr>
          <a:lstStyle/>
          <a:p>
            <a:pPr>
              <a:buFont typeface="Wingdings" panose="05000000000000000000" pitchFamily="2" charset="2"/>
              <a:buChar char="Ø"/>
            </a:pPr>
            <a:r>
              <a:rPr lang="en-US" sz="2700" dirty="0"/>
              <a:t>Exhaustive nature of the grounds for refusal</a:t>
            </a:r>
          </a:p>
          <a:p>
            <a:r>
              <a:rPr lang="en-US" sz="2700" dirty="0"/>
              <a:t>Since the early days, debate on the possibility of refusing execution on the basis of fundamental rights considerations</a:t>
            </a:r>
          </a:p>
          <a:p>
            <a:r>
              <a:rPr lang="en-US" sz="2700" dirty="0"/>
              <a:t>No explicit ground for refusal on fundamental rights in the EAW FD(but general non-affection clause)</a:t>
            </a:r>
          </a:p>
          <a:p>
            <a:r>
              <a:rPr lang="en-US" sz="2700" dirty="0"/>
              <a:t>No need for such a ground: Mutual Trust (conceptual basis)</a:t>
            </a:r>
            <a:endParaRPr lang="el-GR" sz="2700" dirty="0"/>
          </a:p>
        </p:txBody>
      </p:sp>
    </p:spTree>
    <p:extLst>
      <p:ext uri="{BB962C8B-B14F-4D97-AF65-F5344CB8AC3E}">
        <p14:creationId xmlns:p14="http://schemas.microsoft.com/office/powerpoint/2010/main" val="2686315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FF0B661-A399-B25F-7151-6F53B223AB5E}"/>
              </a:ext>
            </a:extLst>
          </p:cNvPr>
          <p:cNvSpPr>
            <a:spLocks noGrp="1"/>
          </p:cNvSpPr>
          <p:nvPr>
            <p:ph type="title"/>
          </p:nvPr>
        </p:nvSpPr>
        <p:spPr>
          <a:xfrm>
            <a:off x="586478" y="1683756"/>
            <a:ext cx="3115265" cy="2396359"/>
          </a:xfrm>
        </p:spPr>
        <p:txBody>
          <a:bodyPr anchor="b">
            <a:normAutofit/>
          </a:bodyPr>
          <a:lstStyle/>
          <a:p>
            <a:pPr algn="r"/>
            <a:r>
              <a:rPr lang="en-GB" sz="4000">
                <a:solidFill>
                  <a:srgbClr val="FFFFFF"/>
                </a:solidFill>
              </a:rPr>
              <a:t>Mutual Trust</a:t>
            </a:r>
            <a:br>
              <a:rPr lang="en-GB" sz="4000">
                <a:solidFill>
                  <a:srgbClr val="FFFFFF"/>
                </a:solidFill>
              </a:rPr>
            </a:br>
            <a:endParaRPr lang="el-GR" sz="4000">
              <a:solidFill>
                <a:srgbClr val="FFFFFF"/>
              </a:solidFill>
            </a:endParaRPr>
          </a:p>
        </p:txBody>
      </p:sp>
      <p:graphicFrame>
        <p:nvGraphicFramePr>
          <p:cNvPr id="5" name="Θέση περιεχομένου 2">
            <a:extLst>
              <a:ext uri="{FF2B5EF4-FFF2-40B4-BE49-F238E27FC236}">
                <a16:creationId xmlns:a16="http://schemas.microsoft.com/office/drawing/2014/main" id="{43925F03-875B-37B5-60AA-DD6E16F58C34}"/>
              </a:ext>
            </a:extLst>
          </p:cNvPr>
          <p:cNvGraphicFramePr>
            <a:graphicFrameLocks noGrp="1"/>
          </p:cNvGraphicFramePr>
          <p:nvPr>
            <p:ph idx="1"/>
            <p:extLst>
              <p:ext uri="{D42A27DB-BD31-4B8C-83A1-F6EECF244321}">
                <p14:modId xmlns:p14="http://schemas.microsoft.com/office/powerpoint/2010/main" val="111629092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7313310"/>
      </p:ext>
    </p:extLst>
  </p:cSld>
  <p:clrMapOvr>
    <a:masterClrMapping/>
  </p:clrMapOvr>
</p:sld>
</file>

<file path=ppt/theme/theme1.xml><?xml version="1.0" encoding="utf-8"?>
<a:theme xmlns:a="http://schemas.openxmlformats.org/drawingml/2006/main" name="Θέμα του Office">
  <a:themeElements>
    <a:clrScheme name="Ζεστό μπλε">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520</TotalTime>
  <Words>1581</Words>
  <Application>Microsoft Office PowerPoint</Application>
  <PresentationFormat>Ευρεία οθόνη</PresentationFormat>
  <Paragraphs>95</Paragraphs>
  <Slides>20</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20</vt:i4>
      </vt:variant>
    </vt:vector>
  </HeadingPairs>
  <TitlesOfParts>
    <vt:vector size="26" baseType="lpstr">
      <vt:lpstr>Aptos</vt:lpstr>
      <vt:lpstr>Aptos Display</vt:lpstr>
      <vt:lpstr>Arial</vt:lpstr>
      <vt:lpstr>Courier New</vt:lpstr>
      <vt:lpstr>Wingdings</vt:lpstr>
      <vt:lpstr>Θέμα του Office</vt:lpstr>
      <vt:lpstr>The human rights impact in the execution of European Arrest Warrant</vt:lpstr>
      <vt:lpstr>Framework Decision 2002/584/JHA  Definition</vt:lpstr>
      <vt:lpstr>Conditions for issuing</vt:lpstr>
      <vt:lpstr>Conditions for issuing</vt:lpstr>
      <vt:lpstr>Procedure in executing state</vt:lpstr>
      <vt:lpstr>Grounds for refusal</vt:lpstr>
      <vt:lpstr>Grounds for refusal</vt:lpstr>
      <vt:lpstr>Grounds for refusal</vt:lpstr>
      <vt:lpstr>Mutual Trust </vt:lpstr>
      <vt:lpstr>CJEU, Opinion 2/13, par. 191 </vt:lpstr>
      <vt:lpstr>CJEU </vt:lpstr>
      <vt:lpstr>Two steps test</vt:lpstr>
      <vt:lpstr>Two steps test</vt:lpstr>
      <vt:lpstr>Examples </vt:lpstr>
      <vt:lpstr>Aranyosi and Căldăraru; C-220/18 </vt:lpstr>
      <vt:lpstr> C-216/18 PPU, Minister for Justice and Equality</vt:lpstr>
      <vt:lpstr>C-562/21 PPU and C-563/21 </vt:lpstr>
      <vt:lpstr>C-158/21  Puig Gordi and Others</vt:lpstr>
      <vt:lpstr>Interaction between CJEU and ECtHR</vt:lpstr>
      <vt:lpstr>Moldovan v. France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Athanasia Dionysopoulou</dc:creator>
  <cp:lastModifiedBy>Athanasia Dionysopoulou</cp:lastModifiedBy>
  <cp:revision>3</cp:revision>
  <dcterms:created xsi:type="dcterms:W3CDTF">2026-01-11T14:19:05Z</dcterms:created>
  <dcterms:modified xsi:type="dcterms:W3CDTF">2026-01-30T08:28:18Z</dcterms:modified>
</cp:coreProperties>
</file>