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76" r:id="rId10"/>
    <p:sldId id="264" r:id="rId11"/>
    <p:sldId id="265" r:id="rId12"/>
    <p:sldId id="266" r:id="rId13"/>
    <p:sldId id="271" r:id="rId14"/>
    <p:sldId id="268" r:id="rId15"/>
    <p:sldId id="269" r:id="rId16"/>
    <p:sldId id="267" r:id="rId17"/>
    <p:sldId id="272" r:id="rId18"/>
    <p:sldId id="273" r:id="rId19"/>
    <p:sldId id="274" r:id="rId20"/>
    <p:sldId id="275" r:id="rId21"/>
    <p:sldId id="277" r:id="rId22"/>
    <p:sldId id="278" r:id="rId23"/>
    <p:sldId id="279" r:id="rId24"/>
    <p:sldId id="280" r:id="rId25"/>
    <p:sldId id="281" r:id="rId26"/>
    <p:sldId id="282" r:id="rId27"/>
    <p:sldId id="283" r:id="rId28"/>
    <p:sldId id="286" r:id="rId29"/>
    <p:sldId id="285" r:id="rId30"/>
    <p:sldId id="287" r:id="rId31"/>
    <p:sldId id="288" r:id="rId32"/>
    <p:sldId id="289" r:id="rId33"/>
    <p:sldId id="290" r:id="rId34"/>
    <p:sldId id="304" r:id="rId35"/>
    <p:sldId id="303" r:id="rId36"/>
    <p:sldId id="292" r:id="rId37"/>
    <p:sldId id="293" r:id="rId38"/>
    <p:sldId id="295" r:id="rId39"/>
    <p:sldId id="296" r:id="rId40"/>
    <p:sldId id="297" r:id="rId41"/>
    <p:sldId id="300" r:id="rId42"/>
    <p:sldId id="301" r:id="rId43"/>
    <p:sldId id="302"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73"/>
    <p:restoredTop sz="94724"/>
  </p:normalViewPr>
  <p:slideViewPr>
    <p:cSldViewPr snapToGrid="0">
      <p:cViewPr varScale="1">
        <p:scale>
          <a:sx n="103" d="100"/>
          <a:sy n="103" d="100"/>
        </p:scale>
        <p:origin x="42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R"/>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GR"/>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GB"/>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1/28/26</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R"/>
          </a:p>
        </p:txBody>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1/28/26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GB"/>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GB"/>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1/28/26</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GB"/>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1/28/26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GB"/>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1/28/26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R"/>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R"/>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R"/>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R"/>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R"/>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R"/>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GR"/>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GR"/>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GR"/>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GB"/>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1/28/26</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govwatch.gr/en/sovares-apokalypseis-kai-diethneis-antidraseis-gia-tin-parakoloythisi-dimosiografoy-apo-tin-eyp-kai-to-logismiko-ypoklopon-predator/" TargetMode="External"/><Relationship Id="rId2" Type="http://schemas.openxmlformats.org/officeDocument/2006/relationships/hyperlink" Target="https://govwatch.gr/en/finds/antidraseis-kai-katadiki-tis-agogis-toy-grigori-dimitriadi-os-slapp/" TargetMode="External"/><Relationship Id="rId1" Type="http://schemas.openxmlformats.org/officeDocument/2006/relationships/slideLayout" Target="../slideLayouts/slideLayout2.xml"/><Relationship Id="rId6" Type="http://schemas.openxmlformats.org/officeDocument/2006/relationships/hyperlink" Target="https://www.hrw.org/news/2024/10/16/victory-greek-journalists-surveillance-case" TargetMode="External"/><Relationship Id="rId5" Type="http://schemas.openxmlformats.org/officeDocument/2006/relationships/hyperlink" Target="https://www.euronews.com/2022/08/05/greek-intelligence-chief-resigns-over-alleged-spying-scandal" TargetMode="External"/><Relationship Id="rId4" Type="http://schemas.openxmlformats.org/officeDocument/2006/relationships/hyperlink" Target="https://www.reportersunited.gr/9529/mesotoichia-to-maximoy-me-to-predator/"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F1E5E-0BB6-7D08-4193-9F49F7DDFEB4}"/>
              </a:ext>
            </a:extLst>
          </p:cNvPr>
          <p:cNvSpPr>
            <a:spLocks noGrp="1"/>
          </p:cNvSpPr>
          <p:nvPr>
            <p:ph type="ctrTitle"/>
          </p:nvPr>
        </p:nvSpPr>
        <p:spPr>
          <a:xfrm>
            <a:off x="1154955" y="1106905"/>
            <a:ext cx="8825658" cy="2658979"/>
          </a:xfrm>
        </p:spPr>
        <p:txBody>
          <a:bodyPr/>
          <a:lstStyle/>
          <a:p>
            <a:pPr algn="ctr"/>
            <a:r>
              <a:rPr lang="en-GR" sz="6000" b="1" dirty="0"/>
              <a:t>SILENCING DISSENT</a:t>
            </a:r>
          </a:p>
        </p:txBody>
      </p:sp>
      <p:sp>
        <p:nvSpPr>
          <p:cNvPr id="3" name="Subtitle 2">
            <a:extLst>
              <a:ext uri="{FF2B5EF4-FFF2-40B4-BE49-F238E27FC236}">
                <a16:creationId xmlns:a16="http://schemas.microsoft.com/office/drawing/2014/main" id="{ABD064A3-BE2D-D1F9-8F8D-EB35F2E8FF9F}"/>
              </a:ext>
            </a:extLst>
          </p:cNvPr>
          <p:cNvSpPr>
            <a:spLocks noGrp="1"/>
          </p:cNvSpPr>
          <p:nvPr>
            <p:ph type="subTitle" idx="1"/>
          </p:nvPr>
        </p:nvSpPr>
        <p:spPr>
          <a:xfrm>
            <a:off x="1154955" y="4174958"/>
            <a:ext cx="8825658" cy="986589"/>
          </a:xfrm>
        </p:spPr>
        <p:txBody>
          <a:bodyPr>
            <a:noAutofit/>
          </a:bodyPr>
          <a:lstStyle/>
          <a:p>
            <a:pPr algn="ctr"/>
            <a:r>
              <a:rPr lang="en-GB" sz="2800" dirty="0"/>
              <a:t>S</a:t>
            </a:r>
            <a:r>
              <a:rPr lang="en-GR" sz="2800" dirty="0"/>
              <a:t>trategic lawsuits against public particpiation</a:t>
            </a:r>
          </a:p>
          <a:p>
            <a:pPr algn="ctr"/>
            <a:endParaRPr lang="en-GR" sz="1400" dirty="0"/>
          </a:p>
          <a:p>
            <a:pPr algn="ctr"/>
            <a:r>
              <a:rPr lang="en-GR" sz="1400" dirty="0"/>
              <a:t>Dr silvia Bartolini</a:t>
            </a:r>
          </a:p>
          <a:p>
            <a:pPr algn="ctr"/>
            <a:r>
              <a:rPr lang="en-GR" sz="1400" dirty="0"/>
              <a:t>Associate Professor EU law UCLILLE &amp; Guest lecturer NKUA</a:t>
            </a:r>
          </a:p>
          <a:p>
            <a:pPr algn="ctr"/>
            <a:r>
              <a:rPr lang="en-GR" sz="2800" dirty="0"/>
              <a:t> </a:t>
            </a:r>
          </a:p>
        </p:txBody>
      </p:sp>
      <p:pic>
        <p:nvPicPr>
          <p:cNvPr id="4" name="Picture 3">
            <a:extLst>
              <a:ext uri="{FF2B5EF4-FFF2-40B4-BE49-F238E27FC236}">
                <a16:creationId xmlns:a16="http://schemas.microsoft.com/office/drawing/2014/main" id="{BA338D9F-B846-DC73-70AB-61C123D041C2}"/>
              </a:ext>
            </a:extLst>
          </p:cNvPr>
          <p:cNvPicPr>
            <a:picLocks noChangeAspect="1"/>
          </p:cNvPicPr>
          <p:nvPr/>
        </p:nvPicPr>
        <p:blipFill>
          <a:blip r:embed="rId2"/>
          <a:stretch>
            <a:fillRect/>
          </a:stretch>
        </p:blipFill>
        <p:spPr>
          <a:xfrm>
            <a:off x="829056" y="569817"/>
            <a:ext cx="2425700" cy="1320800"/>
          </a:xfrm>
          <a:prstGeom prst="rect">
            <a:avLst/>
          </a:prstGeom>
        </p:spPr>
      </p:pic>
      <p:pic>
        <p:nvPicPr>
          <p:cNvPr id="5" name="Picture 4">
            <a:extLst>
              <a:ext uri="{FF2B5EF4-FFF2-40B4-BE49-F238E27FC236}">
                <a16:creationId xmlns:a16="http://schemas.microsoft.com/office/drawing/2014/main" id="{82B0223C-AF6C-7B8E-9219-A1A878A6E07E}"/>
              </a:ext>
            </a:extLst>
          </p:cNvPr>
          <p:cNvPicPr>
            <a:picLocks noChangeAspect="1"/>
          </p:cNvPicPr>
          <p:nvPr/>
        </p:nvPicPr>
        <p:blipFill>
          <a:blip r:embed="rId3"/>
          <a:stretch>
            <a:fillRect/>
          </a:stretch>
        </p:blipFill>
        <p:spPr>
          <a:xfrm>
            <a:off x="8434936" y="569817"/>
            <a:ext cx="1967959" cy="1222888"/>
          </a:xfrm>
          <a:prstGeom prst="rect">
            <a:avLst/>
          </a:prstGeom>
        </p:spPr>
      </p:pic>
    </p:spTree>
    <p:extLst>
      <p:ext uri="{BB962C8B-B14F-4D97-AF65-F5344CB8AC3E}">
        <p14:creationId xmlns:p14="http://schemas.microsoft.com/office/powerpoint/2010/main" val="113886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55EAD-DA13-9715-BC06-87AC49885CED}"/>
              </a:ext>
            </a:extLst>
          </p:cNvPr>
          <p:cNvSpPr>
            <a:spLocks noGrp="1"/>
          </p:cNvSpPr>
          <p:nvPr>
            <p:ph type="title"/>
          </p:nvPr>
        </p:nvSpPr>
        <p:spPr/>
        <p:txBody>
          <a:bodyPr/>
          <a:lstStyle/>
          <a:p>
            <a:r>
              <a:rPr lang="en-GR" b="1" dirty="0"/>
              <a:t>Not a Niche Problem </a:t>
            </a:r>
          </a:p>
        </p:txBody>
      </p:sp>
      <p:sp>
        <p:nvSpPr>
          <p:cNvPr id="3" name="Content Placeholder 2">
            <a:extLst>
              <a:ext uri="{FF2B5EF4-FFF2-40B4-BE49-F238E27FC236}">
                <a16:creationId xmlns:a16="http://schemas.microsoft.com/office/drawing/2014/main" id="{2812B523-8B1B-C8AF-B429-AD7EF45B62DA}"/>
              </a:ext>
            </a:extLst>
          </p:cNvPr>
          <p:cNvSpPr>
            <a:spLocks noGrp="1"/>
          </p:cNvSpPr>
          <p:nvPr>
            <p:ph idx="1"/>
          </p:nvPr>
        </p:nvSpPr>
        <p:spPr/>
        <p:txBody>
          <a:bodyPr>
            <a:normAutofit/>
          </a:bodyPr>
          <a:lstStyle/>
          <a:p>
            <a:pPr marL="0" indent="0">
              <a:buNone/>
            </a:pPr>
            <a:r>
              <a:rPr lang="en-US" dirty="0"/>
              <a:t>Coalition Against SLAPPs in Europe (CASE) — together with the Daphne Caruana Galizia Foundation — published its third annual overview in late 2024. Annual Europe-wide SLAPP Data (CASE Report 2024)</a:t>
            </a:r>
            <a:endParaRPr lang="en-GR" dirty="0"/>
          </a:p>
          <a:p>
            <a:pPr marL="0" indent="0">
              <a:buNone/>
            </a:pPr>
            <a:r>
              <a:rPr lang="en-US" dirty="0"/>
              <a:t>Rising trend across the continent. </a:t>
            </a:r>
            <a:endParaRPr lang="en-GR" dirty="0"/>
          </a:p>
          <a:p>
            <a:r>
              <a:rPr lang="en-US" b="1" dirty="0"/>
              <a:t>1,049 SLAPPs </a:t>
            </a:r>
            <a:r>
              <a:rPr lang="en-US" dirty="0"/>
              <a:t> were documented across Europe between 2010 and 2023  </a:t>
            </a:r>
            <a:endParaRPr lang="en-GR" dirty="0"/>
          </a:p>
          <a:p>
            <a:r>
              <a:rPr lang="en-US" dirty="0"/>
              <a:t>These figures likely *</a:t>
            </a:r>
            <a:r>
              <a:rPr lang="en-US" b="1" dirty="0"/>
              <a:t>underestimate</a:t>
            </a:r>
            <a:r>
              <a:rPr lang="en-US" dirty="0"/>
              <a:t>* the true extent of the phenomenon, as they capture documented lawsuits but not all abusive litigation strategies.  </a:t>
            </a:r>
            <a:endParaRPr lang="en-GR" dirty="0"/>
          </a:p>
          <a:p>
            <a:r>
              <a:rPr lang="en-US" dirty="0"/>
              <a:t>The report identified SLAPPs  </a:t>
            </a:r>
            <a:r>
              <a:rPr lang="en-US" b="1" dirty="0"/>
              <a:t>41 European countries  </a:t>
            </a:r>
            <a:r>
              <a:rPr lang="en-US" dirty="0"/>
              <a:t>— including some (Monaco, Lithuania, Azerbaijan, Denmark) for the *first time*. </a:t>
            </a:r>
            <a:endParaRPr lang="en-GR" dirty="0"/>
          </a:p>
          <a:p>
            <a:endParaRPr lang="en-GR" dirty="0"/>
          </a:p>
        </p:txBody>
      </p:sp>
    </p:spTree>
    <p:extLst>
      <p:ext uri="{BB962C8B-B14F-4D97-AF65-F5344CB8AC3E}">
        <p14:creationId xmlns:p14="http://schemas.microsoft.com/office/powerpoint/2010/main" val="273097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7166B-5D6E-CFDC-6DF3-84556DF57592}"/>
              </a:ext>
            </a:extLst>
          </p:cNvPr>
          <p:cNvSpPr>
            <a:spLocks noGrp="1"/>
          </p:cNvSpPr>
          <p:nvPr>
            <p:ph type="title"/>
          </p:nvPr>
        </p:nvSpPr>
        <p:spPr/>
        <p:txBody>
          <a:bodyPr/>
          <a:lstStyle/>
          <a:p>
            <a:endParaRPr lang="en-GR"/>
          </a:p>
        </p:txBody>
      </p:sp>
      <p:sp>
        <p:nvSpPr>
          <p:cNvPr id="3" name="Content Placeholder 2">
            <a:extLst>
              <a:ext uri="{FF2B5EF4-FFF2-40B4-BE49-F238E27FC236}">
                <a16:creationId xmlns:a16="http://schemas.microsoft.com/office/drawing/2014/main" id="{00B36D57-8299-3319-A10E-A0F9F19A7985}"/>
              </a:ext>
            </a:extLst>
          </p:cNvPr>
          <p:cNvSpPr>
            <a:spLocks noGrp="1"/>
          </p:cNvSpPr>
          <p:nvPr>
            <p:ph idx="1"/>
          </p:nvPr>
        </p:nvSpPr>
        <p:spPr>
          <a:xfrm>
            <a:off x="1154954" y="2377440"/>
            <a:ext cx="9622774" cy="3779520"/>
          </a:xfrm>
        </p:spPr>
        <p:txBody>
          <a:bodyPr/>
          <a:lstStyle/>
          <a:p>
            <a:r>
              <a:rPr lang="en-GR" b="1" dirty="0"/>
              <a:t>Who are the targets?</a:t>
            </a:r>
          </a:p>
          <a:p>
            <a:pPr marL="0" indent="0">
              <a:buNone/>
            </a:pPr>
            <a:r>
              <a:rPr lang="en-US" dirty="0"/>
              <a:t>Journalists (individual reporters) are the most frequent targets, followed by media outlets, editors, activists and NGOs. </a:t>
            </a:r>
            <a:endParaRPr lang="en-GR" dirty="0"/>
          </a:p>
          <a:p>
            <a:r>
              <a:rPr lang="en-US" b="1" dirty="0"/>
              <a:t>Who brings these claims?</a:t>
            </a:r>
            <a:endParaRPr lang="en-GR" dirty="0"/>
          </a:p>
          <a:p>
            <a:pPr marL="0" indent="0">
              <a:buNone/>
            </a:pPr>
            <a:r>
              <a:rPr lang="en-US" dirty="0"/>
              <a:t>Nearly half of the 2023 SLAPPs were initiated by </a:t>
            </a:r>
            <a:r>
              <a:rPr lang="en-US" b="1" dirty="0"/>
              <a:t>businesses and businesspeople, and more than a third by politicians. </a:t>
            </a:r>
          </a:p>
          <a:p>
            <a:pPr marL="0" indent="0">
              <a:buNone/>
            </a:pPr>
            <a:r>
              <a:rPr lang="en-GB" dirty="0"/>
              <a:t>S</a:t>
            </a:r>
            <a:r>
              <a:rPr lang="en-GR" dirty="0"/>
              <a:t>erious imabalance of power and resources between targets of slapp suits and those who instigate them</a:t>
            </a:r>
          </a:p>
          <a:p>
            <a:pPr marL="0" indent="0">
              <a:buNone/>
            </a:pPr>
            <a:endParaRPr lang="en-GR" dirty="0"/>
          </a:p>
          <a:p>
            <a:pPr marL="0" indent="0">
              <a:buNone/>
            </a:pPr>
            <a:endParaRPr lang="en-GR" dirty="0"/>
          </a:p>
        </p:txBody>
      </p:sp>
    </p:spTree>
    <p:extLst>
      <p:ext uri="{BB962C8B-B14F-4D97-AF65-F5344CB8AC3E}">
        <p14:creationId xmlns:p14="http://schemas.microsoft.com/office/powerpoint/2010/main" val="2642100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3E34E-04C1-9B01-A733-CB44627989D5}"/>
              </a:ext>
            </a:extLst>
          </p:cNvPr>
          <p:cNvSpPr>
            <a:spLocks noGrp="1"/>
          </p:cNvSpPr>
          <p:nvPr>
            <p:ph type="title"/>
          </p:nvPr>
        </p:nvSpPr>
        <p:spPr/>
        <p:txBody>
          <a:bodyPr/>
          <a:lstStyle/>
          <a:p>
            <a:r>
              <a:rPr lang="en-GR" b="1" dirty="0"/>
              <a:t>P</a:t>
            </a:r>
            <a:r>
              <a:rPr lang="en-GB" b="1" dirty="0"/>
              <a:t>o</a:t>
            </a:r>
            <a:r>
              <a:rPr lang="en-GR" b="1" dirty="0"/>
              <a:t>wer Imbalance</a:t>
            </a:r>
          </a:p>
        </p:txBody>
      </p:sp>
      <p:sp>
        <p:nvSpPr>
          <p:cNvPr id="3" name="Content Placeholder 2">
            <a:extLst>
              <a:ext uri="{FF2B5EF4-FFF2-40B4-BE49-F238E27FC236}">
                <a16:creationId xmlns:a16="http://schemas.microsoft.com/office/drawing/2014/main" id="{3D4D1D59-7D1B-F3F8-9483-F0D7572201DB}"/>
              </a:ext>
            </a:extLst>
          </p:cNvPr>
          <p:cNvSpPr>
            <a:spLocks noGrp="1"/>
          </p:cNvSpPr>
          <p:nvPr>
            <p:ph idx="1"/>
          </p:nvPr>
        </p:nvSpPr>
        <p:spPr/>
        <p:txBody>
          <a:bodyPr/>
          <a:lstStyle/>
          <a:p>
            <a:endParaRPr lang="en-GR"/>
          </a:p>
        </p:txBody>
      </p:sp>
      <p:pic>
        <p:nvPicPr>
          <p:cNvPr id="4" name="Picture 3" descr="A collage of different men&#10;&#10;AI-generated content may be incorrect.">
            <a:extLst>
              <a:ext uri="{FF2B5EF4-FFF2-40B4-BE49-F238E27FC236}">
                <a16:creationId xmlns:a16="http://schemas.microsoft.com/office/drawing/2014/main" id="{867556F2-1517-6C06-3202-03DC885D9C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168" y="2260266"/>
            <a:ext cx="8055704" cy="3934326"/>
          </a:xfrm>
          <a:prstGeom prst="rect">
            <a:avLst/>
          </a:prstGeom>
        </p:spPr>
      </p:pic>
    </p:spTree>
    <p:extLst>
      <p:ext uri="{BB962C8B-B14F-4D97-AF65-F5344CB8AC3E}">
        <p14:creationId xmlns:p14="http://schemas.microsoft.com/office/powerpoint/2010/main" val="1121099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F3524-2F54-7A77-7947-831CA85A3460}"/>
              </a:ext>
            </a:extLst>
          </p:cNvPr>
          <p:cNvSpPr>
            <a:spLocks noGrp="1"/>
          </p:cNvSpPr>
          <p:nvPr>
            <p:ph type="title"/>
          </p:nvPr>
        </p:nvSpPr>
        <p:spPr/>
        <p:txBody>
          <a:bodyPr/>
          <a:lstStyle/>
          <a:p>
            <a:pPr algn="ctr"/>
            <a:r>
              <a:rPr lang="en-GB" b="1" dirty="0"/>
              <a:t>Dimitriadis v </a:t>
            </a:r>
            <a:r>
              <a:rPr lang="en-GB" b="1" dirty="0" err="1"/>
              <a:t>EfSyn</a:t>
            </a:r>
            <a:r>
              <a:rPr lang="en-GB" b="1" dirty="0"/>
              <a:t>, Reports United</a:t>
            </a:r>
            <a:endParaRPr lang="en-GR" dirty="0"/>
          </a:p>
        </p:txBody>
      </p:sp>
      <p:sp>
        <p:nvSpPr>
          <p:cNvPr id="4" name="Rectangle 1">
            <a:extLst>
              <a:ext uri="{FF2B5EF4-FFF2-40B4-BE49-F238E27FC236}">
                <a16:creationId xmlns:a16="http://schemas.microsoft.com/office/drawing/2014/main" id="{8358F0C4-3739-59F4-4CA4-FD7D1101C877}"/>
              </a:ext>
            </a:extLst>
          </p:cNvPr>
          <p:cNvSpPr>
            <a:spLocks noGrp="1" noChangeArrowheads="1"/>
          </p:cNvSpPr>
          <p:nvPr>
            <p:ph idx="1"/>
          </p:nvPr>
        </p:nvSpPr>
        <p:spPr bwMode="auto">
          <a:xfrm>
            <a:off x="974558" y="2541934"/>
            <a:ext cx="10575758"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R" altLang="en-GR" sz="2000" b="0" i="0" u="none" strike="noStrike" cap="none" normalizeH="0" baseline="0" dirty="0">
                <a:ln>
                  <a:noFill/>
                </a:ln>
                <a:solidFill>
                  <a:srgbClr val="444444"/>
                </a:solidFill>
                <a:effectLst/>
                <a:latin typeface="Freight Text W01"/>
              </a:rPr>
              <a:t>“</a:t>
            </a:r>
            <a:r>
              <a:rPr kumimoji="0" lang="en-GR" altLang="en-GR" sz="2000" b="0" i="1" u="none" strike="noStrike" cap="none" normalizeH="0" baseline="0" dirty="0">
                <a:ln>
                  <a:noFill/>
                </a:ln>
                <a:solidFill>
                  <a:srgbClr val="444444"/>
                </a:solidFill>
                <a:effectLst/>
                <a:latin typeface="Freight Text W01"/>
              </a:rPr>
              <a:t>In August 2022, Dimitriadis, a former general secretary in the prime minister's office, who also had responsibility for overseeing the National Intelligence Service, </a:t>
            </a:r>
            <a:r>
              <a:rPr kumimoji="0" lang="en-GR" altLang="en-GR" sz="2000" b="0" i="1" u="none" strike="noStrike" cap="none" normalizeH="0" baseline="0" dirty="0">
                <a:ln>
                  <a:noFill/>
                </a:ln>
                <a:solidFill>
                  <a:srgbClr val="444444"/>
                </a:solidFill>
                <a:effectLst/>
                <a:latin typeface="Freight Text W01"/>
                <a:hlinkClick r:id="rId2"/>
              </a:rPr>
              <a:t>sued</a:t>
            </a:r>
            <a:r>
              <a:rPr kumimoji="0" lang="en-GR" altLang="en-GR" sz="2000" b="0" i="1" u="none" strike="noStrike" cap="none" normalizeH="0" baseline="0" dirty="0">
                <a:ln>
                  <a:noFill/>
                </a:ln>
                <a:solidFill>
                  <a:srgbClr val="444444"/>
                </a:solidFill>
                <a:effectLst/>
                <a:latin typeface="Freight Text W01"/>
              </a:rPr>
              <a:t> Reporters United and its journalists Nikolas Leontopoulos and Thodoris Chondrogiannos, journalist </a:t>
            </a:r>
            <a:r>
              <a:rPr kumimoji="0" lang="en-GR" altLang="en-GR" sz="2000" b="0" i="1" u="none" strike="noStrike" cap="none" normalizeH="0" baseline="0" dirty="0">
                <a:ln>
                  <a:noFill/>
                </a:ln>
                <a:solidFill>
                  <a:srgbClr val="444444"/>
                </a:solidFill>
                <a:effectLst/>
                <a:latin typeface="Freight Text W01"/>
                <a:hlinkClick r:id="rId3"/>
              </a:rPr>
              <a:t>Thanasis Koukakis</a:t>
            </a:r>
            <a:r>
              <a:rPr kumimoji="0" lang="en-GR" altLang="en-GR" sz="2000" b="0" i="1" u="none" strike="noStrike" cap="none" normalizeH="0" baseline="0" dirty="0">
                <a:ln>
                  <a:noFill/>
                </a:ln>
                <a:solidFill>
                  <a:srgbClr val="444444"/>
                </a:solidFill>
                <a:effectLst/>
                <a:latin typeface="Freight Text W01"/>
              </a:rPr>
              <a:t>, and the newspaper Efimerida ton Syntakton, for their </a:t>
            </a:r>
            <a:r>
              <a:rPr kumimoji="0" lang="en-GR" altLang="en-GR" sz="2000" b="0" i="1" u="none" strike="noStrike" cap="none" normalizeH="0" baseline="0" dirty="0">
                <a:ln>
                  <a:noFill/>
                </a:ln>
                <a:solidFill>
                  <a:srgbClr val="444444"/>
                </a:solidFill>
                <a:effectLst/>
                <a:latin typeface="Freight Text W01"/>
                <a:hlinkClick r:id="rId4"/>
              </a:rPr>
              <a:t>reporting</a:t>
            </a:r>
            <a:r>
              <a:rPr kumimoji="0" lang="en-GR" altLang="en-GR" sz="2000" b="0" i="1" u="none" strike="noStrike" cap="none" normalizeH="0" baseline="0" dirty="0">
                <a:ln>
                  <a:noFill/>
                </a:ln>
                <a:solidFill>
                  <a:srgbClr val="444444"/>
                </a:solidFill>
                <a:effectLst/>
                <a:latin typeface="Freight Text W01"/>
              </a:rPr>
              <a:t> on the so-called “Predatorgate” scandal. The scandal revolved around the </a:t>
            </a:r>
            <a:r>
              <a:rPr kumimoji="0" lang="en-GR" altLang="en-GR" sz="2000" b="1" i="1" u="none" strike="noStrike" cap="none" normalizeH="0" baseline="0" dirty="0">
                <a:ln>
                  <a:noFill/>
                </a:ln>
                <a:solidFill>
                  <a:srgbClr val="444444"/>
                </a:solidFill>
                <a:effectLst/>
                <a:latin typeface="Freight Text W01"/>
              </a:rPr>
              <a:t>use of Predator spyware to surveil Greek citizens, including politicians and journalists.</a:t>
            </a:r>
            <a:r>
              <a:rPr kumimoji="0" lang="en-GR" altLang="en-GR" sz="2000" b="0" i="1" u="none" strike="noStrike" cap="none" normalizeH="0" baseline="0" dirty="0">
                <a:ln>
                  <a:noFill/>
                </a:ln>
                <a:solidFill>
                  <a:srgbClr val="444444"/>
                </a:solidFill>
                <a:effectLst/>
                <a:latin typeface="Freight Text W01"/>
              </a:rPr>
              <a:t> In the fallout from the scandal, Dimitriadis </a:t>
            </a:r>
            <a:r>
              <a:rPr kumimoji="0" lang="en-GR" altLang="en-GR" sz="2000" b="0" i="1" u="none" strike="noStrike" cap="none" normalizeH="0" baseline="0" dirty="0">
                <a:ln>
                  <a:noFill/>
                </a:ln>
                <a:solidFill>
                  <a:srgbClr val="444444"/>
                </a:solidFill>
                <a:effectLst/>
                <a:latin typeface="Freight Text W01"/>
                <a:hlinkClick r:id="rId5"/>
              </a:rPr>
              <a:t>resigned</a:t>
            </a:r>
            <a:r>
              <a:rPr kumimoji="0" lang="en-GR" altLang="en-GR" sz="2000" b="0" i="1" u="none" strike="noStrike" cap="none" normalizeH="0" baseline="0" dirty="0">
                <a:ln>
                  <a:noFill/>
                </a:ln>
                <a:solidFill>
                  <a:srgbClr val="444444"/>
                </a:solidFill>
                <a:effectLst/>
                <a:latin typeface="Freight Text W01"/>
              </a:rPr>
              <a:t> from his position in the prime minister's office and from his role overseeing Greek intelligence</a:t>
            </a:r>
            <a:r>
              <a:rPr kumimoji="0" lang="en-GR" altLang="en-GR" sz="2000" b="0" i="0" u="none" strike="noStrike" cap="none" normalizeH="0" baseline="0" dirty="0">
                <a:ln>
                  <a:noFill/>
                </a:ln>
                <a:solidFill>
                  <a:srgbClr val="444444"/>
                </a:solidFill>
                <a:effectLst/>
                <a:latin typeface="Freight Text W01"/>
              </a:rPr>
              <a:t>.”</a:t>
            </a:r>
          </a:p>
          <a:p>
            <a:pPr marL="0" lvl="0" indent="0" algn="just" defTabSz="914400" eaLnBrk="0" fontAlgn="base" hangingPunct="0">
              <a:spcBef>
                <a:spcPct val="0"/>
              </a:spcBef>
              <a:spcAft>
                <a:spcPct val="0"/>
              </a:spcAft>
              <a:buClrTx/>
              <a:buSzTx/>
              <a:buNone/>
            </a:pPr>
            <a:endParaRPr lang="en-GB" altLang="en-GR" sz="1600" dirty="0">
              <a:solidFill>
                <a:schemeClr val="tx1"/>
              </a:solidFill>
            </a:endParaRPr>
          </a:p>
          <a:p>
            <a:pPr marL="0" lvl="0" indent="0" algn="just" defTabSz="914400" eaLnBrk="0" fontAlgn="base" hangingPunct="0">
              <a:spcBef>
                <a:spcPct val="0"/>
              </a:spcBef>
              <a:spcAft>
                <a:spcPct val="0"/>
              </a:spcAft>
              <a:buClrTx/>
              <a:buSzTx/>
              <a:buNone/>
            </a:pPr>
            <a:r>
              <a:rPr lang="en-GB" altLang="en-GR" sz="1600" dirty="0">
                <a:solidFill>
                  <a:schemeClr val="tx1"/>
                </a:solidFill>
                <a:hlinkClick r:id="rId6"/>
              </a:rPr>
              <a:t>https://www.hrw.org/news/2024/10/16/victory-greek-journalists-surveillance-case</a:t>
            </a:r>
            <a:endParaRPr lang="en-GB" altLang="en-GR" sz="1600" dirty="0">
              <a:solidFill>
                <a:schemeClr val="tx1"/>
              </a:solidFill>
            </a:endParaRPr>
          </a:p>
          <a:p>
            <a:pPr marL="0" lvl="0" indent="0" algn="just" defTabSz="914400" eaLnBrk="0" fontAlgn="base" hangingPunct="0">
              <a:spcBef>
                <a:spcPct val="0"/>
              </a:spcBef>
              <a:spcAft>
                <a:spcPct val="0"/>
              </a:spcAft>
              <a:buClrTx/>
              <a:buSzTx/>
              <a:buNone/>
            </a:pPr>
            <a:endParaRPr kumimoji="0" lang="en-GR" altLang="en-GR"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GR" altLang="en-GR" sz="1800" b="0" i="0" u="none" strike="noStrike" cap="none" normalizeH="0" baseline="0" dirty="0">
                <a:ln>
                  <a:noFill/>
                </a:ln>
                <a:solidFill>
                  <a:schemeClr val="tx1"/>
                </a:solidFill>
                <a:effectLst/>
                <a:latin typeface="Arial" panose="020B0604020202020204" pitchFamily="34" charset="0"/>
              </a:rPr>
            </a:br>
            <a:endParaRPr kumimoji="0" lang="en-GR" altLang="en-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43517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50DCA-3582-0093-9F0A-0C7F9E9C4509}"/>
              </a:ext>
            </a:extLst>
          </p:cNvPr>
          <p:cNvSpPr>
            <a:spLocks noGrp="1"/>
          </p:cNvSpPr>
          <p:nvPr>
            <p:ph type="title"/>
          </p:nvPr>
        </p:nvSpPr>
        <p:spPr/>
        <p:txBody>
          <a:bodyPr/>
          <a:lstStyle/>
          <a:p>
            <a:pPr algn="ctr"/>
            <a:r>
              <a:rPr lang="en-GB" b="1" dirty="0"/>
              <a:t>Dimitriadis v </a:t>
            </a:r>
            <a:r>
              <a:rPr lang="en-GB" b="1" dirty="0" err="1"/>
              <a:t>EfSyn</a:t>
            </a:r>
            <a:r>
              <a:rPr lang="en-GB" b="1" dirty="0"/>
              <a:t>, Reports United</a:t>
            </a:r>
            <a:endParaRPr lang="en-GR" b="1" dirty="0"/>
          </a:p>
        </p:txBody>
      </p:sp>
      <p:sp>
        <p:nvSpPr>
          <p:cNvPr id="3" name="Content Placeholder 2">
            <a:extLst>
              <a:ext uri="{FF2B5EF4-FFF2-40B4-BE49-F238E27FC236}">
                <a16:creationId xmlns:a16="http://schemas.microsoft.com/office/drawing/2014/main" id="{A3B06BAB-A1D4-F4ED-6EE7-E258712B5B89}"/>
              </a:ext>
            </a:extLst>
          </p:cNvPr>
          <p:cNvSpPr>
            <a:spLocks noGrp="1"/>
          </p:cNvSpPr>
          <p:nvPr>
            <p:ph idx="1"/>
          </p:nvPr>
        </p:nvSpPr>
        <p:spPr>
          <a:xfrm>
            <a:off x="493296" y="2406317"/>
            <a:ext cx="9487318" cy="4199020"/>
          </a:xfrm>
        </p:spPr>
        <p:txBody>
          <a:bodyPr>
            <a:normAutofit lnSpcReduction="10000"/>
          </a:bodyPr>
          <a:lstStyle/>
          <a:p>
            <a:pPr marL="0" indent="0">
              <a:buNone/>
            </a:pPr>
            <a:r>
              <a:rPr lang="en-GB" b="1" dirty="0"/>
              <a:t>First Lawsuit</a:t>
            </a:r>
            <a:endParaRPr lang="en-GB" dirty="0"/>
          </a:p>
          <a:p>
            <a:pPr lvl="1"/>
            <a:r>
              <a:rPr lang="en-GB" dirty="0"/>
              <a:t>Claimed damages: </a:t>
            </a:r>
            <a:r>
              <a:rPr lang="en-GB" b="1" dirty="0"/>
              <a:t>€250,000 (</a:t>
            </a:r>
            <a:r>
              <a:rPr lang="en-GB" b="1" dirty="0" err="1"/>
              <a:t>EfSyn</a:t>
            </a:r>
            <a:r>
              <a:rPr lang="en-GB" b="1" dirty="0"/>
              <a:t>) + €150,000 (Reporters United) + €150,000 (individual journalist)</a:t>
            </a:r>
            <a:r>
              <a:rPr lang="en-GB" dirty="0"/>
              <a:t>→ </a:t>
            </a:r>
            <a:r>
              <a:rPr lang="en-GB" b="1" dirty="0"/>
              <a:t>total ~€550,000</a:t>
            </a:r>
            <a:endParaRPr lang="en-GB" dirty="0"/>
          </a:p>
          <a:p>
            <a:pPr lvl="1"/>
            <a:r>
              <a:rPr lang="en-GB" dirty="0"/>
              <a:t>Focused on social media posts and investigative reporting</a:t>
            </a:r>
          </a:p>
          <a:p>
            <a:pPr marL="0" indent="0">
              <a:buNone/>
            </a:pPr>
            <a:r>
              <a:rPr lang="en-GB" b="1" dirty="0"/>
              <a:t>Second Lawsuit (Nov 2023)</a:t>
            </a:r>
            <a:endParaRPr lang="en-GB" dirty="0"/>
          </a:p>
          <a:p>
            <a:pPr lvl="1"/>
            <a:r>
              <a:rPr lang="en-GB" dirty="0"/>
              <a:t>Much larger claim: up to </a:t>
            </a:r>
            <a:r>
              <a:rPr lang="en-GB" b="1" dirty="0"/>
              <a:t>€3.3 million</a:t>
            </a:r>
            <a:endParaRPr lang="en-GB" dirty="0"/>
          </a:p>
          <a:p>
            <a:pPr lvl="1"/>
            <a:r>
              <a:rPr lang="en-GB" dirty="0"/>
              <a:t>Demanded </a:t>
            </a:r>
            <a:r>
              <a:rPr lang="en-GB" b="1" dirty="0"/>
              <a:t>removal of published reports</a:t>
            </a:r>
            <a:endParaRPr lang="en-GB" dirty="0"/>
          </a:p>
          <a:p>
            <a:pPr lvl="1"/>
            <a:r>
              <a:rPr lang="en-GB" dirty="0"/>
              <a:t>Illustrates </a:t>
            </a:r>
            <a:r>
              <a:rPr lang="en-GB" b="1" dirty="0"/>
              <a:t>resource imbalance</a:t>
            </a:r>
            <a:r>
              <a:rPr lang="en-GB" dirty="0"/>
              <a:t> between wealthy claimant and small media outlets/journalists</a:t>
            </a:r>
          </a:p>
          <a:p>
            <a:pPr marL="0" indent="0">
              <a:buNone/>
            </a:pPr>
            <a:r>
              <a:rPr lang="en-GB" b="1" dirty="0"/>
              <a:t>Legal Outcome</a:t>
            </a:r>
            <a:endParaRPr lang="en-GB" dirty="0"/>
          </a:p>
          <a:p>
            <a:pPr lvl="1"/>
            <a:r>
              <a:rPr lang="en-GB" b="1" dirty="0"/>
              <a:t>Oct 2024</a:t>
            </a:r>
            <a:r>
              <a:rPr lang="en-GB" dirty="0"/>
              <a:t>: Athens court dismissed the first lawsuit → </a:t>
            </a:r>
            <a:r>
              <a:rPr lang="en-GB" b="1" dirty="0"/>
              <a:t>reporting not defamatory</a:t>
            </a:r>
            <a:r>
              <a:rPr lang="en-GB" dirty="0"/>
              <a:t>, recognised </a:t>
            </a:r>
            <a:r>
              <a:rPr lang="en-GB" b="1" dirty="0"/>
              <a:t>public-interest value</a:t>
            </a:r>
            <a:endParaRPr lang="en-GB" dirty="0"/>
          </a:p>
          <a:p>
            <a:pPr lvl="1"/>
            <a:r>
              <a:rPr lang="en-GB" b="1" dirty="0"/>
              <a:t>Second lawsuit ongoing</a:t>
            </a:r>
            <a:r>
              <a:rPr lang="en-GB" dirty="0"/>
              <a:t>, with appeals underway</a:t>
            </a:r>
          </a:p>
          <a:p>
            <a:pPr lvl="1"/>
            <a:endParaRPr lang="en-GB" dirty="0"/>
          </a:p>
          <a:p>
            <a:endParaRPr lang="en-GR" dirty="0"/>
          </a:p>
        </p:txBody>
      </p:sp>
    </p:spTree>
    <p:extLst>
      <p:ext uri="{BB962C8B-B14F-4D97-AF65-F5344CB8AC3E}">
        <p14:creationId xmlns:p14="http://schemas.microsoft.com/office/powerpoint/2010/main" val="1028689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3A1CA-369C-4798-0592-26D7F256FE4B}"/>
              </a:ext>
            </a:extLst>
          </p:cNvPr>
          <p:cNvSpPr>
            <a:spLocks noGrp="1"/>
          </p:cNvSpPr>
          <p:nvPr>
            <p:ph type="title"/>
          </p:nvPr>
        </p:nvSpPr>
        <p:spPr/>
        <p:txBody>
          <a:bodyPr/>
          <a:lstStyle/>
          <a:p>
            <a:r>
              <a:rPr lang="en-GR" sz="3200" b="1" dirty="0"/>
              <a:t>What makes this case a paradigmatic example of SLAPP-style power imbalance </a:t>
            </a:r>
            <a:r>
              <a:rPr lang="en-GR" sz="3200" dirty="0"/>
              <a:t>?</a:t>
            </a:r>
          </a:p>
        </p:txBody>
      </p:sp>
      <p:sp>
        <p:nvSpPr>
          <p:cNvPr id="3" name="Content Placeholder 2">
            <a:extLst>
              <a:ext uri="{FF2B5EF4-FFF2-40B4-BE49-F238E27FC236}">
                <a16:creationId xmlns:a16="http://schemas.microsoft.com/office/drawing/2014/main" id="{9373ED2B-B5D3-9915-6AC3-3A8C9E744F5D}"/>
              </a:ext>
            </a:extLst>
          </p:cNvPr>
          <p:cNvSpPr>
            <a:spLocks noGrp="1"/>
          </p:cNvSpPr>
          <p:nvPr>
            <p:ph idx="1"/>
          </p:nvPr>
        </p:nvSpPr>
        <p:spPr/>
        <p:txBody>
          <a:bodyPr/>
          <a:lstStyle/>
          <a:p>
            <a:pPr marL="0" indent="0">
              <a:buNone/>
            </a:pPr>
            <a:r>
              <a:rPr lang="en-GR" sz="2400" dirty="0"/>
              <a:t>It is not just the amounts claimed, but</a:t>
            </a:r>
            <a:r>
              <a:rPr lang="en-GR" sz="2400" b="1" dirty="0"/>
              <a:t> how </a:t>
            </a:r>
            <a:r>
              <a:rPr lang="en-GR" sz="2400" dirty="0"/>
              <a:t>the legal strategy effectively leverages the lit</a:t>
            </a:r>
            <a:r>
              <a:rPr lang="en-GR" sz="2400" b="1" dirty="0"/>
              <a:t>igation process itself as a form of pressure</a:t>
            </a:r>
            <a:r>
              <a:rPr lang="en-GR" sz="2400" dirty="0"/>
              <a:t>:</a:t>
            </a:r>
          </a:p>
          <a:p>
            <a:pPr lvl="0"/>
            <a:r>
              <a:rPr lang="en-GR" sz="2400" dirty="0"/>
              <a:t>The risk of </a:t>
            </a:r>
            <a:r>
              <a:rPr lang="en-GR" sz="2400" b="1" dirty="0"/>
              <a:t>huge financial liability</a:t>
            </a:r>
            <a:r>
              <a:rPr lang="en-GR" sz="2400" dirty="0"/>
              <a:t> for individual journalists;</a:t>
            </a:r>
          </a:p>
          <a:p>
            <a:pPr lvl="0"/>
            <a:r>
              <a:rPr lang="en-GR" sz="2400" dirty="0"/>
              <a:t>The demands for </a:t>
            </a:r>
            <a:r>
              <a:rPr lang="en-GR" sz="2400" b="1" dirty="0"/>
              <a:t>removal of published material</a:t>
            </a:r>
            <a:r>
              <a:rPr lang="en-GR" sz="2400" dirty="0"/>
              <a:t> as a condition of settlement; and</a:t>
            </a:r>
          </a:p>
          <a:p>
            <a:pPr lvl="0"/>
            <a:r>
              <a:rPr lang="en-GR" sz="2400" b="1" dirty="0"/>
              <a:t>The repeated filing of suits </a:t>
            </a:r>
            <a:r>
              <a:rPr lang="en-GR" sz="2400" dirty="0"/>
              <a:t>against the same small defendants.</a:t>
            </a:r>
          </a:p>
          <a:p>
            <a:endParaRPr lang="en-GR" dirty="0"/>
          </a:p>
        </p:txBody>
      </p:sp>
    </p:spTree>
    <p:extLst>
      <p:ext uri="{BB962C8B-B14F-4D97-AF65-F5344CB8AC3E}">
        <p14:creationId xmlns:p14="http://schemas.microsoft.com/office/powerpoint/2010/main" val="925978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B4D88-AD8D-2F0B-ED5B-59BC69C64694}"/>
              </a:ext>
            </a:extLst>
          </p:cNvPr>
          <p:cNvSpPr>
            <a:spLocks noGrp="1"/>
          </p:cNvSpPr>
          <p:nvPr>
            <p:ph type="title"/>
          </p:nvPr>
        </p:nvSpPr>
        <p:spPr/>
        <p:txBody>
          <a:bodyPr/>
          <a:lstStyle/>
          <a:p>
            <a:pPr algn="ctr"/>
            <a:r>
              <a:rPr lang="en-GR" b="1" dirty="0"/>
              <a:t>Continuing CASE Report…</a:t>
            </a:r>
          </a:p>
        </p:txBody>
      </p:sp>
      <p:sp>
        <p:nvSpPr>
          <p:cNvPr id="3" name="Content Placeholder 2">
            <a:extLst>
              <a:ext uri="{FF2B5EF4-FFF2-40B4-BE49-F238E27FC236}">
                <a16:creationId xmlns:a16="http://schemas.microsoft.com/office/drawing/2014/main" id="{B584AFF9-093B-9125-D87C-F70D8E756425}"/>
              </a:ext>
            </a:extLst>
          </p:cNvPr>
          <p:cNvSpPr>
            <a:spLocks noGrp="1"/>
          </p:cNvSpPr>
          <p:nvPr>
            <p:ph idx="1"/>
          </p:nvPr>
        </p:nvSpPr>
        <p:spPr>
          <a:xfrm>
            <a:off x="719328" y="2603500"/>
            <a:ext cx="10533888" cy="3943604"/>
          </a:xfrm>
        </p:spPr>
        <p:txBody>
          <a:bodyPr>
            <a:normAutofit/>
          </a:bodyPr>
          <a:lstStyle/>
          <a:p>
            <a:pPr algn="just"/>
            <a:r>
              <a:rPr lang="en-GR" b="1" dirty="0"/>
              <a:t>Shou</a:t>
            </a:r>
            <a:r>
              <a:rPr lang="en-GB" b="1" dirty="0" err="1"/>
              <a:t>ld</a:t>
            </a:r>
            <a:r>
              <a:rPr lang="en-GR" b="1" dirty="0"/>
              <a:t> SLAPPs be Meritless lawsuits? Yes…  </a:t>
            </a:r>
            <a:r>
              <a:rPr lang="en-GR" dirty="0"/>
              <a:t>those that reach court are either dismissed or won by the defendant.But also </a:t>
            </a:r>
            <a:r>
              <a:rPr lang="en-GR" b="1" dirty="0"/>
              <a:t>NOT entirely witout merit </a:t>
            </a:r>
            <a:r>
              <a:rPr lang="en-GR" dirty="0"/>
              <a:t>but conducted in ABUSIVE WAY – IMPACT - significant financial and psycological costs fo rthe defendant </a:t>
            </a:r>
          </a:p>
          <a:p>
            <a:pPr algn="just"/>
            <a:r>
              <a:rPr lang="en-GR" b="1" dirty="0"/>
              <a:t>What’s the  intent ? </a:t>
            </a:r>
            <a:r>
              <a:rPr lang="en-GR" dirty="0"/>
              <a:t> to dissuade defendants, or potential defendants, from continuing their public interest activities.  </a:t>
            </a:r>
          </a:p>
          <a:p>
            <a:r>
              <a:rPr lang="en-US" b="1" dirty="0"/>
              <a:t>Topics triggering SLAPPs?</a:t>
            </a:r>
            <a:endParaRPr lang="en-GR" b="1" dirty="0"/>
          </a:p>
          <a:p>
            <a:pPr marL="0" indent="0">
              <a:buNone/>
            </a:pPr>
            <a:r>
              <a:rPr lang="en-US" dirty="0"/>
              <a:t>Around 36% of 2023 cases related to corruption.</a:t>
            </a:r>
            <a:r>
              <a:rPr lang="en-GR" dirty="0"/>
              <a:t> </a:t>
            </a:r>
            <a:r>
              <a:rPr lang="en-US" dirty="0"/>
              <a:t>About 16% involved environmental issues or climate activism. </a:t>
            </a:r>
            <a:endParaRPr lang="en-GR" dirty="0"/>
          </a:p>
          <a:p>
            <a:pPr algn="just"/>
            <a:endParaRPr lang="en-GR" dirty="0"/>
          </a:p>
          <a:p>
            <a:endParaRPr lang="en-GR" dirty="0"/>
          </a:p>
        </p:txBody>
      </p:sp>
    </p:spTree>
    <p:extLst>
      <p:ext uri="{BB962C8B-B14F-4D97-AF65-F5344CB8AC3E}">
        <p14:creationId xmlns:p14="http://schemas.microsoft.com/office/powerpoint/2010/main" val="3561419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EF6D8-4856-E8E0-FE0A-77FCE0D2644A}"/>
              </a:ext>
            </a:extLst>
          </p:cNvPr>
          <p:cNvSpPr>
            <a:spLocks noGrp="1"/>
          </p:cNvSpPr>
          <p:nvPr>
            <p:ph type="title"/>
          </p:nvPr>
        </p:nvSpPr>
        <p:spPr/>
        <p:txBody>
          <a:bodyPr/>
          <a:lstStyle/>
          <a:p>
            <a:r>
              <a:rPr lang="en-GB" b="1" dirty="0"/>
              <a:t>Shell v Greenpeace </a:t>
            </a:r>
            <a:br>
              <a:rPr lang="en-GR" dirty="0"/>
            </a:br>
            <a:endParaRPr lang="en-GR" dirty="0"/>
          </a:p>
        </p:txBody>
      </p:sp>
      <p:sp>
        <p:nvSpPr>
          <p:cNvPr id="3" name="Content Placeholder 2">
            <a:extLst>
              <a:ext uri="{FF2B5EF4-FFF2-40B4-BE49-F238E27FC236}">
                <a16:creationId xmlns:a16="http://schemas.microsoft.com/office/drawing/2014/main" id="{A08E764A-838D-5C48-4F03-0BF1356AF9BD}"/>
              </a:ext>
            </a:extLst>
          </p:cNvPr>
          <p:cNvSpPr>
            <a:spLocks noGrp="1"/>
          </p:cNvSpPr>
          <p:nvPr>
            <p:ph idx="1"/>
          </p:nvPr>
        </p:nvSpPr>
        <p:spPr/>
        <p:txBody>
          <a:bodyPr>
            <a:normAutofit/>
          </a:bodyPr>
          <a:lstStyle/>
          <a:p>
            <a:r>
              <a:rPr lang="en-GB" sz="2000" b="1" dirty="0"/>
              <a:t>Context:</a:t>
            </a:r>
            <a:r>
              <a:rPr lang="en-GB" sz="2000" dirty="0"/>
              <a:t> Peaceful protests at Shell’s North Sea oil &amp; gas facilities</a:t>
            </a:r>
          </a:p>
          <a:p>
            <a:r>
              <a:rPr lang="en-GB" sz="2000" b="1" dirty="0"/>
              <a:t>Legal Action:</a:t>
            </a:r>
            <a:r>
              <a:rPr lang="en-GB" sz="2000" dirty="0"/>
              <a:t> Shell sued Greenpeace  for </a:t>
            </a:r>
            <a:r>
              <a:rPr lang="en-GB" sz="2000" b="1" dirty="0"/>
              <a:t>£2.1 million ($2.1M)</a:t>
            </a:r>
            <a:r>
              <a:rPr lang="en-GB" sz="2000" dirty="0"/>
              <a:t> in damages</a:t>
            </a:r>
          </a:p>
          <a:p>
            <a:r>
              <a:rPr lang="en-GB" sz="2000" b="1" dirty="0"/>
              <a:t>Injunction Demand:</a:t>
            </a:r>
            <a:r>
              <a:rPr lang="en-GB" sz="2000" dirty="0"/>
              <a:t> Indefinite order </a:t>
            </a:r>
            <a:r>
              <a:rPr lang="en-GB" sz="2000" b="1" dirty="0"/>
              <a:t>blocking protests at any Shell facility worldwide</a:t>
            </a:r>
            <a:endParaRPr lang="en-GB" sz="2000" dirty="0"/>
          </a:p>
          <a:p>
            <a:r>
              <a:rPr lang="en-GB" sz="2000" b="1" dirty="0"/>
              <a:t>Additional Threat:</a:t>
            </a:r>
            <a:r>
              <a:rPr lang="en-GB" sz="2000" dirty="0"/>
              <a:t> Potential further claims up to </a:t>
            </a:r>
            <a:r>
              <a:rPr lang="en-GB" sz="2000" b="1" dirty="0"/>
              <a:t>£7 million ($8.6M)</a:t>
            </a:r>
            <a:endParaRPr lang="en-GB" sz="2000" dirty="0"/>
          </a:p>
          <a:p>
            <a:endParaRPr lang="en-GR" dirty="0"/>
          </a:p>
        </p:txBody>
      </p:sp>
    </p:spTree>
    <p:extLst>
      <p:ext uri="{BB962C8B-B14F-4D97-AF65-F5344CB8AC3E}">
        <p14:creationId xmlns:p14="http://schemas.microsoft.com/office/powerpoint/2010/main" val="401917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954DD-0FE2-521A-0B64-2F9ED7ABCEF7}"/>
              </a:ext>
            </a:extLst>
          </p:cNvPr>
          <p:cNvSpPr>
            <a:spLocks noGrp="1"/>
          </p:cNvSpPr>
          <p:nvPr>
            <p:ph type="title"/>
          </p:nvPr>
        </p:nvSpPr>
        <p:spPr/>
        <p:txBody>
          <a:bodyPr/>
          <a:lstStyle/>
          <a:p>
            <a:r>
              <a:rPr lang="en-GB" b="1" dirty="0"/>
              <a:t>NORI v Greenpeace and Phoenix</a:t>
            </a:r>
            <a:br>
              <a:rPr lang="en-GB" b="1" dirty="0"/>
            </a:br>
            <a:endParaRPr lang="en-GR" dirty="0"/>
          </a:p>
        </p:txBody>
      </p:sp>
      <p:sp>
        <p:nvSpPr>
          <p:cNvPr id="3" name="Content Placeholder 2">
            <a:extLst>
              <a:ext uri="{FF2B5EF4-FFF2-40B4-BE49-F238E27FC236}">
                <a16:creationId xmlns:a16="http://schemas.microsoft.com/office/drawing/2014/main" id="{0AF89121-E339-6AFF-3702-629750FDC954}"/>
              </a:ext>
            </a:extLst>
          </p:cNvPr>
          <p:cNvSpPr>
            <a:spLocks noGrp="1"/>
          </p:cNvSpPr>
          <p:nvPr>
            <p:ph idx="1"/>
          </p:nvPr>
        </p:nvSpPr>
        <p:spPr/>
        <p:txBody>
          <a:bodyPr/>
          <a:lstStyle/>
          <a:p>
            <a:endParaRPr lang="en-GB" b="1" dirty="0"/>
          </a:p>
          <a:p>
            <a:r>
              <a:rPr lang="en-GB" sz="2000" b="1" dirty="0"/>
              <a:t>Context:</a:t>
            </a:r>
            <a:r>
              <a:rPr lang="en-GB" sz="2000" dirty="0"/>
              <a:t> Protests against deep-sea mining</a:t>
            </a:r>
          </a:p>
          <a:p>
            <a:r>
              <a:rPr lang="en-GB" sz="2000" b="1" dirty="0"/>
              <a:t>Legal Action:</a:t>
            </a:r>
            <a:r>
              <a:rPr lang="en-GB" sz="2000" dirty="0"/>
              <a:t> NORI sued Greenpeace International</a:t>
            </a:r>
          </a:p>
          <a:p>
            <a:r>
              <a:rPr lang="en-GB" sz="2000" b="1" dirty="0"/>
              <a:t>Claims:</a:t>
            </a:r>
            <a:r>
              <a:rPr lang="en-GB" sz="2000" dirty="0"/>
              <a:t> Court order to </a:t>
            </a:r>
            <a:r>
              <a:rPr lang="en-GB" sz="2000" b="1" dirty="0"/>
              <a:t>halt protests immediately</a:t>
            </a:r>
            <a:endParaRPr lang="en-GB" sz="2000" dirty="0"/>
          </a:p>
          <a:p>
            <a:r>
              <a:rPr lang="en-GB" sz="2000" b="1" dirty="0"/>
              <a:t>Enforcement Threat:</a:t>
            </a:r>
            <a:r>
              <a:rPr lang="en-GB" sz="2000" dirty="0"/>
              <a:t> Fine up to </a:t>
            </a:r>
            <a:r>
              <a:rPr lang="en-GB" sz="2000" b="1" dirty="0"/>
              <a:t>€10 million</a:t>
            </a:r>
            <a:r>
              <a:rPr lang="en-GB" sz="2000" dirty="0"/>
              <a:t> for non-compliance</a:t>
            </a:r>
          </a:p>
          <a:p>
            <a:endParaRPr lang="en-GR" dirty="0"/>
          </a:p>
        </p:txBody>
      </p:sp>
    </p:spTree>
    <p:extLst>
      <p:ext uri="{BB962C8B-B14F-4D97-AF65-F5344CB8AC3E}">
        <p14:creationId xmlns:p14="http://schemas.microsoft.com/office/powerpoint/2010/main" val="3977085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CDD9A-0F0E-7CA4-2B3D-1AA9D565410B}"/>
              </a:ext>
            </a:extLst>
          </p:cNvPr>
          <p:cNvSpPr>
            <a:spLocks noGrp="1"/>
          </p:cNvSpPr>
          <p:nvPr>
            <p:ph type="title"/>
          </p:nvPr>
        </p:nvSpPr>
        <p:spPr/>
        <p:txBody>
          <a:bodyPr/>
          <a:lstStyle/>
          <a:p>
            <a:pPr algn="ctr"/>
            <a:r>
              <a:rPr lang="en-GR" b="1" dirty="0"/>
              <a:t>STRATEGIC INTENT</a:t>
            </a:r>
          </a:p>
        </p:txBody>
      </p:sp>
      <p:sp>
        <p:nvSpPr>
          <p:cNvPr id="3" name="Content Placeholder 2">
            <a:extLst>
              <a:ext uri="{FF2B5EF4-FFF2-40B4-BE49-F238E27FC236}">
                <a16:creationId xmlns:a16="http://schemas.microsoft.com/office/drawing/2014/main" id="{6A4AC595-E4FC-F014-593F-DC2405904CFC}"/>
              </a:ext>
            </a:extLst>
          </p:cNvPr>
          <p:cNvSpPr>
            <a:spLocks noGrp="1"/>
          </p:cNvSpPr>
          <p:nvPr>
            <p:ph idx="1"/>
          </p:nvPr>
        </p:nvSpPr>
        <p:spPr>
          <a:xfrm>
            <a:off x="1154954" y="2261937"/>
            <a:ext cx="8825659" cy="4260783"/>
          </a:xfrm>
        </p:spPr>
        <p:txBody>
          <a:bodyPr>
            <a:normAutofit/>
          </a:bodyPr>
          <a:lstStyle/>
          <a:p>
            <a:pPr lvl="0"/>
            <a:endParaRPr lang="en-GR" dirty="0"/>
          </a:p>
          <a:p>
            <a:pPr lvl="0" algn="just"/>
            <a:r>
              <a:rPr lang="en-GR" sz="2400" dirty="0"/>
              <a:t>the </a:t>
            </a:r>
            <a:r>
              <a:rPr lang="en-GR" sz="2400" b="1" dirty="0"/>
              <a:t>scale of financial exposure</a:t>
            </a:r>
            <a:r>
              <a:rPr lang="en-GR" sz="2400" dirty="0"/>
              <a:t> threatened against NGOs operating on limited budgets;</a:t>
            </a:r>
          </a:p>
          <a:p>
            <a:pPr lvl="0" algn="just"/>
            <a:r>
              <a:rPr lang="en-GR" sz="2400" dirty="0"/>
              <a:t>the </a:t>
            </a:r>
            <a:r>
              <a:rPr lang="en-GR" sz="2400" b="1" dirty="0"/>
              <a:t>scope of relief sought</a:t>
            </a:r>
            <a:r>
              <a:rPr lang="en-GR" sz="2400" dirty="0"/>
              <a:t> — far beyond compensation, encompassing </a:t>
            </a:r>
            <a:r>
              <a:rPr lang="en-GR" sz="2400" b="1" dirty="0"/>
              <a:t>broad restrictions </a:t>
            </a:r>
            <a:r>
              <a:rPr lang="en-GR" sz="2400" dirty="0"/>
              <a:t>on lawful protest activity;</a:t>
            </a:r>
          </a:p>
          <a:p>
            <a:pPr lvl="0" algn="just"/>
            <a:r>
              <a:rPr lang="en-GR" sz="2400" dirty="0"/>
              <a:t>the </a:t>
            </a:r>
            <a:r>
              <a:rPr lang="en-GR" sz="2400" b="1" dirty="0"/>
              <a:t>global reach of the requested injunctions</a:t>
            </a:r>
            <a:r>
              <a:rPr lang="en-GR" sz="2400" dirty="0"/>
              <a:t>, which extend beyond the geographical borders of the disputing parties.</a:t>
            </a:r>
          </a:p>
          <a:p>
            <a:pPr marL="0" indent="0">
              <a:buNone/>
            </a:pPr>
            <a:endParaRPr lang="en-GR" dirty="0"/>
          </a:p>
        </p:txBody>
      </p:sp>
    </p:spTree>
    <p:extLst>
      <p:ext uri="{BB962C8B-B14F-4D97-AF65-F5344CB8AC3E}">
        <p14:creationId xmlns:p14="http://schemas.microsoft.com/office/powerpoint/2010/main" val="697917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D40B2-53FE-2507-3CCA-0C675FE9ED0A}"/>
              </a:ext>
            </a:extLst>
          </p:cNvPr>
          <p:cNvSpPr>
            <a:spLocks noGrp="1"/>
          </p:cNvSpPr>
          <p:nvPr>
            <p:ph type="title"/>
          </p:nvPr>
        </p:nvSpPr>
        <p:spPr/>
        <p:txBody>
          <a:bodyPr/>
          <a:lstStyle/>
          <a:p>
            <a:r>
              <a:rPr lang="en-GR" b="1" dirty="0"/>
              <a:t>OBJECTIVES:</a:t>
            </a:r>
          </a:p>
        </p:txBody>
      </p:sp>
      <p:sp>
        <p:nvSpPr>
          <p:cNvPr id="3" name="Content Placeholder 2">
            <a:extLst>
              <a:ext uri="{FF2B5EF4-FFF2-40B4-BE49-F238E27FC236}">
                <a16:creationId xmlns:a16="http://schemas.microsoft.com/office/drawing/2014/main" id="{3D93DC73-9045-A40D-6B87-B5851496EF9C}"/>
              </a:ext>
            </a:extLst>
          </p:cNvPr>
          <p:cNvSpPr>
            <a:spLocks noGrp="1"/>
          </p:cNvSpPr>
          <p:nvPr>
            <p:ph idx="1"/>
          </p:nvPr>
        </p:nvSpPr>
        <p:spPr/>
        <p:txBody>
          <a:bodyPr/>
          <a:lstStyle/>
          <a:p>
            <a:pPr lvl="0"/>
            <a:r>
              <a:rPr lang="en-GR" dirty="0"/>
              <a:t>Overview of the key features of Strategic Lawsuits Against Public Participation (SLAPPs) and how they can be identified.</a:t>
            </a:r>
          </a:p>
          <a:p>
            <a:pPr lvl="0"/>
            <a:r>
              <a:rPr lang="en-GR" dirty="0"/>
              <a:t>Guidance on the interaction between SLAPPs and human rights. </a:t>
            </a:r>
          </a:p>
          <a:p>
            <a:pPr lvl="0"/>
            <a:r>
              <a:rPr lang="en-GR" dirty="0"/>
              <a:t>An analysis EU Anti-SLAPP Directive. </a:t>
            </a:r>
          </a:p>
          <a:p>
            <a:r>
              <a:rPr lang="en-GR" dirty="0"/>
              <a:t>Relationship with PIL</a:t>
            </a:r>
          </a:p>
          <a:p>
            <a:r>
              <a:rPr lang="en-GR" dirty="0"/>
              <a:t>CJEU case law</a:t>
            </a:r>
          </a:p>
        </p:txBody>
      </p:sp>
    </p:spTree>
    <p:extLst>
      <p:ext uri="{BB962C8B-B14F-4D97-AF65-F5344CB8AC3E}">
        <p14:creationId xmlns:p14="http://schemas.microsoft.com/office/powerpoint/2010/main" val="41983901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B1D7D-B698-4AD7-BB10-8E6FA29F78CC}"/>
              </a:ext>
            </a:extLst>
          </p:cNvPr>
          <p:cNvSpPr>
            <a:spLocks noGrp="1"/>
          </p:cNvSpPr>
          <p:nvPr>
            <p:ph type="title"/>
          </p:nvPr>
        </p:nvSpPr>
        <p:spPr/>
        <p:txBody>
          <a:bodyPr/>
          <a:lstStyle/>
          <a:p>
            <a:pPr algn="ctr"/>
            <a:r>
              <a:rPr lang="en-GR" b="1" dirty="0"/>
              <a:t>From SLAPP perspective</a:t>
            </a:r>
          </a:p>
        </p:txBody>
      </p:sp>
      <p:sp>
        <p:nvSpPr>
          <p:cNvPr id="3" name="Content Placeholder 2">
            <a:extLst>
              <a:ext uri="{FF2B5EF4-FFF2-40B4-BE49-F238E27FC236}">
                <a16:creationId xmlns:a16="http://schemas.microsoft.com/office/drawing/2014/main" id="{3E64A69C-04B2-203B-C703-B02467FB4BDD}"/>
              </a:ext>
            </a:extLst>
          </p:cNvPr>
          <p:cNvSpPr>
            <a:spLocks noGrp="1"/>
          </p:cNvSpPr>
          <p:nvPr>
            <p:ph idx="1"/>
          </p:nvPr>
        </p:nvSpPr>
        <p:spPr/>
        <p:txBody>
          <a:bodyPr/>
          <a:lstStyle/>
          <a:p>
            <a:r>
              <a:rPr lang="en-GR" b="1" dirty="0"/>
              <a:t>power imbalance between multinational corporate litigants and civil society actors</a:t>
            </a:r>
            <a:r>
              <a:rPr lang="en-GR" dirty="0"/>
              <a:t>, where the mere </a:t>
            </a:r>
            <a:r>
              <a:rPr lang="en-GR" i="1" dirty="0"/>
              <a:t>threat</a:t>
            </a:r>
            <a:r>
              <a:rPr lang="en-GR" dirty="0"/>
              <a:t> of protracted, costly litigation can:</a:t>
            </a:r>
          </a:p>
          <a:p>
            <a:pPr lvl="0"/>
            <a:r>
              <a:rPr lang="en-GR" dirty="0"/>
              <a:t>burden NGOs with significant legal costs,</a:t>
            </a:r>
          </a:p>
          <a:p>
            <a:pPr lvl="0"/>
            <a:r>
              <a:rPr lang="en-GR" dirty="0"/>
              <a:t>divert organisational resources away from their advocacy and campaigning missions,</a:t>
            </a:r>
          </a:p>
          <a:p>
            <a:pPr lvl="0"/>
            <a:r>
              <a:rPr lang="en-GR" dirty="0"/>
              <a:t>and create a chilling effect that discourages both environmental groups and other members of the public from engaging in protest or dissent.</a:t>
            </a:r>
          </a:p>
          <a:p>
            <a:endParaRPr lang="en-GR" dirty="0"/>
          </a:p>
        </p:txBody>
      </p:sp>
    </p:spTree>
    <p:extLst>
      <p:ext uri="{BB962C8B-B14F-4D97-AF65-F5344CB8AC3E}">
        <p14:creationId xmlns:p14="http://schemas.microsoft.com/office/powerpoint/2010/main" val="39052563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57C23-6596-AFBE-5AF2-F470126A11D1}"/>
              </a:ext>
            </a:extLst>
          </p:cNvPr>
          <p:cNvSpPr>
            <a:spLocks noGrp="1"/>
          </p:cNvSpPr>
          <p:nvPr>
            <p:ph type="title"/>
          </p:nvPr>
        </p:nvSpPr>
        <p:spPr/>
        <p:txBody>
          <a:bodyPr/>
          <a:lstStyle/>
          <a:p>
            <a:endParaRPr lang="en-GR"/>
          </a:p>
        </p:txBody>
      </p:sp>
      <p:sp>
        <p:nvSpPr>
          <p:cNvPr id="3" name="Content Placeholder 2">
            <a:extLst>
              <a:ext uri="{FF2B5EF4-FFF2-40B4-BE49-F238E27FC236}">
                <a16:creationId xmlns:a16="http://schemas.microsoft.com/office/drawing/2014/main" id="{B8124717-EEB2-ACF4-B616-A0F9D9276667}"/>
              </a:ext>
            </a:extLst>
          </p:cNvPr>
          <p:cNvSpPr>
            <a:spLocks noGrp="1"/>
          </p:cNvSpPr>
          <p:nvPr>
            <p:ph idx="1"/>
          </p:nvPr>
        </p:nvSpPr>
        <p:spPr/>
        <p:txBody>
          <a:bodyPr/>
          <a:lstStyle/>
          <a:p>
            <a:pPr marL="0" indent="0">
              <a:buNone/>
            </a:pPr>
            <a:endParaRPr lang="en-GR" dirty="0"/>
          </a:p>
          <a:p>
            <a:pPr marL="0" indent="0">
              <a:buNone/>
            </a:pPr>
            <a:endParaRPr lang="en-GR" dirty="0"/>
          </a:p>
          <a:p>
            <a:pPr marL="0" indent="0" algn="r">
              <a:buNone/>
            </a:pPr>
            <a:r>
              <a:rPr lang="en-GR" sz="2800" b="1" dirty="0"/>
              <a:t>SLAPPs and Threats to Democracy</a:t>
            </a:r>
          </a:p>
        </p:txBody>
      </p:sp>
    </p:spTree>
    <p:extLst>
      <p:ext uri="{BB962C8B-B14F-4D97-AF65-F5344CB8AC3E}">
        <p14:creationId xmlns:p14="http://schemas.microsoft.com/office/powerpoint/2010/main" val="21042774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E9D22-F24E-93A0-0587-F8C64CFE05A9}"/>
              </a:ext>
            </a:extLst>
          </p:cNvPr>
          <p:cNvSpPr>
            <a:spLocks noGrp="1"/>
          </p:cNvSpPr>
          <p:nvPr>
            <p:ph type="title"/>
          </p:nvPr>
        </p:nvSpPr>
        <p:spPr/>
        <p:txBody>
          <a:bodyPr/>
          <a:lstStyle/>
          <a:p>
            <a:endParaRPr lang="en-GR"/>
          </a:p>
        </p:txBody>
      </p:sp>
      <p:sp>
        <p:nvSpPr>
          <p:cNvPr id="3" name="Content Placeholder 2">
            <a:extLst>
              <a:ext uri="{FF2B5EF4-FFF2-40B4-BE49-F238E27FC236}">
                <a16:creationId xmlns:a16="http://schemas.microsoft.com/office/drawing/2014/main" id="{F142D2DD-71AE-B7AB-BC5C-403FD8007743}"/>
              </a:ext>
            </a:extLst>
          </p:cNvPr>
          <p:cNvSpPr>
            <a:spLocks noGrp="1"/>
          </p:cNvSpPr>
          <p:nvPr>
            <p:ph idx="1"/>
          </p:nvPr>
        </p:nvSpPr>
        <p:spPr>
          <a:xfrm>
            <a:off x="806116" y="2490537"/>
            <a:ext cx="10154652" cy="3529263"/>
          </a:xfrm>
        </p:spPr>
        <p:txBody>
          <a:bodyPr>
            <a:normAutofit lnSpcReduction="10000"/>
          </a:bodyPr>
          <a:lstStyle/>
          <a:p>
            <a:r>
              <a:rPr lang="en-GR" sz="2400" dirty="0"/>
              <a:t>SLAPPs are not isolated or marginal incidents of abusive litigation. </a:t>
            </a:r>
          </a:p>
          <a:p>
            <a:r>
              <a:rPr lang="en-GR" sz="2400" dirty="0"/>
              <a:t>SLAPPs form part of this broader ecosystem of restriction, alongside:</a:t>
            </a:r>
          </a:p>
          <a:p>
            <a:pPr lvl="0">
              <a:buFont typeface="Arial" panose="020B0604020202020204" pitchFamily="34" charset="0"/>
              <a:buChar char="•"/>
            </a:pPr>
            <a:r>
              <a:rPr lang="en-GR" sz="2400" dirty="0"/>
              <a:t>restrictive or stigmatising NGO legislation;</a:t>
            </a:r>
          </a:p>
          <a:p>
            <a:pPr lvl="0">
              <a:buFont typeface="Arial" panose="020B0604020202020204" pitchFamily="34" charset="0"/>
              <a:buChar char="•"/>
            </a:pPr>
            <a:r>
              <a:rPr lang="en-GR" sz="2400" dirty="0"/>
              <a:t>state censorship of artistic, academic or minority expression;</a:t>
            </a:r>
          </a:p>
          <a:p>
            <a:pPr lvl="0">
              <a:buFont typeface="Arial" panose="020B0604020202020204" pitchFamily="34" charset="0"/>
              <a:buChar char="•"/>
            </a:pPr>
            <a:r>
              <a:rPr lang="en-GR" sz="2400" dirty="0"/>
              <a:t>retaliation against whistle-blowers exposing corruption or abuses;</a:t>
            </a:r>
          </a:p>
          <a:p>
            <a:pPr lvl="0">
              <a:buFont typeface="Arial" panose="020B0604020202020204" pitchFamily="34" charset="0"/>
              <a:buChar char="•"/>
            </a:pPr>
            <a:r>
              <a:rPr lang="en-GR" sz="2400" dirty="0"/>
              <a:t>algorithmic suppression or manipulation of public debate on digital platforms;</a:t>
            </a:r>
          </a:p>
          <a:p>
            <a:endParaRPr lang="en-GR" dirty="0"/>
          </a:p>
        </p:txBody>
      </p:sp>
    </p:spTree>
    <p:extLst>
      <p:ext uri="{BB962C8B-B14F-4D97-AF65-F5344CB8AC3E}">
        <p14:creationId xmlns:p14="http://schemas.microsoft.com/office/powerpoint/2010/main" val="207944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C62B4-ACF9-7531-F35C-10D7D9A22388}"/>
              </a:ext>
            </a:extLst>
          </p:cNvPr>
          <p:cNvSpPr>
            <a:spLocks noGrp="1"/>
          </p:cNvSpPr>
          <p:nvPr>
            <p:ph type="title"/>
          </p:nvPr>
        </p:nvSpPr>
        <p:spPr/>
        <p:txBody>
          <a:bodyPr/>
          <a:lstStyle/>
          <a:p>
            <a:r>
              <a:rPr lang="en-GR" b="1" dirty="0"/>
              <a:t>ANTI-SLAPP Directive </a:t>
            </a:r>
          </a:p>
        </p:txBody>
      </p:sp>
      <p:sp>
        <p:nvSpPr>
          <p:cNvPr id="3" name="Content Placeholder 2">
            <a:extLst>
              <a:ext uri="{FF2B5EF4-FFF2-40B4-BE49-F238E27FC236}">
                <a16:creationId xmlns:a16="http://schemas.microsoft.com/office/drawing/2014/main" id="{C258C8AA-3637-75E5-B7C3-E4D15D4132D5}"/>
              </a:ext>
            </a:extLst>
          </p:cNvPr>
          <p:cNvSpPr>
            <a:spLocks noGrp="1"/>
          </p:cNvSpPr>
          <p:nvPr>
            <p:ph idx="1"/>
          </p:nvPr>
        </p:nvSpPr>
        <p:spPr>
          <a:xfrm>
            <a:off x="1154954" y="2603499"/>
            <a:ext cx="8825659" cy="3869489"/>
          </a:xfrm>
        </p:spPr>
        <p:txBody>
          <a:bodyPr>
            <a:normAutofit/>
          </a:bodyPr>
          <a:lstStyle/>
          <a:p>
            <a:pPr algn="just"/>
            <a:r>
              <a:rPr lang="en-GR" b="1" dirty="0"/>
              <a:t>Human rights defenders should be able to participate actively in public life and promote accountability </a:t>
            </a:r>
            <a:r>
              <a:rPr lang="en-GR" dirty="0"/>
              <a:t>without fear of intimidation. Human rights defenders include </a:t>
            </a:r>
            <a:r>
              <a:rPr lang="en-GR" b="1" dirty="0"/>
              <a:t>individuals, groups and organisations in civil society that promote and protect universally recognised human rights and fundamental freedoms…(</a:t>
            </a:r>
            <a:r>
              <a:rPr lang="en-GR" dirty="0"/>
              <a:t>Recital 11).</a:t>
            </a:r>
          </a:p>
          <a:p>
            <a:pPr algn="just"/>
            <a:r>
              <a:rPr lang="en-GR" dirty="0"/>
              <a:t>Other important participants in public debate, such as </a:t>
            </a:r>
            <a:r>
              <a:rPr lang="en-GR" b="1" dirty="0"/>
              <a:t>academics, researchers or artists, also deserve adequate protection</a:t>
            </a:r>
            <a:r>
              <a:rPr lang="en-GR" dirty="0"/>
              <a:t>, since they may also be targeted by SLAPPs. In a democratic society, </a:t>
            </a:r>
            <a:r>
              <a:rPr lang="en-GR" b="1" dirty="0"/>
              <a:t>they should be able to teach, learn, research, perform and communicate without fear of reprisal.</a:t>
            </a:r>
            <a:r>
              <a:rPr lang="en-GR" dirty="0"/>
              <a:t> </a:t>
            </a:r>
            <a:r>
              <a:rPr lang="en-GR" b="1" dirty="0"/>
              <a:t>Academics and researchers contribute fundamentally to public discourse and dissemination of knowledge</a:t>
            </a:r>
            <a:r>
              <a:rPr lang="en-GR" dirty="0"/>
              <a:t>, ensure that democratic debate can take place on an informed basis and counter disinformation (Recital 12).</a:t>
            </a:r>
          </a:p>
          <a:p>
            <a:pPr marL="0" indent="0">
              <a:buNone/>
            </a:pPr>
            <a:endParaRPr lang="en-GR" dirty="0"/>
          </a:p>
          <a:p>
            <a:endParaRPr lang="en-GR" dirty="0"/>
          </a:p>
        </p:txBody>
      </p:sp>
    </p:spTree>
    <p:extLst>
      <p:ext uri="{BB962C8B-B14F-4D97-AF65-F5344CB8AC3E}">
        <p14:creationId xmlns:p14="http://schemas.microsoft.com/office/powerpoint/2010/main" val="31130190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D5093-6579-D60B-AC59-8A725ADD65E0}"/>
              </a:ext>
            </a:extLst>
          </p:cNvPr>
          <p:cNvSpPr>
            <a:spLocks noGrp="1"/>
          </p:cNvSpPr>
          <p:nvPr>
            <p:ph type="title"/>
          </p:nvPr>
        </p:nvSpPr>
        <p:spPr/>
        <p:txBody>
          <a:bodyPr/>
          <a:lstStyle/>
          <a:p>
            <a:endParaRPr lang="en-GR"/>
          </a:p>
        </p:txBody>
      </p:sp>
      <p:sp>
        <p:nvSpPr>
          <p:cNvPr id="3" name="Content Placeholder 2">
            <a:extLst>
              <a:ext uri="{FF2B5EF4-FFF2-40B4-BE49-F238E27FC236}">
                <a16:creationId xmlns:a16="http://schemas.microsoft.com/office/drawing/2014/main" id="{955CBBB1-D9C6-C3E7-8BDF-C31EE670AEEF}"/>
              </a:ext>
            </a:extLst>
          </p:cNvPr>
          <p:cNvSpPr>
            <a:spLocks noGrp="1"/>
          </p:cNvSpPr>
          <p:nvPr>
            <p:ph idx="1"/>
          </p:nvPr>
        </p:nvSpPr>
        <p:spPr/>
        <p:txBody>
          <a:bodyPr>
            <a:normAutofit/>
          </a:bodyPr>
          <a:lstStyle/>
          <a:p>
            <a:pPr marL="0" indent="0" algn="just">
              <a:buNone/>
            </a:pPr>
            <a:r>
              <a:rPr lang="en-GR" sz="2400" b="1" i="1" dirty="0"/>
              <a:t>A healthy and thriving democracy </a:t>
            </a:r>
            <a:r>
              <a:rPr lang="en-GR" sz="2400" i="1" dirty="0"/>
              <a:t>requires that people be able to participate </a:t>
            </a:r>
            <a:r>
              <a:rPr lang="en-GR" sz="2400" b="1" i="1" dirty="0"/>
              <a:t>actively in public debate </a:t>
            </a:r>
            <a:r>
              <a:rPr lang="en-GR" sz="2400" i="1" dirty="0"/>
              <a:t>without undue interference by public authority or other powerful actors, be they domestic or foreign. In order to ensure meaningful participation, </a:t>
            </a:r>
            <a:r>
              <a:rPr lang="en-GR" sz="2400" b="1" i="1" dirty="0"/>
              <a:t>people should be able to access reliable information</a:t>
            </a:r>
            <a:r>
              <a:rPr lang="en-GR" sz="2400" i="1" dirty="0"/>
              <a:t> which enables them to form their own opinions and exercise their own judgment in a public space in which different views can be expressed freely.. </a:t>
            </a:r>
            <a:r>
              <a:rPr lang="en-GR" sz="2400" dirty="0"/>
              <a:t>Recital 13</a:t>
            </a:r>
          </a:p>
        </p:txBody>
      </p:sp>
    </p:spTree>
    <p:extLst>
      <p:ext uri="{BB962C8B-B14F-4D97-AF65-F5344CB8AC3E}">
        <p14:creationId xmlns:p14="http://schemas.microsoft.com/office/powerpoint/2010/main" val="10667137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B50B4-B3E9-C50D-DD08-B0A679F427A0}"/>
              </a:ext>
            </a:extLst>
          </p:cNvPr>
          <p:cNvSpPr>
            <a:spLocks noGrp="1"/>
          </p:cNvSpPr>
          <p:nvPr>
            <p:ph type="title"/>
          </p:nvPr>
        </p:nvSpPr>
        <p:spPr/>
        <p:txBody>
          <a:bodyPr/>
          <a:lstStyle/>
          <a:p>
            <a:pPr algn="ctr"/>
            <a:r>
              <a:rPr lang="en-GR" b="1" i="1" dirty="0"/>
              <a:t>Commission v Hungary</a:t>
            </a:r>
            <a:r>
              <a:rPr lang="en-GR" b="1" dirty="0"/>
              <a:t> (C-78/18)</a:t>
            </a:r>
          </a:p>
        </p:txBody>
      </p:sp>
      <p:sp>
        <p:nvSpPr>
          <p:cNvPr id="4" name="Rectangle 1">
            <a:extLst>
              <a:ext uri="{FF2B5EF4-FFF2-40B4-BE49-F238E27FC236}">
                <a16:creationId xmlns:a16="http://schemas.microsoft.com/office/drawing/2014/main" id="{10C3D112-B808-5F25-E9EE-503AEDF0D610}"/>
              </a:ext>
            </a:extLst>
          </p:cNvPr>
          <p:cNvSpPr>
            <a:spLocks noGrp="1" noChangeArrowheads="1"/>
          </p:cNvSpPr>
          <p:nvPr>
            <p:ph idx="1"/>
          </p:nvPr>
        </p:nvSpPr>
        <p:spPr bwMode="auto">
          <a:xfrm>
            <a:off x="1154954" y="2603491"/>
            <a:ext cx="9950193"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Wingdings" pitchFamily="2" charset="2"/>
              <a:buChar char="§"/>
              <a:tabLst/>
            </a:pPr>
            <a:r>
              <a:rPr kumimoji="0" lang="en-GR" altLang="en-GR" sz="1800" b="0" i="0" u="none" strike="noStrike" cap="none" normalizeH="0" baseline="0" dirty="0">
                <a:ln>
                  <a:noFill/>
                </a:ln>
                <a:solidFill>
                  <a:srgbClr val="000000"/>
                </a:solidFill>
                <a:effectLst/>
                <a:latin typeface="Arial" panose="020B0604020202020204" pitchFamily="34" charset="0"/>
              </a:rPr>
              <a:t>Hungary’s “foreign funding” law </a:t>
            </a:r>
            <a:r>
              <a:rPr kumimoji="0" lang="en-GR" altLang="en-GR" sz="1800" b="1" i="0" u="none" strike="noStrike" cap="none" normalizeH="0" baseline="0" dirty="0">
                <a:ln>
                  <a:noFill/>
                </a:ln>
                <a:solidFill>
                  <a:srgbClr val="000000"/>
                </a:solidFill>
                <a:effectLst/>
                <a:latin typeface="Arial" panose="020B0604020202020204" pitchFamily="34" charset="0"/>
              </a:rPr>
              <a:t>did not ban NGOs</a:t>
            </a:r>
            <a:r>
              <a:rPr kumimoji="0" lang="en-GR" altLang="en-GR" sz="1800" b="0" i="0" u="none" strike="noStrike" cap="none" normalizeH="0" baseline="0" dirty="0">
                <a:ln>
                  <a:noFill/>
                </a:ln>
                <a:solidFill>
                  <a:srgbClr val="000000"/>
                </a:solidFill>
                <a:effectLst/>
                <a:latin typeface="Arial" panose="020B0604020202020204" pitchFamily="34" charset="0"/>
              </a:rPr>
              <a:t> but imposed </a:t>
            </a:r>
            <a:r>
              <a:rPr kumimoji="0" lang="en-GR" altLang="en-GR" sz="1800" b="1" i="0" u="none" strike="noStrike" cap="none" normalizeH="0" baseline="0" dirty="0">
                <a:ln>
                  <a:noFill/>
                </a:ln>
                <a:solidFill>
                  <a:srgbClr val="000000"/>
                </a:solidFill>
                <a:effectLst/>
                <a:latin typeface="Arial" panose="020B0604020202020204" pitchFamily="34" charset="0"/>
              </a:rPr>
              <a:t>registration, labelling, and disclosure obligations</a:t>
            </a:r>
            <a:r>
              <a:rPr kumimoji="0" lang="en-GR" altLang="en-GR" sz="1800" b="0" i="0" u="none" strike="noStrike" cap="none" normalizeH="0" baseline="0" dirty="0">
                <a:ln>
                  <a:noFill/>
                </a:ln>
                <a:solidFill>
                  <a:srgbClr val="000000"/>
                </a:solidFill>
                <a:effectLst/>
                <a:latin typeface="Arial" panose="020B0604020202020204" pitchFamily="34" charset="0"/>
              </a:rPr>
              <a:t>.</a:t>
            </a:r>
          </a:p>
          <a:p>
            <a:pPr marR="0" lvl="0" algn="l" defTabSz="914400" rtl="0" eaLnBrk="0" fontAlgn="base" latinLnBrk="0" hangingPunct="0">
              <a:lnSpc>
                <a:spcPct val="100000"/>
              </a:lnSpc>
              <a:spcBef>
                <a:spcPct val="0"/>
              </a:spcBef>
              <a:spcAft>
                <a:spcPct val="0"/>
              </a:spcAft>
              <a:buClrTx/>
              <a:buSzTx/>
              <a:buFont typeface="Wingdings" pitchFamily="2" charset="2"/>
              <a:buChar char="§"/>
              <a:tabLst/>
            </a:pPr>
            <a:r>
              <a:rPr lang="en-GR" altLang="en-GR" dirty="0">
                <a:solidFill>
                  <a:srgbClr val="000000"/>
                </a:solidFill>
                <a:latin typeface="Arial" panose="020B0604020202020204" pitchFamily="34" charset="0"/>
              </a:rPr>
              <a:t>The CJEU </a:t>
            </a:r>
            <a:r>
              <a:rPr kumimoji="0" lang="en-GR" altLang="en-GR" sz="1800" b="0" i="0" u="none" strike="noStrike" cap="none" normalizeH="0" baseline="0" dirty="0">
                <a:ln>
                  <a:noFill/>
                </a:ln>
                <a:solidFill>
                  <a:srgbClr val="000000"/>
                </a:solidFill>
                <a:effectLst/>
                <a:latin typeface="Arial" panose="020B0604020202020204" pitchFamily="34" charset="0"/>
              </a:rPr>
              <a:t>found these measures caused </a:t>
            </a:r>
            <a:r>
              <a:rPr kumimoji="0" lang="en-GR" altLang="en-GR" sz="1800" b="1" i="0" u="none" strike="noStrike" cap="none" normalizeH="0" baseline="0" dirty="0">
                <a:ln>
                  <a:noFill/>
                </a:ln>
                <a:solidFill>
                  <a:srgbClr val="000000"/>
                </a:solidFill>
                <a:effectLst/>
                <a:latin typeface="Arial" panose="020B0604020202020204" pitchFamily="34" charset="0"/>
              </a:rPr>
              <a:t>stigmatization, suspicion, and political pressure</a:t>
            </a:r>
            <a:r>
              <a:rPr kumimoji="0" lang="en-GR" altLang="en-GR" sz="1800" b="0" i="0" u="none" strike="noStrike" cap="none" normalizeH="0" baseline="0" dirty="0">
                <a:ln>
                  <a:noFill/>
                </a:ln>
                <a:solidFill>
                  <a:srgbClr val="000000"/>
                </a:solidFill>
                <a:effectLst/>
                <a:latin typeface="Arial" panose="020B0604020202020204" pitchFamily="34" charset="0"/>
              </a:rPr>
              <a:t> on NGOs.</a:t>
            </a:r>
          </a:p>
          <a:p>
            <a:pPr marR="0" lvl="0" algn="l" defTabSz="914400" rtl="0" eaLnBrk="0" fontAlgn="base" latinLnBrk="0" hangingPunct="0">
              <a:lnSpc>
                <a:spcPct val="100000"/>
              </a:lnSpc>
              <a:spcBef>
                <a:spcPct val="0"/>
              </a:spcBef>
              <a:spcAft>
                <a:spcPct val="0"/>
              </a:spcAft>
              <a:buClrTx/>
              <a:buSzTx/>
              <a:buFont typeface="Wingdings" pitchFamily="2" charset="2"/>
              <a:buChar char="§"/>
              <a:tabLst/>
            </a:pPr>
            <a:r>
              <a:rPr lang="en-GR" altLang="en-GR" dirty="0">
                <a:solidFill>
                  <a:srgbClr val="000000"/>
                </a:solidFill>
                <a:latin typeface="Arial" panose="020B0604020202020204" pitchFamily="34" charset="0"/>
              </a:rPr>
              <a:t>NGOs play a </a:t>
            </a:r>
            <a:r>
              <a:rPr lang="en-GR" altLang="en-GR" b="1" dirty="0">
                <a:solidFill>
                  <a:srgbClr val="000000"/>
                </a:solidFill>
                <a:latin typeface="Arial" panose="020B0604020202020204" pitchFamily="34" charset="0"/>
              </a:rPr>
              <a:t>vital democratic role</a:t>
            </a:r>
            <a:r>
              <a:rPr lang="en-GR" altLang="en-GR" dirty="0">
                <a:solidFill>
                  <a:srgbClr val="000000"/>
                </a:solidFill>
                <a:latin typeface="Arial" panose="020B0604020202020204" pitchFamily="34" charset="0"/>
              </a:rPr>
              <a:t>: promote pluralism, protect rights, and foster public debate.</a:t>
            </a:r>
          </a:p>
          <a:p>
            <a:pPr marR="0" lvl="0" algn="l" defTabSz="914400" rtl="0" eaLnBrk="0" fontAlgn="base" latinLnBrk="0" hangingPunct="0">
              <a:lnSpc>
                <a:spcPct val="100000"/>
              </a:lnSpc>
              <a:spcBef>
                <a:spcPct val="0"/>
              </a:spcBef>
              <a:spcAft>
                <a:spcPct val="0"/>
              </a:spcAft>
              <a:buClrTx/>
              <a:buSzTx/>
              <a:buFont typeface="Wingdings" pitchFamily="2" charset="2"/>
              <a:buChar char="§"/>
              <a:tabLst/>
            </a:pPr>
            <a:r>
              <a:rPr kumimoji="0" lang="en-GR" altLang="en-GR" sz="1800" b="0" i="0" u="none" strike="noStrike" cap="none" normalizeH="0" baseline="0" dirty="0">
                <a:ln>
                  <a:noFill/>
                </a:ln>
                <a:solidFill>
                  <a:srgbClr val="000000"/>
                </a:solidFill>
                <a:effectLst/>
                <a:latin typeface="Arial" panose="020B0604020202020204" pitchFamily="34" charset="0"/>
              </a:rPr>
              <a:t>Such restrictions </a:t>
            </a:r>
            <a:r>
              <a:rPr kumimoji="0" lang="en-GR" altLang="en-GR" sz="1800" b="1" i="0" u="none" strike="noStrike" cap="none" normalizeH="0" baseline="0" dirty="0">
                <a:ln>
                  <a:noFill/>
                </a:ln>
                <a:solidFill>
                  <a:srgbClr val="000000"/>
                </a:solidFill>
                <a:effectLst/>
                <a:latin typeface="Arial" panose="020B0604020202020204" pitchFamily="34" charset="0"/>
              </a:rPr>
              <a:t>undermine NGOs’ ability to operate freely</a:t>
            </a:r>
            <a:r>
              <a:rPr kumimoji="0" lang="en-GR" altLang="en-GR" sz="1800" b="0" i="0" u="none" strike="noStrike" cap="none" normalizeH="0" baseline="0" dirty="0">
                <a:ln>
                  <a:noFill/>
                </a:ln>
                <a:solidFill>
                  <a:srgbClr val="000000"/>
                </a:solidFill>
                <a:effectLst/>
                <a:latin typeface="Arial" panose="020B0604020202020204" pitchFamily="34" charset="0"/>
              </a:rPr>
              <a:t> and fulfill their democratic functions.</a:t>
            </a:r>
          </a:p>
          <a:p>
            <a:pPr marR="0" lvl="0" algn="l" defTabSz="914400" rtl="0" eaLnBrk="0" fontAlgn="base" latinLnBrk="0" hangingPunct="0">
              <a:lnSpc>
                <a:spcPct val="100000"/>
              </a:lnSpc>
              <a:spcBef>
                <a:spcPct val="0"/>
              </a:spcBef>
              <a:spcAft>
                <a:spcPct val="0"/>
              </a:spcAft>
              <a:buClrTx/>
              <a:buSzTx/>
              <a:buFont typeface="Wingdings" pitchFamily="2" charset="2"/>
              <a:buChar char="§"/>
              <a:tabLst/>
            </a:pPr>
            <a:r>
              <a:rPr kumimoji="0" lang="en-GR" altLang="en-GR" sz="1800" b="0" i="0" u="none" strike="noStrike" cap="none" normalizeH="0" baseline="0" dirty="0">
                <a:ln>
                  <a:noFill/>
                </a:ln>
                <a:solidFill>
                  <a:srgbClr val="000000"/>
                </a:solidFill>
                <a:effectLst/>
                <a:latin typeface="Arial" panose="020B0604020202020204" pitchFamily="34" charset="0"/>
              </a:rPr>
              <a:t>Case highlights the need to </a:t>
            </a:r>
            <a:r>
              <a:rPr kumimoji="0" lang="en-GR" altLang="en-GR" sz="1800" b="1" i="0" u="none" strike="noStrike" cap="none" normalizeH="0" baseline="0" dirty="0">
                <a:ln>
                  <a:noFill/>
                </a:ln>
                <a:solidFill>
                  <a:srgbClr val="000000"/>
                </a:solidFill>
                <a:effectLst/>
                <a:latin typeface="Arial" panose="020B0604020202020204" pitchFamily="34" charset="0"/>
              </a:rPr>
              <a:t>safeguard NGO autonomy</a:t>
            </a:r>
            <a:r>
              <a:rPr kumimoji="0" lang="en-GR" altLang="en-GR" sz="1800" b="0" i="0" u="none" strike="noStrike" cap="none" normalizeH="0" baseline="0" dirty="0">
                <a:ln>
                  <a:noFill/>
                </a:ln>
                <a:solidFill>
                  <a:srgbClr val="000000"/>
                </a:solidFill>
                <a:effectLst/>
                <a:latin typeface="Arial" panose="020B0604020202020204" pitchFamily="34" charset="0"/>
              </a:rPr>
              <a:t> to ensure meaningful civic participation.</a:t>
            </a:r>
          </a:p>
          <a:p>
            <a:pPr marL="0" indent="0" defTabSz="914400" eaLnBrk="0" fontAlgn="base" hangingPunct="0">
              <a:spcBef>
                <a:spcPct val="0"/>
              </a:spcBef>
              <a:spcAft>
                <a:spcPct val="0"/>
              </a:spcAft>
              <a:buClrTx/>
              <a:buSzTx/>
              <a:buNone/>
            </a:pPr>
            <a:endParaRPr lang="en-GR" altLang="en-GR" dirty="0">
              <a:solidFill>
                <a:srgbClr val="00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GR" altLang="en-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825613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385EC-849E-25B1-6DA4-B7AF6C60F971}"/>
              </a:ext>
            </a:extLst>
          </p:cNvPr>
          <p:cNvSpPr>
            <a:spLocks noGrp="1"/>
          </p:cNvSpPr>
          <p:nvPr>
            <p:ph type="title"/>
          </p:nvPr>
        </p:nvSpPr>
        <p:spPr/>
        <p:txBody>
          <a:bodyPr/>
          <a:lstStyle/>
          <a:p>
            <a:pPr algn="ctr"/>
            <a:r>
              <a:rPr lang="en-GR" b="1" i="1" dirty="0"/>
              <a:t>Commission v Hungary</a:t>
            </a:r>
            <a:r>
              <a:rPr lang="en-GR" b="1" dirty="0"/>
              <a:t>  (C-821/19)</a:t>
            </a:r>
          </a:p>
        </p:txBody>
      </p:sp>
      <p:sp>
        <p:nvSpPr>
          <p:cNvPr id="3" name="Content Placeholder 2">
            <a:extLst>
              <a:ext uri="{FF2B5EF4-FFF2-40B4-BE49-F238E27FC236}">
                <a16:creationId xmlns:a16="http://schemas.microsoft.com/office/drawing/2014/main" id="{C42C2218-7983-993E-31B3-8E59C07C5747}"/>
              </a:ext>
            </a:extLst>
          </p:cNvPr>
          <p:cNvSpPr>
            <a:spLocks noGrp="1"/>
          </p:cNvSpPr>
          <p:nvPr>
            <p:ph idx="1"/>
          </p:nvPr>
        </p:nvSpPr>
        <p:spPr/>
        <p:txBody>
          <a:bodyPr/>
          <a:lstStyle/>
          <a:p>
            <a:r>
              <a:rPr lang="en-GB" dirty="0"/>
              <a:t>Hungarian law criminalised </a:t>
            </a:r>
            <a:r>
              <a:rPr lang="en-GB" b="1" dirty="0"/>
              <a:t>assistance to asylum seekers</a:t>
            </a:r>
            <a:r>
              <a:rPr lang="en-GB" dirty="0"/>
              <a:t>, targeting individuals and NGOs.</a:t>
            </a:r>
          </a:p>
          <a:p>
            <a:r>
              <a:rPr lang="en-GB" dirty="0"/>
              <a:t>CJEU emphasised the </a:t>
            </a:r>
            <a:r>
              <a:rPr lang="en-GB" b="1" dirty="0"/>
              <a:t>chilling effect</a:t>
            </a:r>
            <a:r>
              <a:rPr lang="en-GB" dirty="0"/>
              <a:t> of criminal sanctions, beyond formal legality.</a:t>
            </a:r>
          </a:p>
          <a:p>
            <a:r>
              <a:rPr lang="en-GB" dirty="0"/>
              <a:t>Focus on </a:t>
            </a:r>
            <a:r>
              <a:rPr lang="en-GB" b="1" dirty="0"/>
              <a:t>climate of fear</a:t>
            </a:r>
            <a:r>
              <a:rPr lang="en-GB" dirty="0"/>
              <a:t>: impact on civic engagement and public debate.</a:t>
            </a:r>
          </a:p>
          <a:p>
            <a:r>
              <a:rPr lang="en-GB" dirty="0"/>
              <a:t>Reinforces that </a:t>
            </a:r>
            <a:r>
              <a:rPr lang="en-GB" b="1" dirty="0"/>
              <a:t>laws restricting NGO activity must respect democratic freedoms</a:t>
            </a:r>
            <a:r>
              <a:rPr lang="en-GB" dirty="0"/>
              <a:t>.</a:t>
            </a:r>
          </a:p>
          <a:p>
            <a:endParaRPr lang="en-GR" dirty="0"/>
          </a:p>
        </p:txBody>
      </p:sp>
    </p:spTree>
    <p:extLst>
      <p:ext uri="{BB962C8B-B14F-4D97-AF65-F5344CB8AC3E}">
        <p14:creationId xmlns:p14="http://schemas.microsoft.com/office/powerpoint/2010/main" val="42101757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C13F0-8699-497A-118C-68BC0BB18728}"/>
              </a:ext>
            </a:extLst>
          </p:cNvPr>
          <p:cNvSpPr>
            <a:spLocks noGrp="1"/>
          </p:cNvSpPr>
          <p:nvPr>
            <p:ph type="title"/>
          </p:nvPr>
        </p:nvSpPr>
        <p:spPr/>
        <p:txBody>
          <a:bodyPr/>
          <a:lstStyle/>
          <a:p>
            <a:r>
              <a:rPr lang="en-GR" b="1" dirty="0"/>
              <a:t>A Threat to Democracy </a:t>
            </a:r>
          </a:p>
        </p:txBody>
      </p:sp>
      <p:sp>
        <p:nvSpPr>
          <p:cNvPr id="3" name="Content Placeholder 2">
            <a:extLst>
              <a:ext uri="{FF2B5EF4-FFF2-40B4-BE49-F238E27FC236}">
                <a16:creationId xmlns:a16="http://schemas.microsoft.com/office/drawing/2014/main" id="{8A1F7285-E885-2DC3-78AF-AFCD82FEF9E4}"/>
              </a:ext>
            </a:extLst>
          </p:cNvPr>
          <p:cNvSpPr>
            <a:spLocks noGrp="1"/>
          </p:cNvSpPr>
          <p:nvPr>
            <p:ph idx="1"/>
          </p:nvPr>
        </p:nvSpPr>
        <p:spPr/>
        <p:txBody>
          <a:bodyPr>
            <a:normAutofit fontScale="92500"/>
          </a:bodyPr>
          <a:lstStyle/>
          <a:p>
            <a:pPr marL="0" lvl="0" indent="0">
              <a:buNone/>
            </a:pPr>
            <a:r>
              <a:rPr lang="en-GR" dirty="0"/>
              <a:t>SLAPPs</a:t>
            </a:r>
          </a:p>
          <a:p>
            <a:pPr lvl="0" algn="just"/>
            <a:r>
              <a:rPr lang="en-GR" sz="2000" dirty="0"/>
              <a:t>discourage investigative journalism;</a:t>
            </a:r>
          </a:p>
          <a:p>
            <a:pPr lvl="0" algn="just"/>
            <a:r>
              <a:rPr lang="en-GR" sz="2000" dirty="0"/>
              <a:t>deter NGOs from advocacy and monitoring;</a:t>
            </a:r>
          </a:p>
          <a:p>
            <a:pPr lvl="0" algn="just"/>
            <a:r>
              <a:rPr lang="en-GR" sz="2000" dirty="0"/>
              <a:t>narrow public debate on issues of collective concern;</a:t>
            </a:r>
          </a:p>
          <a:p>
            <a:pPr lvl="0" algn="just"/>
            <a:r>
              <a:rPr lang="en-GR" sz="2000" dirty="0"/>
              <a:t>and exclude citizens from access to information necessary for meaningful participation.</a:t>
            </a:r>
          </a:p>
          <a:p>
            <a:pPr algn="just"/>
            <a:r>
              <a:rPr lang="en-GR" sz="2000" dirty="0"/>
              <a:t>Without a free and pluralistic media, without active and independent NGOs, </a:t>
            </a:r>
            <a:r>
              <a:rPr lang="en-GR" sz="2000" b="1" dirty="0"/>
              <a:t>individuals cannot meaningfully assess government action, challenge abuses, or exercise democratic choice</a:t>
            </a:r>
            <a:r>
              <a:rPr lang="en-GR" sz="2000" dirty="0"/>
              <a:t>. </a:t>
            </a:r>
          </a:p>
          <a:p>
            <a:pPr lvl="0" algn="just"/>
            <a:endParaRPr lang="en-GR" sz="2000" dirty="0"/>
          </a:p>
          <a:p>
            <a:endParaRPr lang="en-GR" dirty="0"/>
          </a:p>
        </p:txBody>
      </p:sp>
    </p:spTree>
    <p:extLst>
      <p:ext uri="{BB962C8B-B14F-4D97-AF65-F5344CB8AC3E}">
        <p14:creationId xmlns:p14="http://schemas.microsoft.com/office/powerpoint/2010/main" val="35904679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1A580-AA60-B4CF-12A7-D1DA9842F792}"/>
              </a:ext>
            </a:extLst>
          </p:cNvPr>
          <p:cNvSpPr>
            <a:spLocks noGrp="1"/>
          </p:cNvSpPr>
          <p:nvPr>
            <p:ph type="title"/>
          </p:nvPr>
        </p:nvSpPr>
        <p:spPr/>
        <p:txBody>
          <a:bodyPr/>
          <a:lstStyle/>
          <a:p>
            <a:r>
              <a:rPr lang="en-GR" b="1" dirty="0"/>
              <a:t>A Threat to RoL</a:t>
            </a:r>
          </a:p>
        </p:txBody>
      </p:sp>
      <p:sp>
        <p:nvSpPr>
          <p:cNvPr id="4" name="Rectangle 1">
            <a:extLst>
              <a:ext uri="{FF2B5EF4-FFF2-40B4-BE49-F238E27FC236}">
                <a16:creationId xmlns:a16="http://schemas.microsoft.com/office/drawing/2014/main" id="{E4CA23E0-0B97-CB88-E556-52CFC5C4710F}"/>
              </a:ext>
            </a:extLst>
          </p:cNvPr>
          <p:cNvSpPr>
            <a:spLocks noGrp="1" noChangeArrowheads="1"/>
          </p:cNvSpPr>
          <p:nvPr>
            <p:ph idx="1"/>
          </p:nvPr>
        </p:nvSpPr>
        <p:spPr bwMode="auto">
          <a:xfrm>
            <a:off x="818148" y="2872164"/>
            <a:ext cx="10876548"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buClrTx/>
              <a:buSzTx/>
            </a:pPr>
            <a:r>
              <a:rPr kumimoji="0" lang="en-GR" altLang="en-GR" sz="1800" b="1" i="0" u="none" strike="noStrike" cap="none" normalizeH="0" baseline="0" dirty="0">
                <a:ln>
                  <a:noFill/>
                </a:ln>
                <a:solidFill>
                  <a:srgbClr val="000000"/>
                </a:solidFill>
                <a:effectLst/>
                <a:latin typeface="Arial" panose="020B0604020202020204" pitchFamily="34" charset="0"/>
              </a:rPr>
              <a:t>Chilling effect on free expression</a:t>
            </a:r>
            <a:r>
              <a:rPr kumimoji="0" lang="en-GR" altLang="en-GR" sz="1800" b="0" i="0" u="none" strike="noStrike" cap="none" normalizeH="0" baseline="0" dirty="0">
                <a:ln>
                  <a:noFill/>
                </a:ln>
                <a:solidFill>
                  <a:srgbClr val="000000"/>
                </a:solidFill>
                <a:effectLst/>
                <a:latin typeface="Arial" panose="020B0604020202020204" pitchFamily="34" charset="0"/>
              </a:rPr>
              <a:t> – SLAPPs are often filed not to win on the merits, but to </a:t>
            </a:r>
            <a:r>
              <a:rPr kumimoji="0" lang="en-GR" altLang="en-GR" sz="1800" b="1" i="0" u="none" strike="noStrike" cap="none" normalizeH="0" baseline="0" dirty="0">
                <a:ln>
                  <a:noFill/>
                </a:ln>
                <a:solidFill>
                  <a:srgbClr val="000000"/>
                </a:solidFill>
                <a:effectLst/>
                <a:latin typeface="Arial" panose="020B0604020202020204" pitchFamily="34" charset="0"/>
              </a:rPr>
              <a:t>intimidate critics</a:t>
            </a:r>
            <a:r>
              <a:rPr kumimoji="0" lang="en-GR" altLang="en-GR" sz="1800" b="0" i="0" u="none" strike="noStrike" cap="none" normalizeH="0" baseline="0" dirty="0">
                <a:ln>
                  <a:noFill/>
                </a:ln>
                <a:solidFill>
                  <a:srgbClr val="000000"/>
                </a:solidFill>
                <a:effectLst/>
                <a:latin typeface="Arial" panose="020B0604020202020204" pitchFamily="34" charset="0"/>
              </a:rPr>
              <a:t>, journalists, or NGOs into silence, discouraging legitimate public debate.</a:t>
            </a:r>
          </a:p>
          <a:p>
            <a:pPr defTabSz="914400" eaLnBrk="0" fontAlgn="base" hangingPunct="0">
              <a:spcBef>
                <a:spcPct val="0"/>
              </a:spcBef>
              <a:spcAft>
                <a:spcPct val="0"/>
              </a:spcAft>
              <a:buClrTx/>
              <a:buSzTx/>
            </a:pPr>
            <a:r>
              <a:rPr kumimoji="0" lang="en-GR" altLang="en-GR" sz="1800" b="1" i="0" u="none" strike="noStrike" cap="none" normalizeH="0" baseline="0" dirty="0">
                <a:ln>
                  <a:noFill/>
                </a:ln>
                <a:solidFill>
                  <a:srgbClr val="000000"/>
                </a:solidFill>
                <a:effectLst/>
                <a:latin typeface="Arial" panose="020B0604020202020204" pitchFamily="34" charset="0"/>
              </a:rPr>
              <a:t>Misuse of legal system</a:t>
            </a:r>
            <a:r>
              <a:rPr kumimoji="0" lang="en-GR" altLang="en-GR" sz="1800" b="0" i="0" u="none" strike="noStrike" cap="none" normalizeH="0" baseline="0" dirty="0">
                <a:ln>
                  <a:noFill/>
                </a:ln>
                <a:solidFill>
                  <a:srgbClr val="000000"/>
                </a:solidFill>
                <a:effectLst/>
                <a:latin typeface="Arial" panose="020B0604020202020204" pitchFamily="34" charset="0"/>
              </a:rPr>
              <a:t> – Courts are used as a </a:t>
            </a:r>
            <a:r>
              <a:rPr kumimoji="0" lang="en-GR" altLang="en-GR" sz="1800" b="1" i="0" u="none" strike="noStrike" cap="none" normalizeH="0" baseline="0" dirty="0">
                <a:ln>
                  <a:noFill/>
                </a:ln>
                <a:solidFill>
                  <a:srgbClr val="000000"/>
                </a:solidFill>
                <a:effectLst/>
                <a:latin typeface="Arial" panose="020B0604020202020204" pitchFamily="34" charset="0"/>
              </a:rPr>
              <a:t>tool of pressure</a:t>
            </a:r>
            <a:r>
              <a:rPr kumimoji="0" lang="en-GR" altLang="en-GR" sz="1800" b="0" i="0" u="none" strike="noStrike" cap="none" normalizeH="0" baseline="0" dirty="0">
                <a:ln>
                  <a:noFill/>
                </a:ln>
                <a:solidFill>
                  <a:srgbClr val="000000"/>
                </a:solidFill>
                <a:effectLst/>
                <a:latin typeface="Arial" panose="020B0604020202020204" pitchFamily="34" charset="0"/>
              </a:rPr>
              <a:t>, turning civil or criminal procedures into instruments for harassment rather than justice.</a:t>
            </a:r>
          </a:p>
          <a:p>
            <a:pPr defTabSz="914400" eaLnBrk="0" fontAlgn="base" hangingPunct="0">
              <a:spcBef>
                <a:spcPct val="0"/>
              </a:spcBef>
              <a:spcAft>
                <a:spcPct val="0"/>
              </a:spcAft>
              <a:buClrTx/>
              <a:buSzTx/>
            </a:pPr>
            <a:r>
              <a:rPr kumimoji="0" lang="en-GR" altLang="en-GR" sz="1800" b="1" i="0" u="none" strike="noStrike" cap="none" normalizeH="0" baseline="0" dirty="0">
                <a:ln>
                  <a:noFill/>
                </a:ln>
                <a:solidFill>
                  <a:srgbClr val="000000"/>
                </a:solidFill>
                <a:effectLst/>
                <a:latin typeface="Arial" panose="020B0604020202020204" pitchFamily="34" charset="0"/>
              </a:rPr>
              <a:t>Inequality before the law</a:t>
            </a:r>
            <a:r>
              <a:rPr kumimoji="0" lang="en-GR" altLang="en-GR" sz="1800" b="0" i="0" u="none" strike="noStrike" cap="none" normalizeH="0" baseline="0" dirty="0">
                <a:ln>
                  <a:noFill/>
                </a:ln>
                <a:solidFill>
                  <a:srgbClr val="000000"/>
                </a:solidFill>
                <a:effectLst/>
                <a:latin typeface="Arial" panose="020B0604020202020204" pitchFamily="34" charset="0"/>
              </a:rPr>
              <a:t> – Wealthy corporations or individuals can exploit SLAPPs to </a:t>
            </a:r>
            <a:r>
              <a:rPr kumimoji="0" lang="en-GR" altLang="en-GR" sz="1800" b="1" i="0" u="none" strike="noStrike" cap="none" normalizeH="0" baseline="0" dirty="0">
                <a:ln>
                  <a:noFill/>
                </a:ln>
                <a:solidFill>
                  <a:srgbClr val="000000"/>
                </a:solidFill>
                <a:effectLst/>
                <a:latin typeface="Arial" panose="020B0604020202020204" pitchFamily="34" charset="0"/>
              </a:rPr>
              <a:t>overwhelm less-resourced parties</a:t>
            </a:r>
            <a:r>
              <a:rPr kumimoji="0" lang="en-GR" altLang="en-GR" sz="1800" b="0" i="0" u="none" strike="noStrike" cap="none" normalizeH="0" baseline="0" dirty="0">
                <a:ln>
                  <a:noFill/>
                </a:ln>
                <a:solidFill>
                  <a:srgbClr val="000000"/>
                </a:solidFill>
                <a:effectLst/>
                <a:latin typeface="Arial" panose="020B0604020202020204" pitchFamily="34" charset="0"/>
              </a:rPr>
              <a:t> with costly litigation, violating the principle of equal access to justice.</a:t>
            </a:r>
          </a:p>
          <a:p>
            <a:pPr defTabSz="914400" eaLnBrk="0" fontAlgn="base" hangingPunct="0">
              <a:spcBef>
                <a:spcPct val="0"/>
              </a:spcBef>
              <a:spcAft>
                <a:spcPct val="0"/>
              </a:spcAft>
              <a:buClrTx/>
              <a:buSzTx/>
            </a:pPr>
            <a:r>
              <a:rPr kumimoji="0" lang="en-GR" altLang="en-GR" sz="1800" b="1" i="0" u="none" strike="noStrike" cap="none" normalizeH="0" baseline="0" dirty="0">
                <a:ln>
                  <a:noFill/>
                </a:ln>
                <a:solidFill>
                  <a:srgbClr val="000000"/>
                </a:solidFill>
                <a:effectLst/>
                <a:latin typeface="Arial" panose="020B0604020202020204" pitchFamily="34" charset="0"/>
              </a:rPr>
              <a:t>Erosion of democratic accountability</a:t>
            </a:r>
            <a:r>
              <a:rPr kumimoji="0" lang="en-GR" altLang="en-GR" sz="1800" b="0" i="0" u="none" strike="noStrike" cap="none" normalizeH="0" baseline="0" dirty="0">
                <a:ln>
                  <a:noFill/>
                </a:ln>
                <a:solidFill>
                  <a:srgbClr val="000000"/>
                </a:solidFill>
                <a:effectLst/>
                <a:latin typeface="Arial" panose="020B0604020202020204" pitchFamily="34" charset="0"/>
              </a:rPr>
              <a:t> – By targeting actors who expose wrongdoing or advocate for public interest, SLAPPs </a:t>
            </a:r>
            <a:r>
              <a:rPr kumimoji="0" lang="en-GR" altLang="en-GR" sz="1800" b="1" i="0" u="none" strike="noStrike" cap="none" normalizeH="0" baseline="0" dirty="0">
                <a:ln>
                  <a:noFill/>
                </a:ln>
                <a:solidFill>
                  <a:srgbClr val="000000"/>
                </a:solidFill>
                <a:effectLst/>
                <a:latin typeface="Arial" panose="020B0604020202020204" pitchFamily="34" charset="0"/>
              </a:rPr>
              <a:t>undermine transparency and civic oversight</a:t>
            </a:r>
            <a:r>
              <a:rPr kumimoji="0" lang="en-GR" altLang="en-GR" sz="1800" b="0" i="0" u="none" strike="noStrike" cap="none" normalizeH="0" baseline="0" dirty="0">
                <a:ln>
                  <a:noFill/>
                </a:ln>
                <a:solidFill>
                  <a:srgbClr val="000000"/>
                </a:solidFill>
                <a:effectLst/>
                <a:latin typeface="Arial" panose="020B0604020202020204" pitchFamily="34" charset="0"/>
              </a:rPr>
              <a:t>, essential components of the rule of law.</a:t>
            </a:r>
          </a:p>
          <a:p>
            <a:pPr defTabSz="914400" eaLnBrk="0" fontAlgn="base" hangingPunct="0">
              <a:spcBef>
                <a:spcPct val="0"/>
              </a:spcBef>
              <a:spcAft>
                <a:spcPct val="0"/>
              </a:spcAft>
              <a:buClrTx/>
              <a:buSzTx/>
            </a:pPr>
            <a:r>
              <a:rPr kumimoji="0" lang="en-GR" altLang="en-GR" sz="1800" b="1" i="0" u="none" strike="noStrike" cap="none" normalizeH="0" baseline="0" dirty="0">
                <a:ln>
                  <a:noFill/>
                </a:ln>
                <a:solidFill>
                  <a:srgbClr val="000000"/>
                </a:solidFill>
                <a:effectLst/>
                <a:latin typeface="Arial" panose="020B0604020202020204" pitchFamily="34" charset="0"/>
              </a:rPr>
              <a:t>Distortion of legal remedies</a:t>
            </a:r>
            <a:r>
              <a:rPr kumimoji="0" lang="en-GR" altLang="en-GR" sz="1800" b="0" i="0" u="none" strike="noStrike" cap="none" normalizeH="0" baseline="0" dirty="0">
                <a:ln>
                  <a:noFill/>
                </a:ln>
                <a:solidFill>
                  <a:srgbClr val="000000"/>
                </a:solidFill>
                <a:effectLst/>
                <a:latin typeface="Arial" panose="020B0604020202020204" pitchFamily="34" charset="0"/>
              </a:rPr>
              <a:t> – SLAPPs focus on </a:t>
            </a:r>
            <a:r>
              <a:rPr kumimoji="0" lang="en-GR" altLang="en-GR" sz="1800" b="1" i="0" u="none" strike="noStrike" cap="none" normalizeH="0" baseline="0" dirty="0">
                <a:ln>
                  <a:noFill/>
                </a:ln>
                <a:solidFill>
                  <a:srgbClr val="000000"/>
                </a:solidFill>
                <a:effectLst/>
                <a:latin typeface="Arial" panose="020B0604020202020204" pitchFamily="34" charset="0"/>
              </a:rPr>
              <a:t>deterrence, not dispute resolution</a:t>
            </a:r>
            <a:r>
              <a:rPr kumimoji="0" lang="en-GR" altLang="en-GR" sz="1800" b="0" i="0" u="none" strike="noStrike" cap="none" normalizeH="0" baseline="0" dirty="0">
                <a:ln>
                  <a:noFill/>
                </a:ln>
                <a:solidFill>
                  <a:srgbClr val="000000"/>
                </a:solidFill>
                <a:effectLst/>
                <a:latin typeface="Arial" panose="020B0604020202020204" pitchFamily="34" charset="0"/>
              </a:rPr>
              <a:t>, turning the courts into a strategic weapon rather than a fair forum to uphold legal rights.</a:t>
            </a:r>
            <a:endParaRPr kumimoji="0" lang="en-GR" altLang="en-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09163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BC1F4-FD48-90ED-B027-378DE00BA8DC}"/>
              </a:ext>
            </a:extLst>
          </p:cNvPr>
          <p:cNvSpPr>
            <a:spLocks noGrp="1"/>
          </p:cNvSpPr>
          <p:nvPr>
            <p:ph type="title"/>
          </p:nvPr>
        </p:nvSpPr>
        <p:spPr/>
        <p:txBody>
          <a:bodyPr/>
          <a:lstStyle/>
          <a:p>
            <a:pPr algn="ctr"/>
            <a:r>
              <a:rPr lang="en-GR" b="1" dirty="0"/>
              <a:t>Human Rights Implications</a:t>
            </a:r>
          </a:p>
        </p:txBody>
      </p:sp>
      <p:sp>
        <p:nvSpPr>
          <p:cNvPr id="3" name="Content Placeholder 2">
            <a:extLst>
              <a:ext uri="{FF2B5EF4-FFF2-40B4-BE49-F238E27FC236}">
                <a16:creationId xmlns:a16="http://schemas.microsoft.com/office/drawing/2014/main" id="{E88876F1-DA96-65A0-B9F2-38841FD580F9}"/>
              </a:ext>
            </a:extLst>
          </p:cNvPr>
          <p:cNvSpPr>
            <a:spLocks noGrp="1"/>
          </p:cNvSpPr>
          <p:nvPr>
            <p:ph idx="1"/>
          </p:nvPr>
        </p:nvSpPr>
        <p:spPr/>
        <p:txBody>
          <a:bodyPr/>
          <a:lstStyle/>
          <a:p>
            <a:r>
              <a:rPr lang="en-GB" dirty="0"/>
              <a:t>SLAPPs engage </a:t>
            </a:r>
            <a:r>
              <a:rPr lang="en-GB" b="1" dirty="0"/>
              <a:t>Articles 10, 8 and 6 ECHR simultaneously</a:t>
            </a:r>
            <a:endParaRPr lang="en-GB" dirty="0"/>
          </a:p>
          <a:p>
            <a:r>
              <a:rPr lang="en-GB" dirty="0"/>
              <a:t>ECtHR protects not only </a:t>
            </a:r>
            <a:r>
              <a:rPr lang="en-GB" b="1" dirty="0"/>
              <a:t>expression</a:t>
            </a:r>
            <a:r>
              <a:rPr lang="en-GB" dirty="0"/>
              <a:t>, but the </a:t>
            </a:r>
            <a:r>
              <a:rPr lang="en-GB" b="1" dirty="0"/>
              <a:t>conditions under which it is exercised</a:t>
            </a:r>
            <a:endParaRPr lang="en-GB" dirty="0"/>
          </a:p>
          <a:p>
            <a:r>
              <a:rPr lang="en-GB" dirty="0"/>
              <a:t>Focus on </a:t>
            </a:r>
            <a:r>
              <a:rPr lang="en-GB" b="1" dirty="0"/>
              <a:t>effects and context</a:t>
            </a:r>
            <a:r>
              <a:rPr lang="en-GB" dirty="0"/>
              <a:t>, not formal legality</a:t>
            </a:r>
          </a:p>
          <a:p>
            <a:r>
              <a:rPr lang="en-GB" dirty="0"/>
              <a:t>Central concern: </a:t>
            </a:r>
            <a:r>
              <a:rPr lang="en-GB" b="1" dirty="0"/>
              <a:t>chilling effect on democratic participation</a:t>
            </a:r>
            <a:br>
              <a:rPr lang="en-GB" dirty="0"/>
            </a:br>
            <a:r>
              <a:rPr lang="en-GB" i="1" dirty="0"/>
              <a:t>(Handyside v UK; Sunday Times v UK (No.1))</a:t>
            </a:r>
            <a:endParaRPr lang="en-GB" dirty="0"/>
          </a:p>
          <a:p>
            <a:endParaRPr lang="en-GR" dirty="0"/>
          </a:p>
        </p:txBody>
      </p:sp>
    </p:spTree>
    <p:extLst>
      <p:ext uri="{BB962C8B-B14F-4D97-AF65-F5344CB8AC3E}">
        <p14:creationId xmlns:p14="http://schemas.microsoft.com/office/powerpoint/2010/main" val="1069699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E83D8-A729-D4A6-D3C2-7D9FC221366C}"/>
              </a:ext>
            </a:extLst>
          </p:cNvPr>
          <p:cNvSpPr>
            <a:spLocks noGrp="1"/>
          </p:cNvSpPr>
          <p:nvPr>
            <p:ph type="title"/>
          </p:nvPr>
        </p:nvSpPr>
        <p:spPr>
          <a:xfrm>
            <a:off x="1154954" y="973668"/>
            <a:ext cx="8761413" cy="935342"/>
          </a:xfrm>
        </p:spPr>
        <p:txBody>
          <a:bodyPr/>
          <a:lstStyle/>
          <a:p>
            <a:r>
              <a:rPr lang="en-GR" b="1" dirty="0"/>
              <a:t>Rue89Lyon vs. Jean-Michel Aulas (France, 2023–2026)</a:t>
            </a:r>
            <a:br>
              <a:rPr lang="en-GR" dirty="0"/>
            </a:br>
            <a:endParaRPr lang="en-GR" dirty="0"/>
          </a:p>
        </p:txBody>
      </p:sp>
      <p:sp>
        <p:nvSpPr>
          <p:cNvPr id="3" name="Content Placeholder 2">
            <a:extLst>
              <a:ext uri="{FF2B5EF4-FFF2-40B4-BE49-F238E27FC236}">
                <a16:creationId xmlns:a16="http://schemas.microsoft.com/office/drawing/2014/main" id="{021F87EC-218D-B82C-E6AD-7AB371565BBE}"/>
              </a:ext>
            </a:extLst>
          </p:cNvPr>
          <p:cNvSpPr>
            <a:spLocks noGrp="1"/>
          </p:cNvSpPr>
          <p:nvPr>
            <p:ph idx="1"/>
          </p:nvPr>
        </p:nvSpPr>
        <p:spPr/>
        <p:txBody>
          <a:bodyPr/>
          <a:lstStyle/>
          <a:p>
            <a:pPr marL="0" indent="0">
              <a:buNone/>
            </a:pPr>
            <a:endParaRPr lang="en-GR" dirty="0"/>
          </a:p>
        </p:txBody>
      </p:sp>
      <p:pic>
        <p:nvPicPr>
          <p:cNvPr id="4" name="Picture 3" descr="A red and black numbers&#10;&#10;AI-generated content may be incorrect.">
            <a:extLst>
              <a:ext uri="{FF2B5EF4-FFF2-40B4-BE49-F238E27FC236}">
                <a16:creationId xmlns:a16="http://schemas.microsoft.com/office/drawing/2014/main" id="{C59AD892-8513-DC60-B166-E48458C330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9137" y="2995863"/>
            <a:ext cx="5269831" cy="1937084"/>
          </a:xfrm>
          <a:prstGeom prst="rect">
            <a:avLst/>
          </a:prstGeom>
        </p:spPr>
      </p:pic>
    </p:spTree>
    <p:extLst>
      <p:ext uri="{BB962C8B-B14F-4D97-AF65-F5344CB8AC3E}">
        <p14:creationId xmlns:p14="http://schemas.microsoft.com/office/powerpoint/2010/main" val="42454477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EED81-5E6F-03DE-0106-60C0E16F1C8B}"/>
              </a:ext>
            </a:extLst>
          </p:cNvPr>
          <p:cNvSpPr>
            <a:spLocks noGrp="1"/>
          </p:cNvSpPr>
          <p:nvPr>
            <p:ph type="title"/>
          </p:nvPr>
        </p:nvSpPr>
        <p:spPr/>
        <p:txBody>
          <a:bodyPr/>
          <a:lstStyle/>
          <a:p>
            <a:r>
              <a:rPr lang="en-GB" sz="3200" b="1" dirty="0"/>
              <a:t>Article 10 ECHR: Public Interest, Chilling Effects</a:t>
            </a:r>
            <a:endParaRPr lang="en-GR" sz="3200" b="1" dirty="0"/>
          </a:p>
        </p:txBody>
      </p:sp>
      <p:sp>
        <p:nvSpPr>
          <p:cNvPr id="4" name="Rectangle 1">
            <a:extLst>
              <a:ext uri="{FF2B5EF4-FFF2-40B4-BE49-F238E27FC236}">
                <a16:creationId xmlns:a16="http://schemas.microsoft.com/office/drawing/2014/main" id="{BA80F9C3-030E-6F4A-606E-4518E28C3231}"/>
              </a:ext>
            </a:extLst>
          </p:cNvPr>
          <p:cNvSpPr>
            <a:spLocks noGrp="1" noChangeArrowheads="1"/>
          </p:cNvSpPr>
          <p:nvPr>
            <p:ph idx="1"/>
          </p:nvPr>
        </p:nvSpPr>
        <p:spPr bwMode="auto">
          <a:xfrm>
            <a:off x="1154954" y="2603490"/>
            <a:ext cx="9853941"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buClrTx/>
              <a:buSzTx/>
            </a:pPr>
            <a:r>
              <a:rPr kumimoji="0" lang="en-GR" altLang="en-GR" sz="2400" b="0" i="0" u="none" strike="noStrike" cap="none" normalizeH="0" baseline="0" dirty="0">
                <a:ln>
                  <a:noFill/>
                </a:ln>
                <a:solidFill>
                  <a:srgbClr val="000000"/>
                </a:solidFill>
                <a:effectLst/>
                <a:latin typeface="Arial" panose="020B0604020202020204" pitchFamily="34" charset="0"/>
              </a:rPr>
              <a:t>Article 10 protects </a:t>
            </a:r>
            <a:r>
              <a:rPr kumimoji="0" lang="en-GR" altLang="en-GR" sz="2400" b="1" i="0" u="none" strike="noStrike" cap="none" normalizeH="0" baseline="0" dirty="0">
                <a:ln>
                  <a:noFill/>
                </a:ln>
                <a:solidFill>
                  <a:srgbClr val="000000"/>
                </a:solidFill>
                <a:effectLst/>
                <a:latin typeface="Arial" panose="020B0604020202020204" pitchFamily="34" charset="0"/>
              </a:rPr>
              <a:t>political speech and public-interest debate</a:t>
            </a:r>
            <a:r>
              <a:rPr kumimoji="0" lang="en-GR" altLang="en-GR" sz="2400" b="0" i="0" u="none" strike="noStrike" cap="none" normalizeH="0" baseline="0" dirty="0">
                <a:ln>
                  <a:noFill/>
                </a:ln>
                <a:solidFill>
                  <a:srgbClr val="000000"/>
                </a:solidFill>
                <a:effectLst/>
                <a:latin typeface="Arial" panose="020B0604020202020204" pitchFamily="34" charset="0"/>
              </a:rPr>
              <a:t> at the highest level</a:t>
            </a:r>
            <a:br>
              <a:rPr kumimoji="0" lang="en-GR" altLang="en-GR" sz="2400" b="0" i="0" u="none" strike="noStrike" cap="none" normalizeH="0" baseline="0" dirty="0">
                <a:ln>
                  <a:noFill/>
                </a:ln>
                <a:solidFill>
                  <a:srgbClr val="000000"/>
                </a:solidFill>
                <a:effectLst/>
                <a:latin typeface="Arial" panose="020B0604020202020204" pitchFamily="34" charset="0"/>
              </a:rPr>
            </a:br>
            <a:r>
              <a:rPr kumimoji="0" lang="en-GR" altLang="en-GR" sz="2400" b="0" i="1" u="none" strike="noStrike" cap="none" normalizeH="0" baseline="0" dirty="0">
                <a:ln>
                  <a:noFill/>
                </a:ln>
                <a:solidFill>
                  <a:srgbClr val="000000"/>
                </a:solidFill>
                <a:effectLst/>
                <a:latin typeface="Arial" panose="020B0604020202020204" pitchFamily="34" charset="0"/>
              </a:rPr>
              <a:t>(Lingens v Austria; Castells v Spain)</a:t>
            </a:r>
            <a:endParaRPr lang="en-GR" altLang="en-GR" sz="2400" dirty="0">
              <a:solidFill>
                <a:srgbClr val="000000"/>
              </a:solidFill>
              <a:latin typeface="Arial" panose="020B0604020202020204" pitchFamily="34" charset="0"/>
            </a:endParaRPr>
          </a:p>
          <a:p>
            <a:pPr defTabSz="914400" eaLnBrk="0" fontAlgn="base" hangingPunct="0">
              <a:spcBef>
                <a:spcPct val="0"/>
              </a:spcBef>
              <a:spcAft>
                <a:spcPct val="0"/>
              </a:spcAft>
              <a:buClrTx/>
              <a:buSzTx/>
            </a:pPr>
            <a:r>
              <a:rPr kumimoji="0" lang="en-GR" altLang="en-GR" sz="2400" b="0" i="0" u="none" strike="noStrike" cap="none" normalizeH="0" baseline="0" dirty="0">
                <a:ln>
                  <a:noFill/>
                </a:ln>
                <a:solidFill>
                  <a:srgbClr val="000000"/>
                </a:solidFill>
                <a:effectLst/>
                <a:latin typeface="Arial" panose="020B0604020202020204" pitchFamily="34" charset="0"/>
              </a:rPr>
              <a:t>Public figures must tolerate </a:t>
            </a:r>
            <a:r>
              <a:rPr kumimoji="0" lang="en-GR" altLang="en-GR" sz="2400" b="1" i="0" u="none" strike="noStrike" cap="none" normalizeH="0" baseline="0" dirty="0">
                <a:ln>
                  <a:noFill/>
                </a:ln>
                <a:solidFill>
                  <a:srgbClr val="000000"/>
                </a:solidFill>
                <a:effectLst/>
                <a:latin typeface="Arial" panose="020B0604020202020204" pitchFamily="34" charset="0"/>
              </a:rPr>
              <a:t>wider limits of criticism</a:t>
            </a:r>
            <a:endParaRPr lang="en-GR" altLang="en-GR" sz="2400" dirty="0">
              <a:solidFill>
                <a:srgbClr val="000000"/>
              </a:solidFill>
              <a:latin typeface="Arial" panose="020B0604020202020204" pitchFamily="34" charset="0"/>
            </a:endParaRPr>
          </a:p>
          <a:p>
            <a:pPr defTabSz="914400" eaLnBrk="0" fontAlgn="base" hangingPunct="0">
              <a:spcBef>
                <a:spcPct val="0"/>
              </a:spcBef>
              <a:spcAft>
                <a:spcPct val="0"/>
              </a:spcAft>
              <a:buClrTx/>
              <a:buSzTx/>
            </a:pPr>
            <a:r>
              <a:rPr kumimoji="0" lang="en-GR" altLang="en-GR" sz="2400" b="0" i="0" u="none" strike="noStrike" cap="none" normalizeH="0" baseline="0" dirty="0">
                <a:ln>
                  <a:noFill/>
                </a:ln>
                <a:solidFill>
                  <a:srgbClr val="000000"/>
                </a:solidFill>
                <a:effectLst/>
                <a:latin typeface="Arial" panose="020B0604020202020204" pitchFamily="34" charset="0"/>
              </a:rPr>
              <a:t>ECtHR looks beyond outcomes:</a:t>
            </a:r>
          </a:p>
          <a:p>
            <a:pPr marL="0" marR="0" lvl="0" indent="0" algn="l" defTabSz="914400" rtl="0" eaLnBrk="0" fontAlgn="base" latinLnBrk="0" hangingPunct="0">
              <a:lnSpc>
                <a:spcPct val="100000"/>
              </a:lnSpc>
              <a:spcBef>
                <a:spcPct val="0"/>
              </a:spcBef>
              <a:spcAft>
                <a:spcPct val="0"/>
              </a:spcAft>
              <a:buClrTx/>
              <a:buSzTx/>
              <a:buNone/>
              <a:tabLst/>
            </a:pPr>
            <a:r>
              <a:rPr kumimoji="0" lang="en-GR" altLang="en-GR" sz="2400" b="1" i="0" u="none" strike="noStrike" cap="none" normalizeH="0" baseline="0" dirty="0">
                <a:ln>
                  <a:noFill/>
                </a:ln>
                <a:solidFill>
                  <a:srgbClr val="000000"/>
                </a:solidFill>
                <a:effectLst/>
                <a:latin typeface="Arial" panose="020B0604020202020204" pitchFamily="34" charset="0"/>
              </a:rPr>
              <a:t>	Threat of sanctions alone</a:t>
            </a:r>
            <a:r>
              <a:rPr kumimoji="0" lang="en-GR" altLang="en-GR" sz="2400" b="0" i="0" u="none" strike="noStrike" cap="none" normalizeH="0" baseline="0" dirty="0">
                <a:ln>
                  <a:noFill/>
                </a:ln>
                <a:solidFill>
                  <a:srgbClr val="000000"/>
                </a:solidFill>
                <a:effectLst/>
                <a:latin typeface="Arial" panose="020B0604020202020204" pitchFamily="34" charset="0"/>
              </a:rPr>
              <a:t> may deter expression</a:t>
            </a:r>
            <a:r>
              <a:rPr lang="en-GR" altLang="en-GR" sz="2400" dirty="0">
                <a:solidFill>
                  <a:srgbClr val="000000"/>
                </a:solidFill>
                <a:latin typeface="Arial" panose="020B0604020202020204" pitchFamily="34" charset="0"/>
              </a:rPr>
              <a:t> (</a:t>
            </a:r>
            <a:r>
              <a:rPr kumimoji="0" lang="en-GR" altLang="en-GR" sz="2400" b="0" i="1" u="none" strike="noStrike" cap="none" normalizeH="0" baseline="0" dirty="0">
                <a:ln>
                  <a:noFill/>
                </a:ln>
                <a:solidFill>
                  <a:srgbClr val="000000"/>
                </a:solidFill>
                <a:effectLst/>
                <a:latin typeface="Arial" panose="020B0604020202020204" pitchFamily="34" charset="0"/>
              </a:rPr>
              <a:t>Cumpănă 	and Mazăre v Romania (GC))</a:t>
            </a:r>
            <a:endParaRPr kumimoji="0" lang="en-GR" altLang="en-GR" sz="24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GR" altLang="en-GR" sz="2400" b="0" i="0" u="none" strike="noStrike" cap="none" normalizeH="0" baseline="0" dirty="0">
                <a:ln>
                  <a:noFill/>
                </a:ln>
                <a:solidFill>
                  <a:srgbClr val="000000"/>
                </a:solidFill>
                <a:effectLst/>
                <a:latin typeface="Arial" panose="020B0604020202020204" pitchFamily="34" charset="0"/>
              </a:rPr>
              <a:t>	SLAPPs mirror this logic: </a:t>
            </a:r>
            <a:r>
              <a:rPr kumimoji="0" lang="en-GR" altLang="en-GR" sz="2400" b="1" i="0" u="none" strike="noStrike" cap="none" normalizeH="0" baseline="0" dirty="0">
                <a:ln>
                  <a:noFill/>
                </a:ln>
                <a:solidFill>
                  <a:srgbClr val="000000"/>
                </a:solidFill>
                <a:effectLst/>
                <a:latin typeface="Arial" panose="020B0604020202020204" pitchFamily="34" charset="0"/>
              </a:rPr>
              <a:t>cost, duration and uncertainty of 	proceedings suppress speech</a:t>
            </a:r>
            <a:endParaRPr kumimoji="0" lang="en-GR" altLang="en-GR"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041684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6B057-B3F0-BCAB-06E3-DC0E68CB7C2D}"/>
              </a:ext>
            </a:extLst>
          </p:cNvPr>
          <p:cNvSpPr>
            <a:spLocks noGrp="1"/>
          </p:cNvSpPr>
          <p:nvPr>
            <p:ph type="title"/>
          </p:nvPr>
        </p:nvSpPr>
        <p:spPr/>
        <p:txBody>
          <a:bodyPr/>
          <a:lstStyle/>
          <a:p>
            <a:r>
              <a:rPr lang="en-GB" b="1" dirty="0"/>
              <a:t>Articles 8 &amp;10: The Balancing Exercise</a:t>
            </a:r>
            <a:br>
              <a:rPr lang="en-GB" b="1" dirty="0"/>
            </a:br>
            <a:endParaRPr lang="en-GR" dirty="0"/>
          </a:p>
        </p:txBody>
      </p:sp>
      <p:sp>
        <p:nvSpPr>
          <p:cNvPr id="3" name="Content Placeholder 2">
            <a:extLst>
              <a:ext uri="{FF2B5EF4-FFF2-40B4-BE49-F238E27FC236}">
                <a16:creationId xmlns:a16="http://schemas.microsoft.com/office/drawing/2014/main" id="{17B16287-F9A7-461E-341C-B70E2D74C193}"/>
              </a:ext>
            </a:extLst>
          </p:cNvPr>
          <p:cNvSpPr>
            <a:spLocks noGrp="1"/>
          </p:cNvSpPr>
          <p:nvPr>
            <p:ph idx="1"/>
          </p:nvPr>
        </p:nvSpPr>
        <p:spPr>
          <a:xfrm>
            <a:off x="1154954" y="2358189"/>
            <a:ext cx="9890035" cy="4114799"/>
          </a:xfrm>
        </p:spPr>
        <p:txBody>
          <a:bodyPr>
            <a:normAutofit/>
          </a:bodyPr>
          <a:lstStyle/>
          <a:p>
            <a:r>
              <a:rPr lang="en-GB" dirty="0"/>
              <a:t>Article 8 protects </a:t>
            </a:r>
            <a:r>
              <a:rPr lang="en-GB" b="1" dirty="0"/>
              <a:t>reputation</a:t>
            </a:r>
            <a:r>
              <a:rPr lang="en-GB" dirty="0"/>
              <a:t>, but is </a:t>
            </a:r>
            <a:r>
              <a:rPr lang="en-GB" b="1" dirty="0"/>
              <a:t>not absolute</a:t>
            </a:r>
            <a:endParaRPr lang="en-GB" dirty="0"/>
          </a:p>
          <a:p>
            <a:r>
              <a:rPr lang="en-GB" dirty="0"/>
              <a:t>ECtHR balancing criteria include:</a:t>
            </a:r>
          </a:p>
          <a:p>
            <a:pPr lvl="1"/>
            <a:r>
              <a:rPr lang="en-GB" dirty="0"/>
              <a:t>contribution to a public debate</a:t>
            </a:r>
          </a:p>
          <a:p>
            <a:pPr lvl="1"/>
            <a:r>
              <a:rPr lang="en-GB" dirty="0"/>
              <a:t>status of the person concerned</a:t>
            </a:r>
          </a:p>
          <a:p>
            <a:pPr lvl="1"/>
            <a:r>
              <a:rPr lang="en-GB" dirty="0"/>
              <a:t>severity of sanctions</a:t>
            </a:r>
          </a:p>
          <a:p>
            <a:r>
              <a:rPr lang="en-GB" dirty="0"/>
              <a:t>Speech on matters of public interest carries </a:t>
            </a:r>
            <a:r>
              <a:rPr lang="en-GB" b="1" dirty="0"/>
              <a:t>particular constitutional weight</a:t>
            </a:r>
            <a:endParaRPr lang="en-GB" dirty="0"/>
          </a:p>
          <a:p>
            <a:r>
              <a:rPr lang="en-GB" dirty="0"/>
              <a:t>SLAPPs </a:t>
            </a:r>
            <a:r>
              <a:rPr lang="en-GB" b="1" dirty="0"/>
              <a:t>instrumentalise Article 8</a:t>
            </a:r>
            <a:r>
              <a:rPr lang="en-GB" dirty="0"/>
              <a:t> through:</a:t>
            </a:r>
          </a:p>
          <a:p>
            <a:pPr lvl="1"/>
            <a:r>
              <a:rPr lang="en-GB" dirty="0"/>
              <a:t>excessive damages</a:t>
            </a:r>
          </a:p>
          <a:p>
            <a:pPr lvl="1"/>
            <a:r>
              <a:rPr lang="en-GB" dirty="0"/>
              <a:t>repetitive or cumulative actions</a:t>
            </a:r>
            <a:br>
              <a:rPr lang="en-GB" dirty="0"/>
            </a:br>
            <a:r>
              <a:rPr lang="en-GB" dirty="0"/>
              <a:t>→ </a:t>
            </a:r>
            <a:r>
              <a:rPr lang="en-GB" b="1" dirty="0"/>
              <a:t>Distorting the Article 8 / Article 10 balance</a:t>
            </a:r>
            <a:endParaRPr lang="en-GB" dirty="0"/>
          </a:p>
          <a:p>
            <a:endParaRPr lang="en-GR" dirty="0"/>
          </a:p>
        </p:txBody>
      </p:sp>
    </p:spTree>
    <p:extLst>
      <p:ext uri="{BB962C8B-B14F-4D97-AF65-F5344CB8AC3E}">
        <p14:creationId xmlns:p14="http://schemas.microsoft.com/office/powerpoint/2010/main" val="36494355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AFFA7-F5DF-C46C-2B9D-7451D8139A30}"/>
              </a:ext>
            </a:extLst>
          </p:cNvPr>
          <p:cNvSpPr>
            <a:spLocks noGrp="1"/>
          </p:cNvSpPr>
          <p:nvPr>
            <p:ph type="title"/>
          </p:nvPr>
        </p:nvSpPr>
        <p:spPr>
          <a:xfrm>
            <a:off x="1187076" y="838200"/>
            <a:ext cx="8761413" cy="706964"/>
          </a:xfrm>
        </p:spPr>
        <p:txBody>
          <a:bodyPr/>
          <a:lstStyle/>
          <a:p>
            <a:r>
              <a:rPr lang="en-GB" b="1" dirty="0"/>
              <a:t>Article 6 ECHR: Fair Trial &amp; Equality of Arms</a:t>
            </a:r>
            <a:endParaRPr lang="en-GR" b="1" dirty="0"/>
          </a:p>
        </p:txBody>
      </p:sp>
      <p:sp>
        <p:nvSpPr>
          <p:cNvPr id="4" name="Rectangle 1">
            <a:extLst>
              <a:ext uri="{FF2B5EF4-FFF2-40B4-BE49-F238E27FC236}">
                <a16:creationId xmlns:a16="http://schemas.microsoft.com/office/drawing/2014/main" id="{4C27C416-7057-FCFE-2B6F-26AB89521C9C}"/>
              </a:ext>
            </a:extLst>
          </p:cNvPr>
          <p:cNvSpPr>
            <a:spLocks noGrp="1" noChangeArrowheads="1"/>
          </p:cNvSpPr>
          <p:nvPr>
            <p:ph idx="1"/>
          </p:nvPr>
        </p:nvSpPr>
        <p:spPr bwMode="auto">
          <a:xfrm>
            <a:off x="1274781" y="2464991"/>
            <a:ext cx="8586005"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None/>
              <a:tabLst/>
            </a:pPr>
            <a: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Article 6 guarantees </a:t>
            </a:r>
            <a:r>
              <a:rPr kumimoji="0" lang="en-GR" altLang="en-GR"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practical and effective</a:t>
            </a:r>
            <a: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access to justice</a:t>
            </a:r>
            <a:b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br>
            <a:r>
              <a:rPr kumimoji="0" lang="en-GR" altLang="en-GR" sz="2400" b="0" i="1" u="none" strike="noStrike" cap="none" normalizeH="0" baseline="0" dirty="0">
                <a:ln>
                  <a:noFill/>
                </a:ln>
                <a:solidFill>
                  <a:srgbClr val="000000"/>
                </a:solidFill>
                <a:effectLst/>
                <a:latin typeface="Arial" panose="020B0604020202020204" pitchFamily="34" charset="0"/>
                <a:cs typeface="Arial" panose="020B0604020202020204" pitchFamily="34" charset="0"/>
              </a:rPr>
              <a:t>(Airey v Ireland)</a:t>
            </a:r>
            <a:endPar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pPr algn="just" defTabSz="914400" eaLnBrk="0" fontAlgn="base" hangingPunct="0">
              <a:spcBef>
                <a:spcPct val="0"/>
              </a:spcBef>
              <a:spcAft>
                <a:spcPct val="0"/>
              </a:spcAft>
              <a:buClrTx/>
              <a:buSzTx/>
            </a:pPr>
            <a: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Central principle: </a:t>
            </a:r>
            <a:r>
              <a:rPr kumimoji="0" lang="en-GR" altLang="en-GR"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equality of arms</a:t>
            </a:r>
            <a:endParaRPr lang="en-GR" altLang="en-GR" sz="2400" dirty="0">
              <a:solidFill>
                <a:srgbClr val="000000"/>
              </a:solidFill>
              <a:latin typeface="Arial" panose="020B0604020202020204" pitchFamily="34" charset="0"/>
              <a:cs typeface="Arial" panose="020B0604020202020204" pitchFamily="34" charset="0"/>
            </a:endParaRPr>
          </a:p>
          <a:p>
            <a:pPr algn="just" defTabSz="914400" eaLnBrk="0" fontAlgn="base" hangingPunct="0">
              <a:spcBef>
                <a:spcPct val="0"/>
              </a:spcBef>
              <a:spcAft>
                <a:spcPct val="0"/>
              </a:spcAft>
              <a:buClrTx/>
              <a:buSzTx/>
            </a:pPr>
            <a: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In </a:t>
            </a:r>
            <a:r>
              <a:rPr kumimoji="0" lang="en-GR" altLang="en-GR"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Steel and Morris v UK (McLibel)</a:t>
            </a:r>
            <a: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p>
            <a:pPr marR="0" lvl="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resource imbalance + lack of legal aid</a:t>
            </a:r>
          </a:p>
          <a:p>
            <a:pPr marR="0" lvl="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complexity and length of proceedings</a:t>
            </a:r>
            <a:b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br>
            <a: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violation of Articles </a:t>
            </a:r>
            <a:r>
              <a:rPr kumimoji="0" lang="en-GR" altLang="en-GR"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6 and 10</a:t>
            </a:r>
            <a:endPar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pPr algn="just" defTabSz="914400" eaLnBrk="0" fontAlgn="base" hangingPunct="0">
              <a:spcBef>
                <a:spcPct val="0"/>
              </a:spcBef>
              <a:spcAft>
                <a:spcPct val="0"/>
              </a:spcAft>
              <a:buClrTx/>
              <a:buSzTx/>
            </a:pPr>
            <a: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SLAPPs replicate these dynamics:</a:t>
            </a:r>
          </a:p>
          <a:p>
            <a:pPr marR="0" lvl="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litigation costs function as </a:t>
            </a:r>
            <a:r>
              <a:rPr kumimoji="0" lang="en-GR" altLang="en-GR"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punishment</a:t>
            </a:r>
            <a:endParaRPr kumimoji="0" lang="en-GR" altLang="en-GR" sz="24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R" altLang="en-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368002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3350E-B047-BA33-E462-00E0706B3C4B}"/>
              </a:ext>
            </a:extLst>
          </p:cNvPr>
          <p:cNvSpPr>
            <a:spLocks noGrp="1"/>
          </p:cNvSpPr>
          <p:nvPr>
            <p:ph type="title"/>
          </p:nvPr>
        </p:nvSpPr>
        <p:spPr/>
        <p:txBody>
          <a:bodyPr/>
          <a:lstStyle/>
          <a:p>
            <a:r>
              <a:rPr lang="en-GB" dirty="0"/>
              <a:t>Interrelationship of Articles 6 &amp; 10 in SLAPPs</a:t>
            </a:r>
            <a:endParaRPr lang="en-GR" dirty="0"/>
          </a:p>
        </p:txBody>
      </p:sp>
      <p:sp>
        <p:nvSpPr>
          <p:cNvPr id="3" name="Content Placeholder 2">
            <a:extLst>
              <a:ext uri="{FF2B5EF4-FFF2-40B4-BE49-F238E27FC236}">
                <a16:creationId xmlns:a16="http://schemas.microsoft.com/office/drawing/2014/main" id="{AD86108F-AC9A-93C2-836C-06155FCBAD16}"/>
              </a:ext>
            </a:extLst>
          </p:cNvPr>
          <p:cNvSpPr>
            <a:spLocks noGrp="1"/>
          </p:cNvSpPr>
          <p:nvPr>
            <p:ph idx="1"/>
          </p:nvPr>
        </p:nvSpPr>
        <p:spPr/>
        <p:txBody>
          <a:bodyPr>
            <a:normAutofit lnSpcReduction="10000"/>
          </a:bodyPr>
          <a:lstStyle/>
          <a:p>
            <a:r>
              <a:rPr lang="en-GB" dirty="0"/>
              <a:t>Procedural unfairness under Article 6 /</a:t>
            </a:r>
            <a:r>
              <a:rPr lang="en-GB" b="1" dirty="0"/>
              <a:t>amplifies chilling effects</a:t>
            </a:r>
            <a:r>
              <a:rPr lang="en-GB" dirty="0"/>
              <a:t> under Article 10</a:t>
            </a:r>
          </a:p>
          <a:p>
            <a:r>
              <a:rPr lang="en-GB" dirty="0"/>
              <a:t>Judicial proceedings themselves may interfere with expression</a:t>
            </a:r>
            <a:br>
              <a:rPr lang="en-GB" dirty="0"/>
            </a:br>
            <a:r>
              <a:rPr lang="en-GB" i="1" dirty="0"/>
              <a:t>(Sunday Times v UK (No.1))</a:t>
            </a:r>
            <a:endParaRPr lang="en-GB" dirty="0"/>
          </a:p>
          <a:p>
            <a:r>
              <a:rPr lang="en-GB" dirty="0"/>
              <a:t>Courts scrutinise whether litigation serves a </a:t>
            </a:r>
            <a:r>
              <a:rPr lang="en-GB" b="1" dirty="0"/>
              <a:t>legitimate aim</a:t>
            </a:r>
            <a:r>
              <a:rPr lang="en-GB" dirty="0"/>
              <a:t> or acts as pressure</a:t>
            </a:r>
            <a:br>
              <a:rPr lang="en-GB" dirty="0"/>
            </a:br>
            <a:r>
              <a:rPr lang="en-GB" i="1" dirty="0"/>
              <a:t>(Kreuz v Poland; Golder v UK)</a:t>
            </a:r>
            <a:endParaRPr lang="en-GB" dirty="0"/>
          </a:p>
          <a:p>
            <a:r>
              <a:rPr lang="en-GB" dirty="0"/>
              <a:t>ECHR:</a:t>
            </a:r>
          </a:p>
          <a:p>
            <a:pPr lvl="1"/>
            <a:r>
              <a:rPr lang="en-GB" b="1" dirty="0"/>
              <a:t>Unfair procedures + deterrent effects = ECHR incompatibility</a:t>
            </a:r>
            <a:endParaRPr lang="en-GB" dirty="0"/>
          </a:p>
          <a:p>
            <a:r>
              <a:rPr lang="en-GB" dirty="0"/>
              <a:t>SLAPPs undermine </a:t>
            </a:r>
            <a:r>
              <a:rPr lang="en-GB" b="1" dirty="0"/>
              <a:t>both democratic debate and the rule of law</a:t>
            </a:r>
            <a:endParaRPr lang="en-GB" dirty="0"/>
          </a:p>
          <a:p>
            <a:endParaRPr lang="en-GR" dirty="0"/>
          </a:p>
        </p:txBody>
      </p:sp>
    </p:spTree>
    <p:extLst>
      <p:ext uri="{BB962C8B-B14F-4D97-AF65-F5344CB8AC3E}">
        <p14:creationId xmlns:p14="http://schemas.microsoft.com/office/powerpoint/2010/main" val="5481580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44AE9-9627-7C46-F0A9-3976562D4578}"/>
              </a:ext>
            </a:extLst>
          </p:cNvPr>
          <p:cNvSpPr>
            <a:spLocks noGrp="1"/>
          </p:cNvSpPr>
          <p:nvPr>
            <p:ph type="title"/>
          </p:nvPr>
        </p:nvSpPr>
        <p:spPr/>
        <p:txBody>
          <a:bodyPr/>
          <a:lstStyle/>
          <a:p>
            <a:r>
              <a:rPr lang="en-GR" b="1" dirty="0"/>
              <a:t>000 Memo v Russia</a:t>
            </a:r>
          </a:p>
        </p:txBody>
      </p:sp>
      <p:sp>
        <p:nvSpPr>
          <p:cNvPr id="3" name="Content Placeholder 2">
            <a:extLst>
              <a:ext uri="{FF2B5EF4-FFF2-40B4-BE49-F238E27FC236}">
                <a16:creationId xmlns:a16="http://schemas.microsoft.com/office/drawing/2014/main" id="{DC8180CF-BB1D-01D8-96C9-815174E83FBF}"/>
              </a:ext>
            </a:extLst>
          </p:cNvPr>
          <p:cNvSpPr>
            <a:spLocks noGrp="1"/>
          </p:cNvSpPr>
          <p:nvPr>
            <p:ph idx="1"/>
          </p:nvPr>
        </p:nvSpPr>
        <p:spPr/>
        <p:txBody>
          <a:bodyPr>
            <a:normAutofit lnSpcReduction="10000"/>
          </a:bodyPr>
          <a:lstStyle/>
          <a:p>
            <a:pPr defTabSz="914400" eaLnBrk="0" fontAlgn="base" hangingPunct="0">
              <a:spcBef>
                <a:spcPct val="0"/>
              </a:spcBef>
              <a:spcAft>
                <a:spcPct val="0"/>
              </a:spcAft>
              <a:buClrTx/>
              <a:buSzTx/>
            </a:pPr>
            <a:r>
              <a:rPr lang="en-GR" altLang="en-GR" sz="2400" dirty="0">
                <a:latin typeface="Arial" panose="020B0604020202020204" pitchFamily="34" charset="0"/>
              </a:rPr>
              <a:t>The applicant company, </a:t>
            </a:r>
            <a:r>
              <a:rPr lang="en-GR" altLang="en-GR" sz="2400" b="1" dirty="0">
                <a:latin typeface="Arial" panose="020B0604020202020204" pitchFamily="34" charset="0"/>
              </a:rPr>
              <a:t>OOO Memo</a:t>
            </a:r>
            <a:r>
              <a:rPr lang="en-GR" altLang="en-GR" sz="2400" dirty="0">
                <a:latin typeface="Arial" panose="020B0604020202020204" pitchFamily="34" charset="0"/>
              </a:rPr>
              <a:t>, owns </a:t>
            </a:r>
            <a:r>
              <a:rPr lang="en-GR" altLang="en-GR" sz="2400" b="1" dirty="0">
                <a:latin typeface="Arial" panose="020B0604020202020204" pitchFamily="34" charset="0"/>
              </a:rPr>
              <a:t>Kavkazskiy Uzel</a:t>
            </a:r>
            <a:r>
              <a:rPr lang="en-GR" altLang="en-GR" sz="2400" dirty="0">
                <a:latin typeface="Arial" panose="020B0604020202020204" pitchFamily="34" charset="0"/>
              </a:rPr>
              <a:t>, an online media outlet reporting on politics and human rights. </a:t>
            </a:r>
          </a:p>
          <a:p>
            <a:pPr defTabSz="914400" eaLnBrk="0" fontAlgn="base" hangingPunct="0">
              <a:spcBef>
                <a:spcPct val="0"/>
              </a:spcBef>
              <a:spcAft>
                <a:spcPct val="0"/>
              </a:spcAft>
              <a:buClrTx/>
              <a:buSzTx/>
            </a:pPr>
            <a:r>
              <a:rPr lang="en-GR" altLang="en-GR" sz="2400" dirty="0">
                <a:latin typeface="Arial" panose="020B0604020202020204" pitchFamily="34" charset="0"/>
              </a:rPr>
              <a:t>In 2008, it published an article criticizing the </a:t>
            </a:r>
            <a:r>
              <a:rPr lang="en-GR" altLang="en-GR" sz="2400" b="1" dirty="0">
                <a:latin typeface="Arial" panose="020B0604020202020204" pitchFamily="34" charset="0"/>
              </a:rPr>
              <a:t>Volgograd Region Authority</a:t>
            </a:r>
            <a:r>
              <a:rPr lang="en-GR" altLang="en-GR" sz="2400" dirty="0">
                <a:latin typeface="Arial" panose="020B0604020202020204" pitchFamily="34" charset="0"/>
              </a:rPr>
              <a:t> for suspending a large subsidy transfer. </a:t>
            </a:r>
          </a:p>
          <a:p>
            <a:pPr defTabSz="914400" eaLnBrk="0" fontAlgn="base" hangingPunct="0">
              <a:spcBef>
                <a:spcPct val="0"/>
              </a:spcBef>
              <a:spcAft>
                <a:spcPct val="0"/>
              </a:spcAft>
              <a:buClrTx/>
              <a:buSzTx/>
            </a:pPr>
            <a:r>
              <a:rPr lang="en-GR" altLang="en-GR" sz="2400" dirty="0">
                <a:latin typeface="Arial" panose="020B0604020202020204" pitchFamily="34" charset="0"/>
              </a:rPr>
              <a:t>The regional authority sued for </a:t>
            </a:r>
            <a:r>
              <a:rPr lang="en-GR" altLang="en-GR" sz="2400" b="1" dirty="0">
                <a:latin typeface="Arial" panose="020B0604020202020204" pitchFamily="34" charset="0"/>
              </a:rPr>
              <a:t>defamation</a:t>
            </a:r>
            <a:r>
              <a:rPr lang="en-GR" altLang="en-GR" sz="2400" dirty="0">
                <a:latin typeface="Arial" panose="020B0604020202020204" pitchFamily="34" charset="0"/>
              </a:rPr>
              <a:t>, alleging the article damaged its reputation. </a:t>
            </a:r>
          </a:p>
          <a:p>
            <a:pPr defTabSz="914400" eaLnBrk="0" fontAlgn="base" hangingPunct="0">
              <a:spcBef>
                <a:spcPct val="0"/>
              </a:spcBef>
              <a:spcAft>
                <a:spcPct val="0"/>
              </a:spcAft>
              <a:buClrTx/>
              <a:buSzTx/>
            </a:pPr>
            <a:r>
              <a:rPr lang="en-GR" altLang="en-GR" sz="2400" dirty="0">
                <a:latin typeface="Arial" panose="020B0604020202020204" pitchFamily="34" charset="0"/>
              </a:rPr>
              <a:t>Russian courts ordered OOO Memo to </a:t>
            </a:r>
            <a:r>
              <a:rPr lang="en-GR" altLang="en-GR" sz="2400" b="1" dirty="0">
                <a:latin typeface="Arial" panose="020B0604020202020204" pitchFamily="34" charset="0"/>
              </a:rPr>
              <a:t>publish a retraction</a:t>
            </a:r>
            <a:r>
              <a:rPr lang="en-GR" altLang="en-GR" sz="2400" dirty="0">
                <a:latin typeface="Arial" panose="020B0604020202020204" pitchFamily="34" charset="0"/>
              </a:rPr>
              <a:t> and to publish the operative part of the judgment on its website. This was upheld on appeal</a:t>
            </a:r>
          </a:p>
          <a:p>
            <a:endParaRPr lang="en-GR" dirty="0"/>
          </a:p>
        </p:txBody>
      </p:sp>
    </p:spTree>
    <p:extLst>
      <p:ext uri="{BB962C8B-B14F-4D97-AF65-F5344CB8AC3E}">
        <p14:creationId xmlns:p14="http://schemas.microsoft.com/office/powerpoint/2010/main" val="21646435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7DB1A-3DC1-1202-F044-47E43B835DC9}"/>
              </a:ext>
            </a:extLst>
          </p:cNvPr>
          <p:cNvSpPr>
            <a:spLocks noGrp="1"/>
          </p:cNvSpPr>
          <p:nvPr>
            <p:ph type="title"/>
          </p:nvPr>
        </p:nvSpPr>
        <p:spPr>
          <a:xfrm>
            <a:off x="646111" y="452718"/>
            <a:ext cx="9404723" cy="156883"/>
          </a:xfrm>
        </p:spPr>
        <p:txBody>
          <a:bodyPr/>
          <a:lstStyle/>
          <a:p>
            <a:endParaRPr lang="en-GR" dirty="0"/>
          </a:p>
        </p:txBody>
      </p:sp>
      <p:sp>
        <p:nvSpPr>
          <p:cNvPr id="3" name="Content Placeholder 2">
            <a:extLst>
              <a:ext uri="{FF2B5EF4-FFF2-40B4-BE49-F238E27FC236}">
                <a16:creationId xmlns:a16="http://schemas.microsoft.com/office/drawing/2014/main" id="{844D01FD-691E-0D6C-AEF9-2B430FFEE17A}"/>
              </a:ext>
            </a:extLst>
          </p:cNvPr>
          <p:cNvSpPr>
            <a:spLocks noGrp="1"/>
          </p:cNvSpPr>
          <p:nvPr>
            <p:ph idx="1"/>
          </p:nvPr>
        </p:nvSpPr>
        <p:spPr>
          <a:xfrm>
            <a:off x="645131" y="929390"/>
            <a:ext cx="10050577" cy="5319009"/>
          </a:xfrm>
        </p:spPr>
        <p:txBody>
          <a:bodyPr>
            <a:normAutofit/>
          </a:bodyPr>
          <a:lstStyle/>
          <a:p>
            <a:pPr marL="0" indent="0" algn="just">
              <a:buNone/>
            </a:pPr>
            <a:r>
              <a:rPr lang="en-GB" dirty="0"/>
              <a:t>“</a:t>
            </a:r>
            <a:r>
              <a:rPr lang="en-GB" sz="2400" dirty="0">
                <a:solidFill>
                  <a:srgbClr val="FFFF00"/>
                </a:solidFill>
                <a:highlight>
                  <a:srgbClr val="000000"/>
                </a:highlight>
              </a:rPr>
              <a:t>Allowing executive bodies to bring defamation proceedings against members of the media </a:t>
            </a:r>
            <a:r>
              <a:rPr lang="en-GB" sz="2400" i="1" dirty="0">
                <a:solidFill>
                  <a:srgbClr val="FFFF00"/>
                </a:solidFill>
                <a:highlight>
                  <a:srgbClr val="000000"/>
                </a:highlight>
              </a:rPr>
              <a:t>places an excessive and disproportionate burden on the media and could have an inevitable chilling effect on the media in the performance of their task of purveyor of information and public watchdog. The interests of a body of the executive vested with State powers in maintaining a good reputation essentially differ from both the right to reputation of natural persons and the reputational interests of legal entities, private or public, that compete in the marketplace. It follows that civil defamation proceedings brought, in its own name, by a legal entity that exercises public power may not, as a general rule, be regarded to be in pursuance of the legitimate aim of the protection of the reputation of others within the meaning of Article 10 § 2 of the Convention</a:t>
            </a:r>
            <a:r>
              <a:rPr lang="en-GB" i="1" dirty="0">
                <a:highlight>
                  <a:srgbClr val="000000"/>
                </a:highlight>
              </a:rPr>
              <a:t>”</a:t>
            </a:r>
            <a:endParaRPr lang="en-GR" dirty="0">
              <a:highlight>
                <a:srgbClr val="000000"/>
              </a:highlight>
            </a:endParaRPr>
          </a:p>
        </p:txBody>
      </p:sp>
    </p:spTree>
    <p:extLst>
      <p:ext uri="{BB962C8B-B14F-4D97-AF65-F5344CB8AC3E}">
        <p14:creationId xmlns:p14="http://schemas.microsoft.com/office/powerpoint/2010/main" val="29784977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C139F-B654-6B65-23A4-F2F486A6F7D3}"/>
              </a:ext>
            </a:extLst>
          </p:cNvPr>
          <p:cNvSpPr>
            <a:spLocks noGrp="1"/>
          </p:cNvSpPr>
          <p:nvPr>
            <p:ph type="title"/>
          </p:nvPr>
        </p:nvSpPr>
        <p:spPr/>
        <p:txBody>
          <a:bodyPr/>
          <a:lstStyle/>
          <a:p>
            <a:endParaRPr lang="en-GR"/>
          </a:p>
        </p:txBody>
      </p:sp>
      <p:sp>
        <p:nvSpPr>
          <p:cNvPr id="3" name="Content Placeholder 2">
            <a:extLst>
              <a:ext uri="{FF2B5EF4-FFF2-40B4-BE49-F238E27FC236}">
                <a16:creationId xmlns:a16="http://schemas.microsoft.com/office/drawing/2014/main" id="{1948B30D-E817-B8C6-A99B-57B3CE8DEF0C}"/>
              </a:ext>
            </a:extLst>
          </p:cNvPr>
          <p:cNvSpPr>
            <a:spLocks noGrp="1"/>
          </p:cNvSpPr>
          <p:nvPr>
            <p:ph idx="1"/>
          </p:nvPr>
        </p:nvSpPr>
        <p:spPr>
          <a:xfrm>
            <a:off x="1154954" y="2603499"/>
            <a:ext cx="8825659" cy="3953711"/>
          </a:xfrm>
        </p:spPr>
        <p:txBody>
          <a:bodyPr>
            <a:normAutofit/>
          </a:bodyPr>
          <a:lstStyle/>
          <a:p>
            <a:r>
              <a:rPr lang="en-GR" sz="2400" dirty="0"/>
              <a:t>the ECtHR did not merely identify chilling effects in abstract terms, but </a:t>
            </a:r>
            <a:r>
              <a:rPr lang="en-GR" sz="2400" b="1" dirty="0"/>
              <a:t>situated those effects within the broader SLAPP framework</a:t>
            </a:r>
            <a:r>
              <a:rPr lang="en-GR" sz="2400" dirty="0"/>
              <a:t>, recognising that:</a:t>
            </a:r>
          </a:p>
          <a:p>
            <a:pPr lvl="0">
              <a:buFont typeface="Arial" panose="020B0604020202020204" pitchFamily="34" charset="0"/>
              <a:buChar char="•"/>
            </a:pPr>
            <a:r>
              <a:rPr lang="en-GR" sz="2400" dirty="0"/>
              <a:t>	defamation proceedings may be used </a:t>
            </a:r>
            <a:r>
              <a:rPr lang="en-GR" sz="2400" b="1" dirty="0"/>
              <a:t>strategically 	rather than 	legitimately</a:t>
            </a:r>
            <a:r>
              <a:rPr lang="en-GR" sz="2400" dirty="0"/>
              <a:t>;</a:t>
            </a:r>
          </a:p>
          <a:p>
            <a:pPr>
              <a:buFont typeface="Arial" panose="020B0604020202020204" pitchFamily="34" charset="0"/>
              <a:buChar char="•"/>
            </a:pPr>
            <a:r>
              <a:rPr lang="en-GR" sz="2400" dirty="0"/>
              <a:t>	such proceedings may exploit </a:t>
            </a:r>
            <a:r>
              <a:rPr lang="en-GR" sz="2400" b="1" dirty="0"/>
              <a:t>power 	imbalances</a:t>
            </a:r>
            <a:r>
              <a:rPr lang="en-GR" sz="2400" dirty="0"/>
              <a:t> between claimants 	and defendants;</a:t>
            </a:r>
          </a:p>
          <a:p>
            <a:pPr>
              <a:buFont typeface="Arial" panose="020B0604020202020204" pitchFamily="34" charset="0"/>
              <a:buChar char="•"/>
            </a:pPr>
            <a:r>
              <a:rPr lang="en-GR" sz="2400" dirty="0"/>
              <a:t>	and their primary effect may be </a:t>
            </a:r>
            <a:r>
              <a:rPr lang="en-GR" sz="2400" b="1" dirty="0"/>
              <a:t>intimidation and 	deterrence</a:t>
            </a:r>
            <a:r>
              <a:rPr lang="en-GR" sz="2400" dirty="0"/>
              <a:t>, rather than 	protection of reputation.</a:t>
            </a:r>
          </a:p>
          <a:p>
            <a:endParaRPr lang="en-GR" dirty="0"/>
          </a:p>
        </p:txBody>
      </p:sp>
    </p:spTree>
    <p:extLst>
      <p:ext uri="{BB962C8B-B14F-4D97-AF65-F5344CB8AC3E}">
        <p14:creationId xmlns:p14="http://schemas.microsoft.com/office/powerpoint/2010/main" val="22086527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6B925-36FB-8F56-508E-D8652EE1A284}"/>
              </a:ext>
            </a:extLst>
          </p:cNvPr>
          <p:cNvSpPr>
            <a:spLocks noGrp="1"/>
          </p:cNvSpPr>
          <p:nvPr>
            <p:ph type="title"/>
          </p:nvPr>
        </p:nvSpPr>
        <p:spPr>
          <a:xfrm>
            <a:off x="8191925" y="2237874"/>
            <a:ext cx="3352375" cy="2550694"/>
          </a:xfrm>
        </p:spPr>
        <p:txBody>
          <a:bodyPr vert="horz" lIns="91440" tIns="45720" rIns="91440" bIns="45720" rtlCol="0" anchor="b">
            <a:normAutofit fontScale="90000"/>
          </a:bodyPr>
          <a:lstStyle/>
          <a:p>
            <a:pPr>
              <a:lnSpc>
                <a:spcPct val="90000"/>
              </a:lnSpc>
            </a:pPr>
            <a:r>
              <a:rPr lang="en-US" b="1" i="0" kern="1200" dirty="0">
                <a:solidFill>
                  <a:schemeClr val="tx1"/>
                </a:solidFill>
                <a:latin typeface="+mj-lt"/>
                <a:ea typeface="+mj-ea"/>
                <a:cs typeface="+mj-cs"/>
              </a:rPr>
              <a:t>Origins: Daphne Caruana Galizia </a:t>
            </a:r>
            <a:br>
              <a:rPr lang="en-US" b="0" i="0" kern="1200" dirty="0">
                <a:solidFill>
                  <a:srgbClr val="EBEBEB"/>
                </a:solidFill>
                <a:latin typeface="+mj-lt"/>
                <a:ea typeface="+mj-ea"/>
                <a:cs typeface="+mj-cs"/>
              </a:rPr>
            </a:br>
            <a:endParaRPr lang="en-US" b="0" i="0" kern="1200" dirty="0">
              <a:solidFill>
                <a:srgbClr val="EBEBEB"/>
              </a:solidFill>
              <a:latin typeface="+mj-lt"/>
              <a:ea typeface="+mj-ea"/>
              <a:cs typeface="+mj-cs"/>
            </a:endParaRPr>
          </a:p>
        </p:txBody>
      </p:sp>
      <p:pic>
        <p:nvPicPr>
          <p:cNvPr id="4" name="Content Placeholder 3">
            <a:extLst>
              <a:ext uri="{FF2B5EF4-FFF2-40B4-BE49-F238E27FC236}">
                <a16:creationId xmlns:a16="http://schemas.microsoft.com/office/drawing/2014/main" id="{69293A41-7DF5-5D55-FEC8-5F8760295476}"/>
              </a:ext>
            </a:extLst>
          </p:cNvPr>
          <p:cNvPicPr>
            <a:picLocks noGrp="1" noChangeAspect="1"/>
          </p:cNvPicPr>
          <p:nvPr>
            <p:ph idx="1"/>
          </p:nvPr>
        </p:nvPicPr>
        <p:blipFill>
          <a:blip r:embed="rId2"/>
          <a:stretch>
            <a:fillRect/>
          </a:stretch>
        </p:blipFill>
        <p:spPr>
          <a:xfrm>
            <a:off x="998115" y="647698"/>
            <a:ext cx="5562139" cy="5562139"/>
          </a:xfrm>
          <a:prstGeom prst="rect">
            <a:avLst/>
          </a:prstGeom>
          <a:effectLst/>
        </p:spPr>
      </p:pic>
    </p:spTree>
    <p:extLst>
      <p:ext uri="{BB962C8B-B14F-4D97-AF65-F5344CB8AC3E}">
        <p14:creationId xmlns:p14="http://schemas.microsoft.com/office/powerpoint/2010/main" val="23250742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3F597-B07D-7B5E-6655-7AE5111737F6}"/>
              </a:ext>
            </a:extLst>
          </p:cNvPr>
          <p:cNvSpPr>
            <a:spLocks noGrp="1"/>
          </p:cNvSpPr>
          <p:nvPr>
            <p:ph type="title"/>
          </p:nvPr>
        </p:nvSpPr>
        <p:spPr/>
        <p:txBody>
          <a:bodyPr/>
          <a:lstStyle/>
          <a:p>
            <a:pPr algn="ctr"/>
            <a:r>
              <a:rPr lang="en-GR" dirty="0"/>
              <a:t>TIME LINE – FROM 0 to EU Anti-SLAPPs Directive</a:t>
            </a:r>
          </a:p>
        </p:txBody>
      </p:sp>
      <p:sp>
        <p:nvSpPr>
          <p:cNvPr id="3" name="Content Placeholder 2">
            <a:extLst>
              <a:ext uri="{FF2B5EF4-FFF2-40B4-BE49-F238E27FC236}">
                <a16:creationId xmlns:a16="http://schemas.microsoft.com/office/drawing/2014/main" id="{53F31937-D825-0563-8616-C88862D8E612}"/>
              </a:ext>
            </a:extLst>
          </p:cNvPr>
          <p:cNvSpPr>
            <a:spLocks noGrp="1"/>
          </p:cNvSpPr>
          <p:nvPr>
            <p:ph idx="1"/>
          </p:nvPr>
        </p:nvSpPr>
        <p:spPr/>
        <p:txBody>
          <a:bodyPr>
            <a:normAutofit lnSpcReduction="10000"/>
          </a:bodyPr>
          <a:lstStyle/>
          <a:p>
            <a:pPr algn="just"/>
            <a:r>
              <a:rPr lang="en-GB" b="1" dirty="0"/>
              <a:t>June 2018</a:t>
            </a:r>
            <a:r>
              <a:rPr lang="en-GB" dirty="0"/>
              <a:t>, Commissioner Timmermans  =&gt; EU has no competence to adopt measures to address SLAPPs</a:t>
            </a:r>
          </a:p>
          <a:p>
            <a:pPr algn="just"/>
            <a:r>
              <a:rPr lang="en-GB" b="1" dirty="0"/>
              <a:t>June 2018 </a:t>
            </a:r>
            <a:r>
              <a:rPr lang="en-GB" dirty="0"/>
              <a:t>–</a:t>
            </a:r>
            <a:r>
              <a:rPr lang="en-GB" b="1" dirty="0"/>
              <a:t>November 2019 </a:t>
            </a:r>
            <a:r>
              <a:rPr lang="en-GB" dirty="0"/>
              <a:t>– At least three events are organised by civil society and academia in Brussels and Aberdeen to discuss SLAPPs, including the preparation of a European Model Bill. </a:t>
            </a:r>
          </a:p>
          <a:p>
            <a:pPr algn="just"/>
            <a:r>
              <a:rPr lang="en-GB" b="1" dirty="0"/>
              <a:t>February 2020 </a:t>
            </a:r>
            <a:r>
              <a:rPr lang="en-GB" dirty="0"/>
              <a:t>– Coalition Against SLAPPs in Europe (CASE) became the leading civil society coalition in Europe against SLAPPs. </a:t>
            </a:r>
          </a:p>
          <a:p>
            <a:pPr algn="just"/>
            <a:r>
              <a:rPr lang="en-GB" b="1" dirty="0"/>
              <a:t>October 2020 </a:t>
            </a:r>
            <a:r>
              <a:rPr lang="en-GB" dirty="0"/>
              <a:t>– Council of Europe Human Rights Commissioner Dunja Mijatović called for action against SLAPPs. </a:t>
            </a:r>
          </a:p>
          <a:p>
            <a:pPr algn="just"/>
            <a:r>
              <a:rPr lang="en-GB" b="1" dirty="0"/>
              <a:t>December 2020 </a:t>
            </a:r>
            <a:r>
              <a:rPr lang="en-GB" dirty="0"/>
              <a:t>– CASE submitted to the European Commission an EU Anti- SLAPP model law. </a:t>
            </a:r>
          </a:p>
          <a:p>
            <a:endParaRPr lang="en-GB" dirty="0"/>
          </a:p>
          <a:p>
            <a:endParaRPr lang="en-GB" dirty="0"/>
          </a:p>
          <a:p>
            <a:endParaRPr lang="en-GR" dirty="0"/>
          </a:p>
        </p:txBody>
      </p:sp>
    </p:spTree>
    <p:extLst>
      <p:ext uri="{BB962C8B-B14F-4D97-AF65-F5344CB8AC3E}">
        <p14:creationId xmlns:p14="http://schemas.microsoft.com/office/powerpoint/2010/main" val="1262653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ACD2C-8641-7999-00E9-70EB39575825}"/>
              </a:ext>
            </a:extLst>
          </p:cNvPr>
          <p:cNvSpPr>
            <a:spLocks noGrp="1"/>
          </p:cNvSpPr>
          <p:nvPr>
            <p:ph type="title"/>
          </p:nvPr>
        </p:nvSpPr>
        <p:spPr>
          <a:xfrm>
            <a:off x="646111" y="452718"/>
            <a:ext cx="9404723" cy="156883"/>
          </a:xfrm>
        </p:spPr>
        <p:txBody>
          <a:bodyPr/>
          <a:lstStyle/>
          <a:p>
            <a:endParaRPr lang="en-GR" dirty="0"/>
          </a:p>
        </p:txBody>
      </p:sp>
      <p:sp>
        <p:nvSpPr>
          <p:cNvPr id="3" name="Content Placeholder 2">
            <a:extLst>
              <a:ext uri="{FF2B5EF4-FFF2-40B4-BE49-F238E27FC236}">
                <a16:creationId xmlns:a16="http://schemas.microsoft.com/office/drawing/2014/main" id="{D660BE4B-7FC9-0492-19EF-DB4F41F1187B}"/>
              </a:ext>
            </a:extLst>
          </p:cNvPr>
          <p:cNvSpPr>
            <a:spLocks noGrp="1"/>
          </p:cNvSpPr>
          <p:nvPr>
            <p:ph idx="1"/>
          </p:nvPr>
        </p:nvSpPr>
        <p:spPr>
          <a:xfrm>
            <a:off x="1103312" y="1079292"/>
            <a:ext cx="8946541" cy="5169107"/>
          </a:xfrm>
        </p:spPr>
        <p:txBody>
          <a:bodyPr>
            <a:normAutofit/>
          </a:bodyPr>
          <a:lstStyle/>
          <a:p>
            <a:r>
              <a:rPr lang="en-GB" b="1" dirty="0"/>
              <a:t>March 2021 </a:t>
            </a:r>
            <a:r>
              <a:rPr lang="en-GB" dirty="0"/>
              <a:t>– CASE called on the Council of Europe to adopt a stand-alone recommendation on SLAPPs. </a:t>
            </a:r>
          </a:p>
          <a:p>
            <a:r>
              <a:rPr lang="en-GB" b="1" dirty="0"/>
              <a:t>November 2021 </a:t>
            </a:r>
            <a:r>
              <a:rPr lang="en-GB" dirty="0"/>
              <a:t>– European Parliament =&gt; Initiative Report (INI) on strengthening democracy, media freedom, and pluralism in the EU</a:t>
            </a:r>
          </a:p>
          <a:p>
            <a:r>
              <a:rPr lang="en-GB" b="1" dirty="0"/>
              <a:t> January 2022 </a:t>
            </a:r>
            <a:r>
              <a:rPr lang="en-GB" dirty="0"/>
              <a:t>– Council of Europe established the Committee of Experts on Strategic Lawsuits Against Public Participation (MSI-SLP). </a:t>
            </a:r>
          </a:p>
          <a:p>
            <a:r>
              <a:rPr lang="en-GB" b="1" dirty="0"/>
              <a:t>March 2022 </a:t>
            </a:r>
            <a:r>
              <a:rPr lang="en-GB" dirty="0"/>
              <a:t>– The European Court of Human Rights OOO Memo v. Russia, Application no. 2840/10, 15 March 2022. </a:t>
            </a:r>
          </a:p>
          <a:p>
            <a:r>
              <a:rPr lang="en-GB" b="1" dirty="0"/>
              <a:t>April 2022 </a:t>
            </a:r>
            <a:r>
              <a:rPr lang="en-GB" dirty="0"/>
              <a:t>– EC presented the Recommendation (EU) 2022/758 on protecting journalists and human rights defenders who engage in public participation from manifestly unfounded or abusive court proceedings public participation’).</a:t>
            </a:r>
          </a:p>
          <a:p>
            <a:endParaRPr lang="en-GR" dirty="0"/>
          </a:p>
        </p:txBody>
      </p:sp>
    </p:spTree>
    <p:extLst>
      <p:ext uri="{BB962C8B-B14F-4D97-AF65-F5344CB8AC3E}">
        <p14:creationId xmlns:p14="http://schemas.microsoft.com/office/powerpoint/2010/main" val="2749498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1E621-7301-B231-B712-23E4F84B1B1E}"/>
              </a:ext>
            </a:extLst>
          </p:cNvPr>
          <p:cNvSpPr>
            <a:spLocks noGrp="1"/>
          </p:cNvSpPr>
          <p:nvPr>
            <p:ph type="title"/>
          </p:nvPr>
        </p:nvSpPr>
        <p:spPr/>
        <p:txBody>
          <a:bodyPr/>
          <a:lstStyle/>
          <a:p>
            <a:br>
              <a:rPr lang="en-GR" b="1" dirty="0"/>
            </a:br>
            <a:r>
              <a:rPr lang="en-GR" b="1" dirty="0"/>
              <a:t>Who’s involved? What Triggered the Dispute?</a:t>
            </a:r>
            <a:br>
              <a:rPr lang="en-GR" dirty="0"/>
            </a:br>
            <a:endParaRPr lang="en-GR" dirty="0"/>
          </a:p>
        </p:txBody>
      </p:sp>
      <p:sp>
        <p:nvSpPr>
          <p:cNvPr id="3" name="Content Placeholder 2">
            <a:extLst>
              <a:ext uri="{FF2B5EF4-FFF2-40B4-BE49-F238E27FC236}">
                <a16:creationId xmlns:a16="http://schemas.microsoft.com/office/drawing/2014/main" id="{6433D1E1-B22A-686B-30EA-4518935065FC}"/>
              </a:ext>
            </a:extLst>
          </p:cNvPr>
          <p:cNvSpPr>
            <a:spLocks noGrp="1"/>
          </p:cNvSpPr>
          <p:nvPr>
            <p:ph idx="1"/>
          </p:nvPr>
        </p:nvSpPr>
        <p:spPr>
          <a:xfrm>
            <a:off x="589548" y="2603500"/>
            <a:ext cx="9391066" cy="3809332"/>
          </a:xfrm>
        </p:spPr>
        <p:txBody>
          <a:bodyPr>
            <a:normAutofit/>
          </a:bodyPr>
          <a:lstStyle/>
          <a:p>
            <a:pPr lvl="0" algn="just"/>
            <a:r>
              <a:rPr lang="en-GR" b="1" dirty="0"/>
              <a:t>Rue89Lyon</a:t>
            </a:r>
            <a:r>
              <a:rPr lang="en-GR" dirty="0"/>
              <a:t>: a small independent investigative news outlet in Lyon. </a:t>
            </a:r>
          </a:p>
          <a:p>
            <a:pPr lvl="0" algn="just"/>
            <a:r>
              <a:rPr lang="en-GR" b="1" dirty="0"/>
              <a:t>Jean-Michel Aulas &amp; Alexandre Aulas</a:t>
            </a:r>
            <a:r>
              <a:rPr lang="en-GR" dirty="0"/>
              <a:t>: businessman (former CEO of Olympique Lyonnais) and his son, both prominent public figures in Lyon; Jean-Michel Aulas is also a </a:t>
            </a:r>
            <a:r>
              <a:rPr lang="en-GR" b="1" dirty="0"/>
              <a:t>candidate in the 2026 Lyon mayoral race</a:t>
            </a:r>
            <a:r>
              <a:rPr lang="en-GR" dirty="0"/>
              <a:t>. </a:t>
            </a:r>
          </a:p>
          <a:p>
            <a:pPr lvl="0" algn="just"/>
            <a:r>
              <a:rPr lang="en-GR" dirty="0"/>
              <a:t>In </a:t>
            </a:r>
            <a:r>
              <a:rPr lang="en-GR" b="1" dirty="0"/>
              <a:t>October 2023</a:t>
            </a:r>
            <a:r>
              <a:rPr lang="en-GR" dirty="0"/>
              <a:t>, Rue89Lyon published an investigative article titled </a:t>
            </a:r>
            <a:r>
              <a:rPr lang="en-GR" i="1" dirty="0"/>
              <a:t>“La famille Aulas s’envole en jet privé vers les paradis fiscaux” =&gt; </a:t>
            </a:r>
            <a:r>
              <a:rPr lang="en-GR" dirty="0"/>
              <a:t>a </a:t>
            </a:r>
            <a:r>
              <a:rPr lang="en-GR" b="1" dirty="0"/>
              <a:t>complex ownership and investment structure</a:t>
            </a:r>
            <a:r>
              <a:rPr lang="en-GR" dirty="0"/>
              <a:t> involving companies linked to the Aulas family through entities abroad (Delaware, Luxembourg, British Virgin Islands). </a:t>
            </a:r>
          </a:p>
          <a:p>
            <a:pPr lvl="0" algn="just"/>
            <a:r>
              <a:rPr lang="en-GR" dirty="0"/>
              <a:t>Rue89Lyon said its reporting was based on </a:t>
            </a:r>
            <a:r>
              <a:rPr lang="en-GR" b="1" dirty="0"/>
              <a:t>publicly available corporate records and databases </a:t>
            </a:r>
            <a:r>
              <a:rPr lang="en-GR" dirty="0"/>
              <a:t>and that the investigation was in the </a:t>
            </a:r>
            <a:r>
              <a:rPr lang="en-GR" b="1" dirty="0"/>
              <a:t>public interest</a:t>
            </a:r>
            <a:r>
              <a:rPr lang="en-GR" dirty="0"/>
              <a:t>, especially given Aulas’s public status. </a:t>
            </a:r>
          </a:p>
          <a:p>
            <a:endParaRPr lang="en-GR" dirty="0"/>
          </a:p>
        </p:txBody>
      </p:sp>
    </p:spTree>
    <p:extLst>
      <p:ext uri="{BB962C8B-B14F-4D97-AF65-F5344CB8AC3E}">
        <p14:creationId xmlns:p14="http://schemas.microsoft.com/office/powerpoint/2010/main" val="11763080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4BB69-3AC7-6A1B-9D22-B3BBC184DBE7}"/>
              </a:ext>
            </a:extLst>
          </p:cNvPr>
          <p:cNvSpPr>
            <a:spLocks noGrp="1"/>
          </p:cNvSpPr>
          <p:nvPr>
            <p:ph type="title"/>
          </p:nvPr>
        </p:nvSpPr>
        <p:spPr/>
        <p:txBody>
          <a:bodyPr/>
          <a:lstStyle/>
          <a:p>
            <a:endParaRPr lang="en-GR"/>
          </a:p>
        </p:txBody>
      </p:sp>
      <p:sp>
        <p:nvSpPr>
          <p:cNvPr id="3" name="Content Placeholder 2">
            <a:extLst>
              <a:ext uri="{FF2B5EF4-FFF2-40B4-BE49-F238E27FC236}">
                <a16:creationId xmlns:a16="http://schemas.microsoft.com/office/drawing/2014/main" id="{9E6C650D-A637-B0F8-14AE-363F4CC517FC}"/>
              </a:ext>
            </a:extLst>
          </p:cNvPr>
          <p:cNvSpPr>
            <a:spLocks noGrp="1"/>
          </p:cNvSpPr>
          <p:nvPr>
            <p:ph idx="1"/>
          </p:nvPr>
        </p:nvSpPr>
        <p:spPr/>
        <p:txBody>
          <a:bodyPr>
            <a:normAutofit/>
          </a:bodyPr>
          <a:lstStyle/>
          <a:p>
            <a:r>
              <a:rPr lang="en-GB" b="1" dirty="0"/>
              <a:t> April 2024 </a:t>
            </a:r>
            <a:r>
              <a:rPr lang="en-GB" dirty="0"/>
              <a:t>– The Committee of Ministers of the Council of Europe adopted Recommendation CM/Rec(2024)2 on countering the use of Strategic Lawsuits Against Public Participation (SLAPPs). </a:t>
            </a:r>
          </a:p>
          <a:p>
            <a:r>
              <a:rPr lang="en-GB" b="1" dirty="0"/>
              <a:t> April 2024 </a:t>
            </a:r>
            <a:r>
              <a:rPr lang="en-GB" dirty="0"/>
              <a:t>–Directive (EU) 2024/1069</a:t>
            </a:r>
            <a:br>
              <a:rPr lang="en-GB" dirty="0"/>
            </a:br>
            <a:endParaRPr lang="en-GB" dirty="0"/>
          </a:p>
          <a:p>
            <a:endParaRPr lang="en-GR" dirty="0"/>
          </a:p>
        </p:txBody>
      </p:sp>
    </p:spTree>
    <p:extLst>
      <p:ext uri="{BB962C8B-B14F-4D97-AF65-F5344CB8AC3E}">
        <p14:creationId xmlns:p14="http://schemas.microsoft.com/office/powerpoint/2010/main" val="13500240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C1ED5-BC4F-7907-BB5A-D53B1FAC9BF1}"/>
              </a:ext>
            </a:extLst>
          </p:cNvPr>
          <p:cNvSpPr>
            <a:spLocks noGrp="1"/>
          </p:cNvSpPr>
          <p:nvPr>
            <p:ph type="title"/>
          </p:nvPr>
        </p:nvSpPr>
        <p:spPr/>
        <p:txBody>
          <a:bodyPr/>
          <a:lstStyle/>
          <a:p>
            <a:pPr algn="ctr"/>
            <a:r>
              <a:rPr lang="en-GB" b="1" dirty="0"/>
              <a:t>Recommendation CM/Rec(2024)2 on countering SLAPPs</a:t>
            </a:r>
            <a:endParaRPr lang="en-GR" b="1" dirty="0"/>
          </a:p>
        </p:txBody>
      </p:sp>
      <p:sp>
        <p:nvSpPr>
          <p:cNvPr id="3" name="Content Placeholder 2">
            <a:extLst>
              <a:ext uri="{FF2B5EF4-FFF2-40B4-BE49-F238E27FC236}">
                <a16:creationId xmlns:a16="http://schemas.microsoft.com/office/drawing/2014/main" id="{DB9B2F98-A352-86AB-5713-E948DCE657AF}"/>
              </a:ext>
            </a:extLst>
          </p:cNvPr>
          <p:cNvSpPr>
            <a:spLocks noGrp="1"/>
          </p:cNvSpPr>
          <p:nvPr>
            <p:ph idx="1"/>
          </p:nvPr>
        </p:nvSpPr>
        <p:spPr>
          <a:xfrm>
            <a:off x="645130" y="2731168"/>
            <a:ext cx="10498358" cy="3517231"/>
          </a:xfrm>
        </p:spPr>
        <p:txBody>
          <a:bodyPr/>
          <a:lstStyle/>
          <a:p>
            <a:pPr marL="0" lvl="0" indent="0" defTabSz="914400" eaLnBrk="0" fontAlgn="base" hangingPunct="0">
              <a:spcBef>
                <a:spcPct val="0"/>
              </a:spcBef>
              <a:spcAft>
                <a:spcPct val="0"/>
              </a:spcAft>
              <a:buClrTx/>
              <a:buSzTx/>
              <a:buNone/>
            </a:pPr>
            <a:r>
              <a:rPr lang="en-GR" altLang="en-GR" sz="2000" b="1" dirty="0">
                <a:solidFill>
                  <a:schemeClr val="tx1"/>
                </a:solidFill>
                <a:latin typeface="Arial" panose="020B0604020202020204" pitchFamily="34" charset="0"/>
              </a:rPr>
              <a:t>Purpose</a:t>
            </a:r>
            <a:br>
              <a:rPr lang="en-GR" altLang="en-GR" sz="2000" dirty="0">
                <a:solidFill>
                  <a:schemeClr val="tx1"/>
                </a:solidFill>
                <a:latin typeface="Arial" panose="020B0604020202020204" pitchFamily="34" charset="0"/>
              </a:rPr>
            </a:br>
            <a:r>
              <a:rPr lang="en-GR" altLang="en-GR" sz="2000" dirty="0">
                <a:solidFill>
                  <a:schemeClr val="tx1"/>
                </a:solidFill>
                <a:latin typeface="Arial" panose="020B0604020202020204" pitchFamily="34" charset="0"/>
              </a:rPr>
              <a:t>To protect </a:t>
            </a:r>
            <a:r>
              <a:rPr lang="en-GR" altLang="en-GR" sz="2000" b="1" dirty="0">
                <a:solidFill>
                  <a:schemeClr val="tx1"/>
                </a:solidFill>
                <a:latin typeface="Arial" panose="020B0604020202020204" pitchFamily="34" charset="0"/>
              </a:rPr>
              <a:t>public participation, freedom of expression, and democratic debate</a:t>
            </a:r>
            <a:r>
              <a:rPr lang="en-GR" altLang="en-GR" sz="2000" dirty="0">
                <a:solidFill>
                  <a:schemeClr val="tx1"/>
                </a:solidFill>
                <a:latin typeface="Arial" panose="020B0604020202020204" pitchFamily="34" charset="0"/>
              </a:rPr>
              <a:t> from abusive legal actions intended to silence critics.</a:t>
            </a:r>
          </a:p>
          <a:p>
            <a:pPr marL="0" lvl="0" indent="0" defTabSz="914400" eaLnBrk="0" fontAlgn="base" hangingPunct="0">
              <a:spcBef>
                <a:spcPct val="0"/>
              </a:spcBef>
              <a:spcAft>
                <a:spcPct val="0"/>
              </a:spcAft>
              <a:buClrTx/>
              <a:buSzTx/>
              <a:buNone/>
            </a:pPr>
            <a:r>
              <a:rPr lang="en-GR" altLang="en-GR" sz="2000" b="1" dirty="0">
                <a:solidFill>
                  <a:schemeClr val="tx1"/>
                </a:solidFill>
                <a:latin typeface="Arial" panose="020B0604020202020204" pitchFamily="34" charset="0"/>
              </a:rPr>
              <a:t>Scope</a:t>
            </a:r>
            <a:br>
              <a:rPr lang="en-GR" altLang="en-GR" sz="2000" dirty="0">
                <a:solidFill>
                  <a:schemeClr val="tx1"/>
                </a:solidFill>
                <a:latin typeface="Arial" panose="020B0604020202020204" pitchFamily="34" charset="0"/>
              </a:rPr>
            </a:br>
            <a:r>
              <a:rPr lang="en-GR" altLang="en-GR" sz="2000" dirty="0">
                <a:solidFill>
                  <a:schemeClr val="tx1"/>
                </a:solidFill>
                <a:latin typeface="Arial" panose="020B0604020202020204" pitchFamily="34" charset="0"/>
              </a:rPr>
              <a:t>Applies to </a:t>
            </a:r>
            <a:r>
              <a:rPr lang="en-GR" altLang="en-GR" sz="2000" b="1" dirty="0">
                <a:solidFill>
                  <a:schemeClr val="tx1"/>
                </a:solidFill>
                <a:latin typeface="Arial" panose="020B0604020202020204" pitchFamily="34" charset="0"/>
              </a:rPr>
              <a:t>civil, administrative, and criminal proceedings</a:t>
            </a:r>
            <a:r>
              <a:rPr lang="en-GR" altLang="en-GR" sz="2000" dirty="0">
                <a:solidFill>
                  <a:schemeClr val="tx1"/>
                </a:solidFill>
                <a:latin typeface="Arial" panose="020B0604020202020204" pitchFamily="34" charset="0"/>
              </a:rPr>
              <a:t> used strategically against:</a:t>
            </a:r>
          </a:p>
          <a:p>
            <a:pPr defTabSz="914400" eaLnBrk="0" fontAlgn="base" hangingPunct="0">
              <a:spcBef>
                <a:spcPct val="0"/>
              </a:spcBef>
              <a:spcAft>
                <a:spcPct val="0"/>
              </a:spcAft>
              <a:buClrTx/>
              <a:buSzTx/>
            </a:pPr>
            <a:r>
              <a:rPr lang="en-GR" altLang="en-GR" sz="2000" dirty="0">
                <a:solidFill>
                  <a:schemeClr val="tx1"/>
                </a:solidFill>
                <a:latin typeface="Arial" panose="020B0604020202020204" pitchFamily="34" charset="0"/>
              </a:rPr>
              <a:t>Journalists and media outlets</a:t>
            </a:r>
          </a:p>
          <a:p>
            <a:pPr defTabSz="914400" eaLnBrk="0" fontAlgn="base" hangingPunct="0">
              <a:spcBef>
                <a:spcPct val="0"/>
              </a:spcBef>
              <a:spcAft>
                <a:spcPct val="0"/>
              </a:spcAft>
              <a:buClrTx/>
              <a:buSzTx/>
            </a:pPr>
            <a:r>
              <a:rPr lang="en-GR" altLang="en-GR" sz="2000" dirty="0">
                <a:solidFill>
                  <a:schemeClr val="tx1"/>
                </a:solidFill>
                <a:latin typeface="Arial" panose="020B0604020202020204" pitchFamily="34" charset="0"/>
              </a:rPr>
              <a:t>Human rights defenders and NGOs</a:t>
            </a:r>
          </a:p>
          <a:p>
            <a:pPr defTabSz="914400" eaLnBrk="0" fontAlgn="base" hangingPunct="0">
              <a:spcBef>
                <a:spcPct val="0"/>
              </a:spcBef>
              <a:spcAft>
                <a:spcPct val="0"/>
              </a:spcAft>
              <a:buClrTx/>
              <a:buSzTx/>
            </a:pPr>
            <a:r>
              <a:rPr lang="en-GR" altLang="en-GR" sz="2000" dirty="0">
                <a:solidFill>
                  <a:schemeClr val="tx1"/>
                </a:solidFill>
                <a:latin typeface="Arial" panose="020B0604020202020204" pitchFamily="34" charset="0"/>
              </a:rPr>
              <a:t>Academics, activists, and public watchdogs</a:t>
            </a:r>
          </a:p>
          <a:p>
            <a:pPr marL="0" lvl="0" indent="0" defTabSz="914400" eaLnBrk="0" fontAlgn="base" hangingPunct="0">
              <a:spcBef>
                <a:spcPct val="0"/>
              </a:spcBef>
              <a:spcAft>
                <a:spcPct val="0"/>
              </a:spcAft>
              <a:buClrTx/>
              <a:buSzTx/>
              <a:buNone/>
            </a:pPr>
            <a:r>
              <a:rPr lang="en-GR" altLang="en-GR" sz="2000" b="1" dirty="0">
                <a:solidFill>
                  <a:schemeClr val="tx1"/>
                </a:solidFill>
                <a:latin typeface="Arial" panose="020B0604020202020204" pitchFamily="34" charset="0"/>
              </a:rPr>
              <a:t>Core approach</a:t>
            </a:r>
            <a:br>
              <a:rPr lang="en-GR" altLang="en-GR" sz="2000" dirty="0">
                <a:solidFill>
                  <a:schemeClr val="tx1"/>
                </a:solidFill>
                <a:latin typeface="Arial" panose="020B0604020202020204" pitchFamily="34" charset="0"/>
              </a:rPr>
            </a:br>
            <a:r>
              <a:rPr lang="en-GR" altLang="en-GR" sz="2000" dirty="0">
                <a:solidFill>
                  <a:schemeClr val="tx1"/>
                </a:solidFill>
                <a:latin typeface="Arial" panose="020B0604020202020204" pitchFamily="34" charset="0"/>
              </a:rPr>
              <a:t>Focuses on </a:t>
            </a:r>
            <a:r>
              <a:rPr lang="en-GR" altLang="en-GR" sz="2000" b="1" dirty="0">
                <a:solidFill>
                  <a:schemeClr val="tx1"/>
                </a:solidFill>
                <a:latin typeface="Arial" panose="020B0604020202020204" pitchFamily="34" charset="0"/>
              </a:rPr>
              <a:t>procedural abuse</a:t>
            </a:r>
            <a:r>
              <a:rPr lang="en-GR" altLang="en-GR" sz="2000" dirty="0">
                <a:solidFill>
                  <a:schemeClr val="tx1"/>
                </a:solidFill>
                <a:latin typeface="Arial" panose="020B0604020202020204" pitchFamily="34" charset="0"/>
              </a:rPr>
              <a:t>, not merely unlawful outcomes.</a:t>
            </a:r>
          </a:p>
          <a:p>
            <a:endParaRPr lang="en-GR" dirty="0"/>
          </a:p>
        </p:txBody>
      </p:sp>
    </p:spTree>
    <p:extLst>
      <p:ext uri="{BB962C8B-B14F-4D97-AF65-F5344CB8AC3E}">
        <p14:creationId xmlns:p14="http://schemas.microsoft.com/office/powerpoint/2010/main" val="1807560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8711A-8252-B45D-7DC8-86E9F2CF2F96}"/>
              </a:ext>
            </a:extLst>
          </p:cNvPr>
          <p:cNvSpPr>
            <a:spLocks noGrp="1"/>
          </p:cNvSpPr>
          <p:nvPr>
            <p:ph type="title"/>
          </p:nvPr>
        </p:nvSpPr>
        <p:spPr/>
        <p:txBody>
          <a:bodyPr/>
          <a:lstStyle/>
          <a:p>
            <a:pPr algn="ctr"/>
            <a:r>
              <a:rPr lang="en-GR" b="1" dirty="0"/>
              <a:t>Indicators</a:t>
            </a:r>
          </a:p>
        </p:txBody>
      </p:sp>
      <p:sp>
        <p:nvSpPr>
          <p:cNvPr id="3" name="Content Placeholder 2">
            <a:extLst>
              <a:ext uri="{FF2B5EF4-FFF2-40B4-BE49-F238E27FC236}">
                <a16:creationId xmlns:a16="http://schemas.microsoft.com/office/drawing/2014/main" id="{2DB604E4-A64A-2034-BAB2-01AF59C54D4E}"/>
              </a:ext>
            </a:extLst>
          </p:cNvPr>
          <p:cNvSpPr>
            <a:spLocks noGrp="1"/>
          </p:cNvSpPr>
          <p:nvPr>
            <p:ph idx="1"/>
          </p:nvPr>
        </p:nvSpPr>
        <p:spPr>
          <a:xfrm>
            <a:off x="854242" y="2334126"/>
            <a:ext cx="9195611" cy="4307306"/>
          </a:xfrm>
        </p:spPr>
        <p:txBody>
          <a:bodyPr>
            <a:normAutofit fontScale="92500" lnSpcReduction="10000"/>
          </a:bodyPr>
          <a:lstStyle/>
          <a:p>
            <a:r>
              <a:rPr lang="en-GB" b="1" dirty="0"/>
              <a:t>Imbalance of power</a:t>
            </a:r>
            <a:br>
              <a:rPr lang="en-GB" dirty="0"/>
            </a:br>
            <a:r>
              <a:rPr lang="en-GB" dirty="0"/>
              <a:t>Between the claimant (e.g. corporation, political actor) and the defendant.</a:t>
            </a:r>
          </a:p>
          <a:p>
            <a:r>
              <a:rPr lang="en-GB" b="1" dirty="0"/>
              <a:t>Nature of the defendant</a:t>
            </a:r>
            <a:br>
              <a:rPr lang="en-GB" dirty="0"/>
            </a:br>
            <a:r>
              <a:rPr lang="en-GB" dirty="0"/>
              <a:t>Targeting journalists, media outlets, human rights defenders, NGOs, academics, or public watchdogs.</a:t>
            </a:r>
          </a:p>
          <a:p>
            <a:r>
              <a:rPr lang="en-GB" b="1" dirty="0"/>
              <a:t>Public interest dimension</a:t>
            </a:r>
            <a:br>
              <a:rPr lang="en-GB" dirty="0"/>
            </a:br>
            <a:r>
              <a:rPr lang="en-GB" dirty="0"/>
              <a:t>Proceedings concern speech or participation on matters of public interest.</a:t>
            </a:r>
          </a:p>
          <a:p>
            <a:r>
              <a:rPr lang="en-GB" b="1" dirty="0"/>
              <a:t>Weak legal merits</a:t>
            </a:r>
            <a:br>
              <a:rPr lang="en-GB" dirty="0"/>
            </a:br>
            <a:r>
              <a:rPr lang="en-GB" dirty="0"/>
              <a:t>Claims appear manifestly unfounded, exaggerated, or unlikely to succeed.</a:t>
            </a:r>
          </a:p>
          <a:p>
            <a:r>
              <a:rPr lang="en-GB" b="1" dirty="0"/>
              <a:t>Disproportionate remedies sought</a:t>
            </a:r>
            <a:br>
              <a:rPr lang="en-GB" dirty="0"/>
            </a:br>
            <a:r>
              <a:rPr lang="en-GB" dirty="0"/>
              <a:t>Excessive damages, penalties, or interim measures compared to alleged harm.</a:t>
            </a:r>
          </a:p>
          <a:p>
            <a:r>
              <a:rPr lang="en-GB" b="1" dirty="0"/>
              <a:t>Abusive procedural tactics</a:t>
            </a:r>
            <a:br>
              <a:rPr lang="en-GB" dirty="0"/>
            </a:br>
            <a:r>
              <a:rPr lang="en-GB" dirty="0"/>
              <a:t>Including delaying tactics, excessive disclosure requests, or jurisdictional manipulation.</a:t>
            </a:r>
          </a:p>
          <a:p>
            <a:endParaRPr lang="en-GR" dirty="0"/>
          </a:p>
        </p:txBody>
      </p:sp>
    </p:spTree>
    <p:extLst>
      <p:ext uri="{BB962C8B-B14F-4D97-AF65-F5344CB8AC3E}">
        <p14:creationId xmlns:p14="http://schemas.microsoft.com/office/powerpoint/2010/main" val="15676854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76A11-AB5C-C50E-630E-68E3EEA998B5}"/>
              </a:ext>
            </a:extLst>
          </p:cNvPr>
          <p:cNvSpPr>
            <a:spLocks noGrp="1"/>
          </p:cNvSpPr>
          <p:nvPr>
            <p:ph type="title"/>
          </p:nvPr>
        </p:nvSpPr>
        <p:spPr/>
        <p:txBody>
          <a:bodyPr/>
          <a:lstStyle/>
          <a:p>
            <a:endParaRPr lang="en-GR"/>
          </a:p>
        </p:txBody>
      </p:sp>
      <p:sp>
        <p:nvSpPr>
          <p:cNvPr id="3" name="Content Placeholder 2">
            <a:extLst>
              <a:ext uri="{FF2B5EF4-FFF2-40B4-BE49-F238E27FC236}">
                <a16:creationId xmlns:a16="http://schemas.microsoft.com/office/drawing/2014/main" id="{2F6639A7-E112-9572-B064-043299F48AFD}"/>
              </a:ext>
            </a:extLst>
          </p:cNvPr>
          <p:cNvSpPr>
            <a:spLocks noGrp="1"/>
          </p:cNvSpPr>
          <p:nvPr>
            <p:ph idx="1"/>
          </p:nvPr>
        </p:nvSpPr>
        <p:spPr/>
        <p:txBody>
          <a:bodyPr>
            <a:normAutofit lnSpcReduction="10000"/>
          </a:bodyPr>
          <a:lstStyle/>
          <a:p>
            <a:r>
              <a:rPr lang="en-GB" b="1" dirty="0"/>
              <a:t>Multiplicity of proceedings</a:t>
            </a:r>
            <a:br>
              <a:rPr lang="en-GB" dirty="0"/>
            </a:br>
            <a:r>
              <a:rPr lang="en-GB" dirty="0"/>
              <a:t>Repetitive, parallel, or cross-border actions (“lawfare”).</a:t>
            </a:r>
          </a:p>
          <a:p>
            <a:r>
              <a:rPr lang="en-GB" b="1" dirty="0"/>
              <a:t>Intimidatory intent or effect</a:t>
            </a:r>
            <a:br>
              <a:rPr lang="en-GB" dirty="0"/>
            </a:br>
            <a:r>
              <a:rPr lang="en-GB" dirty="0"/>
              <a:t>Litigation appears designed to harass, intimidate, or silence rather than to obtain justice.</a:t>
            </a:r>
          </a:p>
          <a:p>
            <a:r>
              <a:rPr lang="en-GB" b="1" dirty="0"/>
              <a:t>Chilling effect</a:t>
            </a:r>
            <a:br>
              <a:rPr lang="en-GB" dirty="0"/>
            </a:br>
            <a:r>
              <a:rPr lang="en-GB" dirty="0"/>
              <a:t>Actual or foreseeable deterrence of public participation beyond the individual case.</a:t>
            </a:r>
          </a:p>
          <a:p>
            <a:r>
              <a:rPr lang="en-GB" b="1" dirty="0"/>
              <a:t>Contextual pattern of behaviour</a:t>
            </a:r>
            <a:br>
              <a:rPr lang="en-GB" dirty="0"/>
            </a:br>
            <a:r>
              <a:rPr lang="en-GB" dirty="0"/>
              <a:t>History of similar actions by the claimant against critics or public interest actors.</a:t>
            </a:r>
          </a:p>
          <a:p>
            <a:endParaRPr lang="en-GR" dirty="0"/>
          </a:p>
        </p:txBody>
      </p:sp>
    </p:spTree>
    <p:extLst>
      <p:ext uri="{BB962C8B-B14F-4D97-AF65-F5344CB8AC3E}">
        <p14:creationId xmlns:p14="http://schemas.microsoft.com/office/powerpoint/2010/main" val="401030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2AEBC-9B20-A85B-E174-8E02F2C4C57C}"/>
              </a:ext>
            </a:extLst>
          </p:cNvPr>
          <p:cNvSpPr>
            <a:spLocks noGrp="1"/>
          </p:cNvSpPr>
          <p:nvPr>
            <p:ph type="title"/>
          </p:nvPr>
        </p:nvSpPr>
        <p:spPr/>
        <p:txBody>
          <a:bodyPr/>
          <a:lstStyle/>
          <a:p>
            <a:r>
              <a:rPr lang="en-GR" b="1" dirty="0"/>
              <a:t>The Legal Action </a:t>
            </a:r>
          </a:p>
        </p:txBody>
      </p:sp>
      <p:sp>
        <p:nvSpPr>
          <p:cNvPr id="3" name="Content Placeholder 2">
            <a:extLst>
              <a:ext uri="{FF2B5EF4-FFF2-40B4-BE49-F238E27FC236}">
                <a16:creationId xmlns:a16="http://schemas.microsoft.com/office/drawing/2014/main" id="{3CF363B9-AD4F-1B8A-F027-9AE08C8FBD42}"/>
              </a:ext>
            </a:extLst>
          </p:cNvPr>
          <p:cNvSpPr>
            <a:spLocks noGrp="1"/>
          </p:cNvSpPr>
          <p:nvPr>
            <p:ph idx="1"/>
          </p:nvPr>
        </p:nvSpPr>
        <p:spPr>
          <a:xfrm>
            <a:off x="842133" y="2603500"/>
            <a:ext cx="8825659" cy="3416300"/>
          </a:xfrm>
        </p:spPr>
        <p:txBody>
          <a:bodyPr/>
          <a:lstStyle/>
          <a:p>
            <a:pPr lvl="0" algn="just"/>
            <a:r>
              <a:rPr lang="en-GR" sz="2000" dirty="0"/>
              <a:t>Aulas and his son filed a </a:t>
            </a:r>
            <a:r>
              <a:rPr lang="en-GR" sz="2000" b="1" dirty="0"/>
              <a:t>criminal defamation complaint</a:t>
            </a:r>
            <a:r>
              <a:rPr lang="en-GR" sz="2000" dirty="0"/>
              <a:t> in late 2023, alleging the article contained defamatory allegations. They sought symbolic damages and publication of the judgment. </a:t>
            </a:r>
          </a:p>
          <a:p>
            <a:pPr marL="0" lvl="0" indent="0" algn="just">
              <a:buNone/>
            </a:pPr>
            <a:endParaRPr lang="en-GR" sz="2000" dirty="0"/>
          </a:p>
          <a:p>
            <a:pPr lvl="0"/>
            <a:r>
              <a:rPr lang="en-GR" sz="2000" dirty="0"/>
              <a:t>Rue89Lyon said the case was a </a:t>
            </a:r>
            <a:r>
              <a:rPr lang="en-GR" sz="2000" b="1" dirty="0"/>
              <a:t>procédure bâillon (“SLAPP”)</a:t>
            </a:r>
            <a:r>
              <a:rPr lang="en-GR" sz="2000" dirty="0"/>
              <a:t> intended to intimidate and burden a small independent media outlet </a:t>
            </a:r>
            <a:r>
              <a:rPr lang="en-GR" sz="2000" b="1" dirty="0"/>
              <a:t>with a costly, lengthy lawsuit, and called for the court to condemn the plaintiffs for abusive procedure. </a:t>
            </a:r>
          </a:p>
          <a:p>
            <a:pPr marL="0" indent="0">
              <a:buNone/>
            </a:pPr>
            <a:endParaRPr lang="en-GR" dirty="0"/>
          </a:p>
        </p:txBody>
      </p:sp>
    </p:spTree>
    <p:extLst>
      <p:ext uri="{BB962C8B-B14F-4D97-AF65-F5344CB8AC3E}">
        <p14:creationId xmlns:p14="http://schemas.microsoft.com/office/powerpoint/2010/main" val="2304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ABF25-F630-A90C-7851-BDE9E37FA45F}"/>
              </a:ext>
            </a:extLst>
          </p:cNvPr>
          <p:cNvSpPr>
            <a:spLocks noGrp="1"/>
          </p:cNvSpPr>
          <p:nvPr>
            <p:ph type="title"/>
          </p:nvPr>
        </p:nvSpPr>
        <p:spPr/>
        <p:txBody>
          <a:bodyPr/>
          <a:lstStyle/>
          <a:p>
            <a:r>
              <a:rPr lang="en-GR" b="1" dirty="0"/>
              <a:t>Outcome (Jan 20, 2026)</a:t>
            </a:r>
          </a:p>
        </p:txBody>
      </p:sp>
      <p:sp>
        <p:nvSpPr>
          <p:cNvPr id="3" name="Content Placeholder 2">
            <a:extLst>
              <a:ext uri="{FF2B5EF4-FFF2-40B4-BE49-F238E27FC236}">
                <a16:creationId xmlns:a16="http://schemas.microsoft.com/office/drawing/2014/main" id="{218A2544-97CC-780C-0B18-AC5DB8CCD496}"/>
              </a:ext>
            </a:extLst>
          </p:cNvPr>
          <p:cNvSpPr>
            <a:spLocks noGrp="1"/>
          </p:cNvSpPr>
          <p:nvPr>
            <p:ph idx="1"/>
          </p:nvPr>
        </p:nvSpPr>
        <p:spPr/>
        <p:txBody>
          <a:bodyPr/>
          <a:lstStyle/>
          <a:p>
            <a:pPr lvl="0"/>
            <a:r>
              <a:rPr lang="en-GR" sz="2000" b="1" dirty="0"/>
              <a:t>The Tribunal correctionnel of Lyon rejected the defamation claim. Rue89Lyon was acquitted =&gt; </a:t>
            </a:r>
            <a:r>
              <a:rPr lang="en-GR" sz="2000" dirty="0"/>
              <a:t>the published statements did </a:t>
            </a:r>
            <a:r>
              <a:rPr lang="en-GR" sz="2000" i="1" dirty="0"/>
              <a:t>not</a:t>
            </a:r>
            <a:r>
              <a:rPr lang="en-GR" sz="2000" dirty="0"/>
              <a:t> amount to defamation. </a:t>
            </a:r>
          </a:p>
          <a:p>
            <a:pPr lvl="0"/>
            <a:r>
              <a:rPr lang="en-GR" sz="2000" b="1" dirty="0"/>
              <a:t>Aulas and his son were ordered to reimburse Rue89Lyon’s legal costs</a:t>
            </a:r>
            <a:r>
              <a:rPr lang="en-GR" sz="2000" dirty="0"/>
              <a:t> (around €3,369). </a:t>
            </a:r>
          </a:p>
          <a:p>
            <a:pPr lvl="0"/>
            <a:r>
              <a:rPr lang="en-GR" sz="2000" dirty="0"/>
              <a:t>Aulas and his son announced their intention to </a:t>
            </a:r>
            <a:r>
              <a:rPr lang="en-GR" sz="2000" b="1" dirty="0"/>
              <a:t>appeal</a:t>
            </a:r>
            <a:r>
              <a:rPr lang="en-GR" sz="2000" dirty="0"/>
              <a:t> the judgment. </a:t>
            </a:r>
          </a:p>
          <a:p>
            <a:endParaRPr lang="en-GR" dirty="0"/>
          </a:p>
        </p:txBody>
      </p:sp>
    </p:spTree>
    <p:extLst>
      <p:ext uri="{BB962C8B-B14F-4D97-AF65-F5344CB8AC3E}">
        <p14:creationId xmlns:p14="http://schemas.microsoft.com/office/powerpoint/2010/main" val="1957523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E00C7-44C5-5F75-3736-7DEF8BA4E258}"/>
              </a:ext>
            </a:extLst>
          </p:cNvPr>
          <p:cNvSpPr>
            <a:spLocks noGrp="1"/>
          </p:cNvSpPr>
          <p:nvPr>
            <p:ph type="title"/>
          </p:nvPr>
        </p:nvSpPr>
        <p:spPr/>
        <p:txBody>
          <a:bodyPr/>
          <a:lstStyle/>
          <a:p>
            <a:r>
              <a:rPr lang="en-GR" b="1" dirty="0"/>
              <a:t>Points:</a:t>
            </a:r>
          </a:p>
        </p:txBody>
      </p:sp>
      <p:sp>
        <p:nvSpPr>
          <p:cNvPr id="3" name="Content Placeholder 2">
            <a:extLst>
              <a:ext uri="{FF2B5EF4-FFF2-40B4-BE49-F238E27FC236}">
                <a16:creationId xmlns:a16="http://schemas.microsoft.com/office/drawing/2014/main" id="{B8FDD21B-E7A6-4BE4-F3CB-D0D5B5DC0F35}"/>
              </a:ext>
            </a:extLst>
          </p:cNvPr>
          <p:cNvSpPr>
            <a:spLocks noGrp="1"/>
          </p:cNvSpPr>
          <p:nvPr>
            <p:ph idx="1"/>
          </p:nvPr>
        </p:nvSpPr>
        <p:spPr>
          <a:xfrm>
            <a:off x="914400" y="2353057"/>
            <a:ext cx="10265664" cy="3951490"/>
          </a:xfrm>
        </p:spPr>
        <p:txBody>
          <a:bodyPr>
            <a:normAutofit lnSpcReduction="10000"/>
          </a:bodyPr>
          <a:lstStyle/>
          <a:p>
            <a:r>
              <a:rPr lang="en-GR" b="1" dirty="0"/>
              <a:t>Power Imbalance</a:t>
            </a:r>
            <a:endParaRPr lang="en-GR" dirty="0"/>
          </a:p>
          <a:p>
            <a:pPr marL="0" indent="0">
              <a:buNone/>
            </a:pPr>
            <a:r>
              <a:rPr lang="en-GR" dirty="0"/>
              <a:t>The dispute pits a wealthy, </a:t>
            </a:r>
            <a:r>
              <a:rPr lang="en-GR" b="1" dirty="0"/>
              <a:t>high-profile plaintiff v a tiny independent newsroom</a:t>
            </a:r>
            <a:r>
              <a:rPr lang="en-GR" dirty="0"/>
              <a:t>. Rue89Lyon described the legal action as destabilising for its limited resources. </a:t>
            </a:r>
          </a:p>
          <a:p>
            <a:r>
              <a:rPr lang="en-GR" b="1" dirty="0"/>
              <a:t> Chilling effect on Investigative Journalism</a:t>
            </a:r>
            <a:endParaRPr lang="en-GR" dirty="0"/>
          </a:p>
          <a:p>
            <a:pPr marL="0" indent="0">
              <a:buNone/>
            </a:pPr>
            <a:r>
              <a:rPr lang="en-GR" dirty="0"/>
              <a:t>The complainants’ </a:t>
            </a:r>
            <a:r>
              <a:rPr lang="en-GR" b="1" dirty="0"/>
              <a:t>aggressive/abusive litigation strategy </a:t>
            </a:r>
            <a:r>
              <a:rPr lang="en-GR" dirty="0"/>
              <a:t>as an attempt to </a:t>
            </a:r>
            <a:r>
              <a:rPr lang="en-GR" b="1" dirty="0"/>
              <a:t>chill investigative reporting</a:t>
            </a:r>
            <a:r>
              <a:rPr lang="en-GR" dirty="0"/>
              <a:t>. </a:t>
            </a:r>
          </a:p>
          <a:p>
            <a:r>
              <a:rPr lang="en-GR" b="1" dirty="0"/>
              <a:t>Public Interest Reporting</a:t>
            </a:r>
            <a:endParaRPr lang="en-GR" dirty="0"/>
          </a:p>
          <a:p>
            <a:pPr marL="0" indent="0">
              <a:buNone/>
            </a:pPr>
            <a:r>
              <a:rPr lang="en-GR" dirty="0"/>
              <a:t>Serious investigative reporting based on publicly accessible sources has to be protected,</a:t>
            </a:r>
          </a:p>
          <a:p>
            <a:r>
              <a:rPr lang="en-GR" b="1" dirty="0"/>
              <a:t>Political Context</a:t>
            </a:r>
            <a:endParaRPr lang="en-GR" dirty="0"/>
          </a:p>
          <a:p>
            <a:pPr marL="0" indent="0">
              <a:buNone/>
            </a:pPr>
            <a:r>
              <a:rPr lang="en-GR" dirty="0"/>
              <a:t>The case unfolded during an election campaign, intensifying debate about the potential </a:t>
            </a:r>
            <a:r>
              <a:rPr lang="en-GR" b="1" dirty="0"/>
              <a:t>use of legal claims for political advantage - </a:t>
            </a:r>
            <a:r>
              <a:rPr lang="en-GR" dirty="0"/>
              <a:t>a factor that complicates traditional defamation litigation and crosses into civic participation and the public’s right to know. </a:t>
            </a:r>
          </a:p>
          <a:p>
            <a:endParaRPr lang="en-GR" dirty="0"/>
          </a:p>
        </p:txBody>
      </p:sp>
    </p:spTree>
    <p:extLst>
      <p:ext uri="{BB962C8B-B14F-4D97-AF65-F5344CB8AC3E}">
        <p14:creationId xmlns:p14="http://schemas.microsoft.com/office/powerpoint/2010/main" val="807871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A792F-7437-D66A-0F4A-AF26E33DAB22}"/>
              </a:ext>
            </a:extLst>
          </p:cNvPr>
          <p:cNvSpPr>
            <a:spLocks noGrp="1"/>
          </p:cNvSpPr>
          <p:nvPr>
            <p:ph type="title"/>
          </p:nvPr>
        </p:nvSpPr>
        <p:spPr/>
        <p:txBody>
          <a:bodyPr/>
          <a:lstStyle/>
          <a:p>
            <a:r>
              <a:rPr lang="en-GR" b="1" dirty="0"/>
              <a:t>SLAPP Definition </a:t>
            </a:r>
          </a:p>
        </p:txBody>
      </p:sp>
      <p:sp>
        <p:nvSpPr>
          <p:cNvPr id="4" name="Rectangle 1">
            <a:extLst>
              <a:ext uri="{FF2B5EF4-FFF2-40B4-BE49-F238E27FC236}">
                <a16:creationId xmlns:a16="http://schemas.microsoft.com/office/drawing/2014/main" id="{58567DE3-7239-9F4E-E389-505AB232A0DE}"/>
              </a:ext>
            </a:extLst>
          </p:cNvPr>
          <p:cNvSpPr>
            <a:spLocks noGrp="1" noChangeArrowheads="1"/>
          </p:cNvSpPr>
          <p:nvPr>
            <p:ph idx="1"/>
          </p:nvPr>
        </p:nvSpPr>
        <p:spPr bwMode="auto">
          <a:xfrm>
            <a:off x="661737" y="2264936"/>
            <a:ext cx="10757565"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GR" altLang="en-GR" sz="2200" b="1" i="0" u="none" strike="noStrike" cap="none" normalizeH="0" baseline="0" dirty="0">
                <a:ln>
                  <a:noFill/>
                </a:ln>
                <a:solidFill>
                  <a:srgbClr val="000000"/>
                </a:solidFill>
                <a:effectLst/>
                <a:latin typeface="Arial" panose="020B0604020202020204" pitchFamily="34" charset="0"/>
              </a:rPr>
              <a:t>SLAPPs vs. Legitimate proceedings</a:t>
            </a:r>
            <a:endParaRPr kumimoji="0" lang="en-GR" altLang="en-GR" sz="2200" b="0" i="0" u="none" strike="noStrike" cap="none" normalizeH="0" baseline="0" dirty="0">
              <a:ln>
                <a:noFill/>
              </a:ln>
              <a:solidFill>
                <a:srgbClr val="000000"/>
              </a:solidFill>
              <a:effectLst/>
              <a:latin typeface="Arial" panose="020B0604020202020204" pitchFamily="34" charset="0"/>
            </a:endParaRPr>
          </a:p>
          <a:p>
            <a:pPr defTabSz="914400" eaLnBrk="0" fontAlgn="base" hangingPunct="0">
              <a:spcBef>
                <a:spcPct val="0"/>
              </a:spcBef>
              <a:spcAft>
                <a:spcPct val="0"/>
              </a:spcAft>
              <a:buClrTx/>
              <a:buSzTx/>
            </a:pPr>
            <a:r>
              <a:rPr kumimoji="0" lang="en-GR" altLang="en-GR" sz="2200" b="0" i="0" u="none" strike="noStrike" cap="none" normalizeH="0" baseline="0" dirty="0">
                <a:ln>
                  <a:noFill/>
                </a:ln>
                <a:solidFill>
                  <a:srgbClr val="000000"/>
                </a:solidFill>
                <a:effectLst/>
                <a:latin typeface="Arial" panose="020B0604020202020204" pitchFamily="34" charset="0"/>
              </a:rPr>
              <a:t>Aim to </a:t>
            </a:r>
            <a:r>
              <a:rPr kumimoji="0" lang="en-GR" altLang="en-GR" sz="2200" b="1" i="0" u="none" strike="noStrike" cap="none" normalizeH="0" baseline="0" dirty="0">
                <a:ln>
                  <a:noFill/>
                </a:ln>
                <a:solidFill>
                  <a:srgbClr val="000000"/>
                </a:solidFill>
                <a:effectLst/>
                <a:latin typeface="Arial" panose="020B0604020202020204" pitchFamily="34" charset="0"/>
              </a:rPr>
              <a:t>suppress public-interest activities</a:t>
            </a:r>
            <a:endParaRPr lang="en-GR" altLang="en-GR" sz="2200" dirty="0">
              <a:solidFill>
                <a:srgbClr val="000000"/>
              </a:solidFill>
              <a:latin typeface="Arial" panose="020B0604020202020204" pitchFamily="34" charset="0"/>
            </a:endParaRPr>
          </a:p>
          <a:p>
            <a:pPr defTabSz="914400" eaLnBrk="0" fontAlgn="base" hangingPunct="0">
              <a:spcBef>
                <a:spcPct val="0"/>
              </a:spcBef>
              <a:spcAft>
                <a:spcPct val="0"/>
              </a:spcAft>
              <a:buClrTx/>
              <a:buSzTx/>
            </a:pPr>
            <a:r>
              <a:rPr kumimoji="0" lang="en-GR" altLang="en-GR" sz="2200" b="0" i="0" u="none" strike="noStrike" cap="none" normalizeH="0" baseline="0" dirty="0">
                <a:ln>
                  <a:noFill/>
                </a:ln>
                <a:solidFill>
                  <a:srgbClr val="000000"/>
                </a:solidFill>
                <a:effectLst/>
                <a:latin typeface="Arial" panose="020B0604020202020204" pitchFamily="34" charset="0"/>
              </a:rPr>
              <a:t>Convert </a:t>
            </a:r>
            <a:r>
              <a:rPr kumimoji="0" lang="en-GR" altLang="en-GR" sz="2200" b="1" i="0" u="none" strike="noStrike" cap="none" normalizeH="0" baseline="0" dirty="0">
                <a:ln>
                  <a:noFill/>
                </a:ln>
                <a:solidFill>
                  <a:srgbClr val="000000"/>
                </a:solidFill>
                <a:effectLst/>
                <a:latin typeface="Arial" panose="020B0604020202020204" pitchFamily="34" charset="0"/>
              </a:rPr>
              <a:t>public debate into private litigation</a:t>
            </a:r>
            <a:endParaRPr lang="en-GR" altLang="en-GR" sz="2200" dirty="0">
              <a:solidFill>
                <a:srgbClr val="000000"/>
              </a:solidFill>
              <a:latin typeface="Arial" panose="020B0604020202020204" pitchFamily="34" charset="0"/>
            </a:endParaRPr>
          </a:p>
          <a:p>
            <a:pPr defTabSz="914400" eaLnBrk="0" fontAlgn="base" hangingPunct="0">
              <a:spcBef>
                <a:spcPct val="0"/>
              </a:spcBef>
              <a:spcAft>
                <a:spcPct val="0"/>
              </a:spcAft>
              <a:buClrTx/>
              <a:buSzTx/>
            </a:pPr>
            <a:r>
              <a:rPr kumimoji="0" lang="en-GR" altLang="en-GR" sz="2200" b="0" i="0" u="none" strike="noStrike" cap="none" normalizeH="0" baseline="0" dirty="0">
                <a:ln>
                  <a:noFill/>
                </a:ln>
                <a:solidFill>
                  <a:srgbClr val="000000"/>
                </a:solidFill>
                <a:effectLst/>
                <a:latin typeface="Arial" panose="020B0604020202020204" pitchFamily="34" charset="0"/>
              </a:rPr>
              <a:t>Claimant is typically </a:t>
            </a:r>
            <a:r>
              <a:rPr kumimoji="0" lang="en-GR" altLang="en-GR" sz="2200" b="1" i="0" u="none" strike="noStrike" cap="none" normalizeH="0" baseline="0" dirty="0">
                <a:ln>
                  <a:noFill/>
                </a:ln>
                <a:solidFill>
                  <a:srgbClr val="000000"/>
                </a:solidFill>
                <a:effectLst/>
                <a:latin typeface="Arial" panose="020B0604020202020204" pitchFamily="34" charset="0"/>
              </a:rPr>
              <a:t>much better resourced than the respondent</a:t>
            </a:r>
            <a:endParaRPr kumimoji="0" lang="en-GR" altLang="en-GR" sz="22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GR" altLang="en-GR" sz="2200" b="1" i="0" u="none" strike="noStrike" cap="none" normalizeH="0" baseline="0" dirty="0">
                <a:ln>
                  <a:noFill/>
                </a:ln>
                <a:solidFill>
                  <a:srgbClr val="000000"/>
                </a:solidFill>
                <a:effectLst/>
                <a:latin typeface="Arial" panose="020B0604020202020204" pitchFamily="34" charset="0"/>
              </a:rPr>
              <a:t>Purpose of SLAPPs</a:t>
            </a:r>
            <a:endParaRPr kumimoji="0" lang="en-GR" altLang="en-GR" sz="2200" b="0" i="0" u="none" strike="noStrike" cap="none" normalizeH="0" baseline="0" dirty="0">
              <a:ln>
                <a:noFill/>
              </a:ln>
              <a:solidFill>
                <a:srgbClr val="000000"/>
              </a:solidFill>
              <a:effectLst/>
              <a:latin typeface="Arial" panose="020B0604020202020204" pitchFamily="34" charset="0"/>
            </a:endParaRPr>
          </a:p>
          <a:p>
            <a:pPr defTabSz="914400" eaLnBrk="0" fontAlgn="base" hangingPunct="0">
              <a:spcBef>
                <a:spcPct val="0"/>
              </a:spcBef>
              <a:spcAft>
                <a:spcPct val="0"/>
              </a:spcAft>
              <a:buClrTx/>
              <a:buSzTx/>
            </a:pPr>
            <a:r>
              <a:rPr kumimoji="0" lang="en-GR" altLang="en-GR" sz="2200" b="0" i="0" u="none" strike="noStrike" cap="none" normalizeH="0" baseline="0" dirty="0">
                <a:ln>
                  <a:noFill/>
                </a:ln>
                <a:solidFill>
                  <a:srgbClr val="000000"/>
                </a:solidFill>
                <a:effectLst/>
                <a:latin typeface="Arial" panose="020B0604020202020204" pitchFamily="34" charset="0"/>
              </a:rPr>
              <a:t>Not primarily to </a:t>
            </a:r>
            <a:r>
              <a:rPr kumimoji="0" lang="en-GR" altLang="en-GR" sz="2200" b="1" i="0" u="none" strike="noStrike" cap="none" normalizeH="0" baseline="0" dirty="0">
                <a:ln>
                  <a:noFill/>
                </a:ln>
                <a:solidFill>
                  <a:srgbClr val="000000"/>
                </a:solidFill>
                <a:effectLst/>
                <a:latin typeface="Arial" panose="020B0604020202020204" pitchFamily="34" charset="0"/>
              </a:rPr>
              <a:t>win in court</a:t>
            </a:r>
            <a:endParaRPr lang="en-GR" altLang="en-GR" sz="2200" dirty="0">
              <a:solidFill>
                <a:srgbClr val="000000"/>
              </a:solidFill>
              <a:latin typeface="Arial" panose="020B0604020202020204" pitchFamily="34" charset="0"/>
            </a:endParaRPr>
          </a:p>
          <a:p>
            <a:pPr defTabSz="914400" eaLnBrk="0" fontAlgn="base" hangingPunct="0">
              <a:spcBef>
                <a:spcPct val="0"/>
              </a:spcBef>
              <a:spcAft>
                <a:spcPct val="0"/>
              </a:spcAft>
              <a:buClrTx/>
              <a:buSzTx/>
            </a:pPr>
            <a:r>
              <a:rPr kumimoji="0" lang="en-GR" altLang="en-GR" sz="2200" b="0" i="0" u="none" strike="noStrike" cap="none" normalizeH="0" baseline="0" dirty="0">
                <a:ln>
                  <a:noFill/>
                </a:ln>
                <a:solidFill>
                  <a:srgbClr val="000000"/>
                </a:solidFill>
                <a:effectLst/>
                <a:latin typeface="Arial" panose="020B0604020202020204" pitchFamily="34" charset="0"/>
              </a:rPr>
              <a:t>Use </a:t>
            </a:r>
            <a:r>
              <a:rPr kumimoji="0" lang="en-GR" altLang="en-GR" sz="2200" b="1" i="0" u="none" strike="noStrike" cap="none" normalizeH="0" baseline="0" dirty="0">
                <a:ln>
                  <a:noFill/>
                </a:ln>
                <a:solidFill>
                  <a:srgbClr val="000000"/>
                </a:solidFill>
                <a:effectLst/>
                <a:latin typeface="Arial" panose="020B0604020202020204" pitchFamily="34" charset="0"/>
              </a:rPr>
              <a:t>legal costs </a:t>
            </a:r>
            <a:r>
              <a:rPr kumimoji="0" lang="en-GR" altLang="en-GR" sz="2200" b="0" i="0" u="none" strike="noStrike" cap="none" normalizeH="0" baseline="0" dirty="0">
                <a:ln>
                  <a:noFill/>
                </a:ln>
                <a:solidFill>
                  <a:srgbClr val="000000"/>
                </a:solidFill>
                <a:effectLst/>
                <a:latin typeface="Arial" panose="020B0604020202020204" pitchFamily="34" charset="0"/>
              </a:rPr>
              <a:t>to pressure the respondent to stop public-interest activity</a:t>
            </a:r>
          </a:p>
          <a:p>
            <a:pPr marL="0" marR="0" lvl="0" indent="0" algn="l" defTabSz="914400" rtl="0" eaLnBrk="0" fontAlgn="base" latinLnBrk="0" hangingPunct="0">
              <a:lnSpc>
                <a:spcPct val="100000"/>
              </a:lnSpc>
              <a:spcBef>
                <a:spcPct val="0"/>
              </a:spcBef>
              <a:spcAft>
                <a:spcPct val="0"/>
              </a:spcAft>
              <a:buClrTx/>
              <a:buSzTx/>
              <a:buNone/>
              <a:tabLst/>
            </a:pPr>
            <a:r>
              <a:rPr kumimoji="0" lang="en-GR" altLang="en-GR" sz="2200" b="1" i="0" u="none" strike="noStrike" cap="none" normalizeH="0" baseline="0" dirty="0">
                <a:ln>
                  <a:noFill/>
                </a:ln>
                <a:solidFill>
                  <a:srgbClr val="000000"/>
                </a:solidFill>
                <a:effectLst/>
                <a:latin typeface="Arial" panose="020B0604020202020204" pitchFamily="34" charset="0"/>
              </a:rPr>
              <a:t>Broader impact</a:t>
            </a:r>
            <a:endParaRPr kumimoji="0" lang="en-GR" altLang="en-GR" sz="2200" b="0" i="0" u="none" strike="noStrike" cap="none" normalizeH="0" baseline="0" dirty="0">
              <a:ln>
                <a:noFill/>
              </a:ln>
              <a:solidFill>
                <a:srgbClr val="000000"/>
              </a:solidFill>
              <a:effectLst/>
              <a:latin typeface="Arial" panose="020B0604020202020204" pitchFamily="34" charset="0"/>
            </a:endParaRPr>
          </a:p>
          <a:p>
            <a:pPr defTabSz="914400" eaLnBrk="0" fontAlgn="base" hangingPunct="0">
              <a:spcBef>
                <a:spcPct val="0"/>
              </a:spcBef>
              <a:spcAft>
                <a:spcPct val="0"/>
              </a:spcAft>
              <a:buClrTx/>
              <a:buSzTx/>
            </a:pPr>
            <a:r>
              <a:rPr kumimoji="0" lang="en-GR" altLang="en-GR" sz="2200" b="0" i="0" u="none" strike="noStrike" cap="none" normalizeH="0" baseline="0" dirty="0">
                <a:ln>
                  <a:noFill/>
                </a:ln>
                <a:solidFill>
                  <a:srgbClr val="000000"/>
                </a:solidFill>
                <a:effectLst/>
                <a:latin typeface="Arial" panose="020B0604020202020204" pitchFamily="34" charset="0"/>
              </a:rPr>
              <a:t>Create a </a:t>
            </a:r>
            <a:r>
              <a:rPr kumimoji="0" lang="en-GR" altLang="en-GR" sz="2200" b="1" i="0" u="none" strike="noStrike" cap="none" normalizeH="0" baseline="0" dirty="0">
                <a:ln>
                  <a:noFill/>
                </a:ln>
                <a:solidFill>
                  <a:srgbClr val="000000"/>
                </a:solidFill>
                <a:effectLst/>
                <a:latin typeface="Arial" panose="020B0604020202020204" pitchFamily="34" charset="0"/>
              </a:rPr>
              <a:t>chilling effect</a:t>
            </a:r>
            <a:r>
              <a:rPr kumimoji="0" lang="en-GR" altLang="en-GR" sz="2200" b="0" i="0" u="none" strike="noStrike" cap="none" normalizeH="0" baseline="0" dirty="0">
                <a:ln>
                  <a:noFill/>
                </a:ln>
                <a:solidFill>
                  <a:srgbClr val="000000"/>
                </a:solidFill>
                <a:effectLst/>
                <a:latin typeface="Arial" panose="020B0604020202020204" pitchFamily="34" charset="0"/>
              </a:rPr>
              <a:t> on public participation</a:t>
            </a:r>
          </a:p>
          <a:p>
            <a:pPr defTabSz="914400" eaLnBrk="0" fontAlgn="base" hangingPunct="0">
              <a:spcBef>
                <a:spcPct val="0"/>
              </a:spcBef>
              <a:spcAft>
                <a:spcPct val="0"/>
              </a:spcAft>
              <a:buClrTx/>
              <a:buSzTx/>
            </a:pPr>
            <a:r>
              <a:rPr kumimoji="0" lang="en-GR" altLang="en-GR" sz="2200" b="0" i="0" u="none" strike="noStrike" cap="none" normalizeH="0" baseline="0" dirty="0">
                <a:ln>
                  <a:noFill/>
                </a:ln>
                <a:solidFill>
                  <a:srgbClr val="000000"/>
                </a:solidFill>
                <a:effectLst/>
                <a:latin typeface="Arial" panose="020B0604020202020204" pitchFamily="34" charset="0"/>
              </a:rPr>
              <a:t>Serve as a </a:t>
            </a:r>
            <a:r>
              <a:rPr kumimoji="0" lang="en-GR" altLang="en-GR" sz="2200" b="1" i="0" u="none" strike="noStrike" cap="none" normalizeH="0" baseline="0" dirty="0">
                <a:ln>
                  <a:noFill/>
                </a:ln>
                <a:solidFill>
                  <a:srgbClr val="000000"/>
                </a:solidFill>
                <a:effectLst/>
                <a:latin typeface="Arial" panose="020B0604020202020204" pitchFamily="34" charset="0"/>
              </a:rPr>
              <a:t>warning to others</a:t>
            </a:r>
            <a:r>
              <a:rPr kumimoji="0" lang="en-GR" altLang="en-GR" sz="2200" b="0" i="0" u="none" strike="noStrike" cap="none" normalizeH="0" baseline="0" dirty="0">
                <a:ln>
                  <a:noFill/>
                </a:ln>
                <a:solidFill>
                  <a:srgbClr val="000000"/>
                </a:solidFill>
                <a:effectLst/>
                <a:latin typeface="Arial" panose="020B0604020202020204" pitchFamily="34" charset="0"/>
              </a:rPr>
              <a:t> about the expense and distress of challenging powerful interests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R" altLang="en-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39290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A7A3D-BCB9-2CD6-A811-F1233B0CA6C7}"/>
              </a:ext>
            </a:extLst>
          </p:cNvPr>
          <p:cNvSpPr>
            <a:spLocks noGrp="1"/>
          </p:cNvSpPr>
          <p:nvPr>
            <p:ph type="title"/>
          </p:nvPr>
        </p:nvSpPr>
        <p:spPr>
          <a:xfrm>
            <a:off x="1154954" y="973668"/>
            <a:ext cx="8761413" cy="963416"/>
          </a:xfrm>
        </p:spPr>
        <p:txBody>
          <a:bodyPr/>
          <a:lstStyle/>
          <a:p>
            <a:pPr algn="ctr"/>
            <a:r>
              <a:rPr lang="en-GR" b="1" dirty="0"/>
              <a:t>Anti-Slapp Directive</a:t>
            </a:r>
          </a:p>
        </p:txBody>
      </p:sp>
      <p:sp>
        <p:nvSpPr>
          <p:cNvPr id="3" name="Content Placeholder 2">
            <a:extLst>
              <a:ext uri="{FF2B5EF4-FFF2-40B4-BE49-F238E27FC236}">
                <a16:creationId xmlns:a16="http://schemas.microsoft.com/office/drawing/2014/main" id="{1832C8B1-8643-A367-1F4D-EAC0D2A9685A}"/>
              </a:ext>
            </a:extLst>
          </p:cNvPr>
          <p:cNvSpPr>
            <a:spLocks noGrp="1"/>
          </p:cNvSpPr>
          <p:nvPr>
            <p:ph idx="1"/>
          </p:nvPr>
        </p:nvSpPr>
        <p:spPr>
          <a:xfrm>
            <a:off x="1154954" y="2603500"/>
            <a:ext cx="9732502" cy="3416300"/>
          </a:xfrm>
        </p:spPr>
        <p:txBody>
          <a:bodyPr>
            <a:normAutofit fontScale="92500"/>
          </a:bodyPr>
          <a:lstStyle/>
          <a:p>
            <a:pPr marL="0" indent="0">
              <a:buNone/>
            </a:pPr>
            <a:endParaRPr lang="en-GR" i="1" dirty="0"/>
          </a:p>
          <a:p>
            <a:pPr marL="0" indent="0" algn="just">
              <a:buNone/>
            </a:pPr>
            <a:r>
              <a:rPr lang="en-GR" sz="2800" b="1" i="1" dirty="0"/>
              <a:t>Abusive</a:t>
            </a:r>
            <a:r>
              <a:rPr lang="en-GR" sz="2800" i="1" dirty="0"/>
              <a:t> lawsuit against public participation refers to a claim that arises from a defendant’s </a:t>
            </a:r>
            <a:r>
              <a:rPr lang="en-GR" sz="2800" b="1" i="1" dirty="0"/>
              <a:t>public participation </a:t>
            </a:r>
            <a:r>
              <a:rPr lang="en-GR" sz="2800" i="1" dirty="0"/>
              <a:t>on matters of </a:t>
            </a:r>
            <a:r>
              <a:rPr lang="en-GR" sz="2800" b="1" i="1" dirty="0"/>
              <a:t>public interest </a:t>
            </a:r>
            <a:r>
              <a:rPr lang="en-GR" sz="2800" i="1" dirty="0"/>
              <a:t>and which </a:t>
            </a:r>
            <a:r>
              <a:rPr lang="en-GR" sz="2800" b="1" i="1" dirty="0"/>
              <a:t>lacks legal merits</a:t>
            </a:r>
            <a:r>
              <a:rPr lang="en-GR" sz="2800" i="1" dirty="0"/>
              <a:t>, is manifestly unfounded, or is </a:t>
            </a:r>
            <a:r>
              <a:rPr lang="en-GR" sz="2800" b="1" i="1" dirty="0"/>
              <a:t>characterized by elements indicative of abuse of rights or of process laws</a:t>
            </a:r>
            <a:r>
              <a:rPr lang="en-GR" sz="2800" i="1" dirty="0"/>
              <a:t>, and therefore </a:t>
            </a:r>
            <a:r>
              <a:rPr lang="en-GR" sz="2800" b="1" i="1" dirty="0"/>
              <a:t>uses</a:t>
            </a:r>
            <a:r>
              <a:rPr lang="en-GR" sz="2800" i="1" dirty="0"/>
              <a:t> the judicial process for purposes other than genuinely asserting, vindicating or exercising a right. </a:t>
            </a:r>
            <a:endParaRPr lang="en-GR" sz="2800" dirty="0"/>
          </a:p>
          <a:p>
            <a:endParaRPr lang="en-GR" dirty="0"/>
          </a:p>
        </p:txBody>
      </p:sp>
    </p:spTree>
    <p:extLst>
      <p:ext uri="{BB962C8B-B14F-4D97-AF65-F5344CB8AC3E}">
        <p14:creationId xmlns:p14="http://schemas.microsoft.com/office/powerpoint/2010/main" val="31624986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311</TotalTime>
  <Words>3214</Words>
  <Application>Microsoft Macintosh PowerPoint</Application>
  <PresentationFormat>Widescreen</PresentationFormat>
  <Paragraphs>225</Paragraphs>
  <Slides>43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Century Gothic</vt:lpstr>
      <vt:lpstr>Courier New</vt:lpstr>
      <vt:lpstr>Freight Text W01</vt:lpstr>
      <vt:lpstr>Wingdings</vt:lpstr>
      <vt:lpstr>Wingdings 3</vt:lpstr>
      <vt:lpstr>Ion Boardroom</vt:lpstr>
      <vt:lpstr>SILENCING DISSENT</vt:lpstr>
      <vt:lpstr>OBJECTIVES:</vt:lpstr>
      <vt:lpstr>Rue89Lyon vs. Jean-Michel Aulas (France, 2023–2026) </vt:lpstr>
      <vt:lpstr> Who’s involved? What Triggered the Dispute? </vt:lpstr>
      <vt:lpstr>The Legal Action </vt:lpstr>
      <vt:lpstr>Outcome (Jan 20, 2026)</vt:lpstr>
      <vt:lpstr>Points:</vt:lpstr>
      <vt:lpstr>SLAPP Definition </vt:lpstr>
      <vt:lpstr>Anti-Slapp Directive</vt:lpstr>
      <vt:lpstr>Not a Niche Problem </vt:lpstr>
      <vt:lpstr>PowerPoint Presentation</vt:lpstr>
      <vt:lpstr>Power Imbalance</vt:lpstr>
      <vt:lpstr>Dimitriadis v EfSyn, Reports United</vt:lpstr>
      <vt:lpstr>Dimitriadis v EfSyn, Reports United</vt:lpstr>
      <vt:lpstr>What makes this case a paradigmatic example of SLAPP-style power imbalance ?</vt:lpstr>
      <vt:lpstr>Continuing CASE Report…</vt:lpstr>
      <vt:lpstr>Shell v Greenpeace  </vt:lpstr>
      <vt:lpstr>NORI v Greenpeace and Phoenix </vt:lpstr>
      <vt:lpstr>STRATEGIC INTENT</vt:lpstr>
      <vt:lpstr>From SLAPP perspective</vt:lpstr>
      <vt:lpstr>PowerPoint Presentation</vt:lpstr>
      <vt:lpstr>PowerPoint Presentation</vt:lpstr>
      <vt:lpstr>ANTI-SLAPP Directive </vt:lpstr>
      <vt:lpstr>PowerPoint Presentation</vt:lpstr>
      <vt:lpstr>Commission v Hungary (C-78/18)</vt:lpstr>
      <vt:lpstr>Commission v Hungary  (C-821/19)</vt:lpstr>
      <vt:lpstr>A Threat to Democracy </vt:lpstr>
      <vt:lpstr>A Threat to RoL</vt:lpstr>
      <vt:lpstr>Human Rights Implications</vt:lpstr>
      <vt:lpstr>Article 10 ECHR: Public Interest, Chilling Effects</vt:lpstr>
      <vt:lpstr>Articles 8 &amp;10: The Balancing Exercise </vt:lpstr>
      <vt:lpstr>Article 6 ECHR: Fair Trial &amp; Equality of Arms</vt:lpstr>
      <vt:lpstr>Interrelationship of Articles 6 &amp; 10 in SLAPPs</vt:lpstr>
      <vt:lpstr>000 Memo v Russia</vt:lpstr>
      <vt:lpstr>PowerPoint Presentation</vt:lpstr>
      <vt:lpstr>PowerPoint Presentation</vt:lpstr>
      <vt:lpstr>Origins: Daphne Caruana Galizia  </vt:lpstr>
      <vt:lpstr>TIME LINE – FROM 0 to EU Anti-SLAPPs Directive</vt:lpstr>
      <vt:lpstr>PowerPoint Presentation</vt:lpstr>
      <vt:lpstr>PowerPoint Presentation</vt:lpstr>
      <vt:lpstr>Recommendation CM/Rec(2024)2 on countering SLAPPs</vt:lpstr>
      <vt:lpstr>Indicators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silvia bartolini</dc:creator>
  <cp:lastModifiedBy>silvia bartolini</cp:lastModifiedBy>
  <cp:revision>18</cp:revision>
  <dcterms:created xsi:type="dcterms:W3CDTF">2026-01-26T10:25:48Z</dcterms:created>
  <dcterms:modified xsi:type="dcterms:W3CDTF">2026-01-28T13:57:42Z</dcterms:modified>
</cp:coreProperties>
</file>