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4" r:id="rId2"/>
    <p:sldId id="285" r:id="rId3"/>
    <p:sldId id="287" r:id="rId4"/>
    <p:sldId id="286" r:id="rId5"/>
    <p:sldId id="288" r:id="rId6"/>
    <p:sldId id="265" r:id="rId7"/>
    <p:sldId id="278" r:id="rId8"/>
    <p:sldId id="277" r:id="rId9"/>
    <p:sldId id="276" r:id="rId10"/>
    <p:sldId id="266" r:id="rId11"/>
    <p:sldId id="284" r:id="rId12"/>
    <p:sldId id="283" r:id="rId13"/>
    <p:sldId id="280" r:id="rId14"/>
    <p:sldId id="281" r:id="rId15"/>
    <p:sldId id="282" r:id="rId16"/>
    <p:sldId id="289" r:id="rId17"/>
    <p:sldId id="29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51634" autoAdjust="0"/>
  </p:normalViewPr>
  <p:slideViewPr>
    <p:cSldViewPr snapToGrid="0">
      <p:cViewPr varScale="1">
        <p:scale>
          <a:sx n="39" d="100"/>
          <a:sy n="39" d="100"/>
        </p:scale>
        <p:origin x="230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B03DC1-71BE-4876-AF1E-D7BE785A3C3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7EE37-3AE5-4FFC-9C74-05EE6C051B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538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conomy-finance.ec.europa.eu/eu-financial-assistance/euro-area-countries/european-stability-mechanism-esm_en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commission.europa.eu/business-economy-euro/economic-and-fiscal-policy-coordination/european-semester/framework/macroeconomic-imbalance-procedure_en" TargetMode="External"/><Relationship Id="rId4" Type="http://schemas.openxmlformats.org/officeDocument/2006/relationships/hyperlink" Target="https://economy-finance.ec.europa.eu/economic-and-fiscal-governance/stability-and-growth-pact_en" TargetMode="Externa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C2E1A-7B89-47ED-9BAC-9FDCF1EFF675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8715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launched in 2020, the </a:t>
            </a:r>
            <a:r>
              <a:rPr lang="en-US" dirty="0" err="1"/>
              <a:t>ARoLR</a:t>
            </a:r>
            <a:r>
              <a:rPr lang="en-US" dirty="0"/>
              <a:t> consists of an introductory umbrella” report covering the rule of law situation in the whole EU followed by twenty-seven country chapters for each of the EU MS.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A7EE37-3AE5-4FFC-9C74-05EE6C051B1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279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European Semester was established in 2010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to address the need for stronger EU socio-economic governance and better coordination between national economic and fiscal policies. The 2008 financial crisis had revealed the need for such an exercise. As a response, EU Member States initiated a broad reform of EU policies which included: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new tools to handle Member States facing financial distress, including the </a:t>
            </a:r>
            <a:r>
              <a:rPr lang="en-US" sz="1200" b="0" u="sng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hlinkClick r:id="rId3"/>
              </a:rPr>
              <a:t>European Stability Mechanism</a:t>
            </a:r>
            <a:endParaRPr lang="en-US" sz="1200" b="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stronger fiscal surveillance of national budgets through the reformed </a:t>
            </a:r>
            <a:r>
              <a:rPr lang="en-US" sz="1200" b="0" u="sng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hlinkClick r:id="rId4"/>
              </a:rPr>
              <a:t>Stability and Growth Pact</a:t>
            </a:r>
            <a:endParaRPr lang="en-US" sz="1200" b="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new instruments to prevent and correct risky macroeconomic developments with the </a:t>
            </a:r>
            <a:r>
              <a:rPr lang="en-US" sz="1200" b="0" u="sng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hlinkClick r:id="rId5"/>
              </a:rPr>
              <a:t>macroeconomic imbalance procedure</a:t>
            </a:r>
            <a:r>
              <a:rPr lang="en-US" sz="1200" b="0" u="sng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endParaRPr lang="en-US" sz="1200" b="0" u="sng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EU Justice Scoreboard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(COM(2025) 375) complements the 2025 Rule of Law Report’s innovative single market dimension with new and updated charts. It highlights the critical role the rule of law plays in shaping a predictable business environment.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A7EE37-3AE5-4FFC-9C74-05EE6C051B1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977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A7EE37-3AE5-4FFC-9C74-05EE6C051B17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36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43E12-354C-50CA-CF41-54B0C39078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61582C-B6FE-5C42-78EF-F4FD9688AB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0DF76-D97C-6D39-3DE1-54D9E2944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FEF5-108F-4400-B34C-1D5472AF8B1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00E382-691A-3561-8942-EC21C03F5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E1063-D3D8-9ED0-1CF0-C4AA6183D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0E53-636C-45B0-9E81-1A8577534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925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9E3A1-3EE0-A0AB-5569-9347B2782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F8C8C0-FA2B-5E44-685B-1EAAC30CD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E6600-24E1-3976-C26E-3635BC81A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FEF5-108F-4400-B34C-1D5472AF8B1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DABB4F-B557-1FA7-0F38-1DB823C44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097BDC-9F09-3D63-37BE-168D7CF24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0E53-636C-45B0-9E81-1A8577534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242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7E27E3-D772-7778-89B0-03B46858A5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AA0EFD-37F1-BADD-99CA-E389470FB6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A6625-0F98-ACCC-BEA8-D4DE4C104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FEF5-108F-4400-B34C-1D5472AF8B1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8E200B-2469-9E47-2830-9BCED3179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47303-4731-6E92-11F1-A7954240A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0E53-636C-45B0-9E81-1A8577534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93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A186D-F9A4-7472-FCF8-BFE1CAEB8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3FC63-54FC-845A-4973-B534D64FC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BCB125-3F93-33C7-8329-453B02EB1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FEF5-108F-4400-B34C-1D5472AF8B1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BA8704-C36B-3200-150B-9D6198C70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C8917-C094-BC25-72F6-12B0394D4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0E53-636C-45B0-9E81-1A8577534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759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2B432-64C7-4E3B-AD9D-4D6649BC3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F2FF43-2D40-C5E1-0981-6A0D3AE7E2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A77989-9885-EE7B-EF5A-40B16E33A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FEF5-108F-4400-B34C-1D5472AF8B1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30063-12D4-F2DD-46B2-D4AEBDB3D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27239-A70B-6704-BC67-70B44A909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0E53-636C-45B0-9E81-1A8577534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27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15FFB-9419-6B45-5AFF-B7D8AB220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A5AB4-C662-A745-5B8B-2425CD79DA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6F57EA-4C9E-4BD5-B5DF-E959D1C17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97244D-3E1F-A586-DE07-17BE704CF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FEF5-108F-4400-B34C-1D5472AF8B1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7D0095-8EAD-38DD-AE71-7971029F0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1211FD-13A2-3858-F6DA-18E4ADAD1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0E53-636C-45B0-9E81-1A8577534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741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28D7F-5966-9CBE-0ABA-8BA6A7C26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CC5A58-2B26-DB71-E4EF-F37308FBF6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178EC6-B5B0-B052-E99F-0E5DE44D27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BF9486-8B7D-C984-8B7A-A55BC3FE1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4F9BC7-1E7F-BAAA-F4C0-26D85EDF4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672F5C-0E06-9A90-5111-8BD1397E7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FEF5-108F-4400-B34C-1D5472AF8B1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76B6E5-F067-C7E5-5B25-75E0CBA94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019927-C12B-99F8-39E8-6167C7CA2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0E53-636C-45B0-9E81-1A8577534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86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7CBB6-EC9F-D4D0-4F57-96C2433AF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7DF963-0BD1-FB94-620B-BEF142B70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FEF5-108F-4400-B34C-1D5472AF8B1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E10EEA-71BE-C66F-D700-F6756AE85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2F1FB-6EE9-DD38-77BC-EAC8BB2D8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0E53-636C-45B0-9E81-1A8577534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644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EAAEAE-5CF8-FDEC-6A4A-BBEFA1F65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FEF5-108F-4400-B34C-1D5472AF8B1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2B7788-FA27-53B7-AE06-ED11EC055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3E542D-DE54-4CF6-529D-5C37DBFAD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0E53-636C-45B0-9E81-1A8577534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12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81373-D917-84AD-7788-33E7BC473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8F205-D8C5-2887-33EA-1CD61CC82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513472-F9EE-5BDB-36A8-5FA97E51E4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18EDCD-D249-4EB4-0B60-4B5E2DBF7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FEF5-108F-4400-B34C-1D5472AF8B1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B33A6-169E-7E1F-2F7C-6D2A7D628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DA1B28-6A6A-91E1-EB44-FC494F516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0E53-636C-45B0-9E81-1A8577534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387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48B68-684F-40BF-B5EC-65C427CC1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D8BE5E-50C3-8CAC-BC37-6ACDB260FF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AB7A9C-4AE4-1473-5E5E-F6445E1327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342361-F627-7087-D291-E099FBFE6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FEF5-108F-4400-B34C-1D5472AF8B1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FD6BE5-18DF-317F-ABD2-3E8893E5F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62545-E1DF-FDC5-E0AF-A015B70A8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0E53-636C-45B0-9E81-1A8577534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864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6C71B6-08C8-7FA0-6C51-12A1B40B4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C4F693-3143-4DDA-7719-048A2D8FD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2C53E1-AA9D-1C66-BECE-F936F469E0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7FFEF5-108F-4400-B34C-1D5472AF8B1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415AC-865F-774F-5DF4-ECED429FCA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88F5F5-B852-1569-26B6-FFD0DE6408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4C0E53-636C-45B0-9E81-1A8577534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319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7C80E-8E96-420C-BD6D-84E125B74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617" y="1553498"/>
            <a:ext cx="3677065" cy="934064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br>
              <a:rPr lang="el-GR" sz="1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l-GR" sz="1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l-GR" sz="1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l-GR" sz="1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l-GR" sz="1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l-GR" sz="1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l-GR" sz="1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l-GR" sz="1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l-GR" sz="1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l-GR" sz="1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LAW SCHOOL</a:t>
            </a:r>
            <a:br>
              <a:rPr lang="el-G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i="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2025 R-EU-R Jean Monnet Module</a:t>
            </a:r>
            <a:br>
              <a:rPr lang="en-US" sz="1800" b="1" i="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i="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Intensive course 21.01.2026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66148F-97C8-42A9-B17B-AB4C9AEFB3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4515" y="2723535"/>
            <a:ext cx="9102969" cy="2379408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 of Law as a foundation</a:t>
            </a:r>
          </a:p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resilience and integrity</a:t>
            </a:r>
          </a:p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EU Single Market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EA71C0-AC70-4798-8BF1-B61FF07AF726}"/>
              </a:ext>
            </a:extLst>
          </p:cNvPr>
          <p:cNvSpPr txBox="1"/>
          <p:nvPr/>
        </p:nvSpPr>
        <p:spPr>
          <a:xfrm flipH="1">
            <a:off x="9212824" y="5102942"/>
            <a:ext cx="2762865" cy="107721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001" sz="1600" i="1" dirty="0">
              <a:cs typeface="Times New Roman" panose="02020603050405020304" pitchFamily="18" charset="0"/>
            </a:endParaRPr>
          </a:p>
          <a:p>
            <a:r>
              <a:rPr lang="de-DE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001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r. Metaxia </a:t>
            </a:r>
            <a:r>
              <a:rPr lang="de-DE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001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de-DE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001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de-DE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001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de-DE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001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de-DE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001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001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Ass. Professor EU law, NKUA</a:t>
            </a:r>
          </a:p>
          <a:p>
            <a:endParaRPr lang="en-GB" sz="1600" i="1" dirty="0">
              <a:cs typeface="Times New Roman" panose="02020603050405020304" pitchFamily="18" charset="0"/>
            </a:endParaRPr>
          </a:p>
        </p:txBody>
      </p:sp>
      <p:pic>
        <p:nvPicPr>
          <p:cNvPr id="1025" name="Εικόνα 2">
            <a:extLst>
              <a:ext uri="{FF2B5EF4-FFF2-40B4-BE49-F238E27FC236}">
                <a16:creationId xmlns:a16="http://schemas.microsoft.com/office/drawing/2014/main" id="{6DEDF057-5C4F-4815-A74C-D918478879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17" y="318051"/>
            <a:ext cx="3677065" cy="1126435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942956215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F52AF-2B98-95C9-0055-AF126DC04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7317"/>
            <a:ext cx="10515600" cy="9399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towards a horizontal “injection” of the SM dimension in the RoL pillars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398DF-1546-2FCA-4658-C79400A36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9040"/>
            <a:ext cx="10515600" cy="5491643"/>
          </a:xfrm>
        </p:spPr>
        <p:txBody>
          <a:bodyPr>
            <a:normAutofit fontScale="62500" lnSpcReduction="20000"/>
          </a:bodyPr>
          <a:lstStyle/>
          <a:p>
            <a:pPr algn="ctr">
              <a:lnSpc>
                <a:spcPct val="120000"/>
              </a:lnSpc>
            </a:pPr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justice systems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n-US" sz="51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efficiency, quality, independence</a:t>
            </a:r>
          </a:p>
          <a:p>
            <a:pPr algn="ctr">
              <a:lnSpc>
                <a:spcPct val="120000"/>
              </a:lnSpc>
            </a:pPr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fight against corruption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n-US" sz="51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preventive/repressive measures</a:t>
            </a:r>
          </a:p>
          <a:p>
            <a:pPr algn="ctr">
              <a:lnSpc>
                <a:spcPct val="120000"/>
              </a:lnSpc>
            </a:pPr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 environment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n-US" sz="51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clear and transparent rules</a:t>
            </a:r>
          </a:p>
          <a:p>
            <a:pPr algn="ctr">
              <a:lnSpc>
                <a:spcPct val="120000"/>
              </a:lnSpc>
            </a:pPr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checks and balances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n-US" sz="51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equal treatment under the law, impartial application of the rules by state regulators</a:t>
            </a:r>
            <a:endParaRPr lang="en-US" sz="51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033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9101F-5E5A-0AF8-C06A-23E69B683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indicators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07A95-96B4-5FD2-440E-A5BC27958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lnSpc>
                <a:spcPct val="150000"/>
              </a:lnSpc>
            </a:pP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procurement review bodies</a:t>
            </a:r>
          </a:p>
          <a:p>
            <a:pPr algn="ctr">
              <a:lnSpc>
                <a:spcPct val="150000"/>
              </a:lnSpc>
            </a:pP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supreme audit institutions</a:t>
            </a:r>
          </a:p>
          <a:p>
            <a:pPr algn="ctr">
              <a:lnSpc>
                <a:spcPct val="150000"/>
              </a:lnSpc>
            </a:pP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national competition authorities</a:t>
            </a:r>
          </a:p>
          <a:p>
            <a:pPr algn="ctr">
              <a:lnSpc>
                <a:spcPct val="150000"/>
              </a:lnSpc>
            </a:pP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prevention of corruption</a:t>
            </a:r>
          </a:p>
          <a:p>
            <a:pPr algn="ctr">
              <a:lnSpc>
                <a:spcPct val="150000"/>
              </a:lnSpc>
            </a:pP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 freedom and pluralism</a:t>
            </a:r>
            <a:endParaRPr lang="en-GB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532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2E9B4-558D-C630-4D91-98E0C08AE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823913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justice systems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093BC0-8C96-6E0C-F6DB-943586BF8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108039"/>
            <a:ext cx="5157787" cy="656216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EU level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49AC78-CC72-E6B5-768F-D5C90AD6E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931952"/>
            <a:ext cx="5157787" cy="4257711"/>
          </a:xfrm>
        </p:spPr>
        <p:txBody>
          <a:bodyPr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October 2024: the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Justice Council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discussed how to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foster access to justice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context of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 of law and competitiveness</a:t>
            </a:r>
          </a:p>
          <a:p>
            <a:pPr algn="ctr">
              <a:lnSpc>
                <a:spcPct val="100000"/>
              </a:lnSpc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March 2025: the Justice Council discussed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judicial independence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 toolbox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promote it most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effectively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F69416-2A93-C64A-C64E-820AF0DE4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108039"/>
            <a:ext cx="5183188" cy="656216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MS level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4D9971-9005-D1EE-74D0-4DB9BA137A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931952"/>
            <a:ext cx="5183188" cy="4257711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revision of the disciplinary system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judges</a:t>
            </a: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improving judicial efficiency by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restructuring courts</a:t>
            </a:r>
          </a:p>
          <a:p>
            <a:pPr algn="ctr"/>
            <a:r>
              <a:rPr lang="en-US" sz="3600" b="1" i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Council of Europe, Venice Commission: development of European standards</a:t>
            </a:r>
          </a:p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judicial networks</a:t>
            </a:r>
          </a:p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 associations</a:t>
            </a:r>
            <a:endParaRPr lang="en-GB" sz="3600" b="1" i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872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46D39-957D-C395-EAE0-04BC15E53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7137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corruption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857AB-5B7C-C065-7766-C025C5558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2262"/>
            <a:ext cx="10515600" cy="5295519"/>
          </a:xfrm>
        </p:spPr>
        <p:txBody>
          <a:bodyPr>
            <a:normAutofit fontScale="92500"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erosion of trust in public institutions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damage to the delivery of public services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creation of a sense of unfairness and mistrust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linked to other crimes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ex. 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money laundering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illicit gains concealed through laundering schemes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Proposal for a </a:t>
            </a:r>
            <a:r>
              <a:rPr lang="en-US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Directive on combating corruption</a:t>
            </a:r>
            <a:r>
              <a:rPr lang="en-US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COM(2023)234 final</a:t>
            </a:r>
            <a:endParaRPr lang="en-US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Proposal for a </a:t>
            </a:r>
            <a:r>
              <a:rPr lang="en-US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Directive on interest representation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(C/2023/0463)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carried out on behalf of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third countries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establish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transparency and accountability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standards in the internal market for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interest representation activities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including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lobbying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when coming from third country governments and to facilitate the provision of such activities across Member States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57978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8EBB2-2DB7-2DEB-732D-BC01ABBC5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8158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 environment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91266-1993-4E84-8F75-F801BCB6B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European Media Freedom Act (EMFA) Regulation (EU) 2024/1083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establishment of the European Board for Media Services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(Art. 8-13)</a:t>
            </a:r>
          </a:p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opinions on regulatory measures affecting the operation of media service providers in the internal market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ex. licensing decisions, assessments of media market concentrations with an internal market dimension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 the transposition and implementation of the new anti-SLAPP Directive 2024/1069</a:t>
            </a:r>
          </a:p>
          <a:p>
            <a:pPr marL="0" indent="0" algn="ct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30068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5BCE8-20E6-A1CF-CF9E-90E5247E9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485"/>
            <a:ext cx="10515600" cy="924231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towards effective checks and balances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F6BB9-63B3-8726-144B-9584A3A6A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1716"/>
            <a:ext cx="10515600" cy="5638799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</a:t>
            </a:r>
          </a:p>
          <a:p>
            <a:pPr algn="ctr">
              <a:lnSpc>
                <a:spcPct val="15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legal certainty</a:t>
            </a:r>
          </a:p>
          <a:p>
            <a:pPr algn="ctr">
              <a:lnSpc>
                <a:spcPct val="15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stable regulatory environment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 for judicial independence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last line of defense against executive overreach</a:t>
            </a:r>
          </a:p>
          <a:p>
            <a:pPr algn="ctr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33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ADFC2-C966-07B2-79C9-4790A96DD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091381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backsliding problems in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cross-border investment protection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A7118-E6EF-A502-D970-E71D0DFB1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1381"/>
            <a:ext cx="10515600" cy="5614219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slow law-making process</a:t>
            </a: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large-scale public contracts negatively impacting the business environment</a:t>
            </a: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consultations with stakeholders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(often remain a “box-ticking” exercise, very tight deadlines and no feedback)</a:t>
            </a:r>
          </a:p>
          <a:p>
            <a:pPr algn="ctr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ALSO </a:t>
            </a:r>
          </a:p>
          <a:p>
            <a:pPr algn="ctr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authoritarian trends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sudden changes in legislation, executive’s frequent recourse to emergency powers, lack of impartiality and arbitrariness in regulatory decisions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 algn="ctr"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2164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AF270-42DF-0702-211C-73ECA8B29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47846"/>
          </a:xfrm>
        </p:spPr>
        <p:txBody>
          <a:bodyPr/>
          <a:lstStyle/>
          <a:p>
            <a:pPr algn="ctr"/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080593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DB712-F84D-4C38-EF37-9F400AE71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RoL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initial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pillars (2020)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CE43E-8DB4-4017-F49D-FC64E30CA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justice systems</a:t>
            </a:r>
          </a:p>
          <a:p>
            <a:pPr algn="ctr">
              <a:lnSpc>
                <a:spcPct val="150000"/>
              </a:lnSpc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anti-corruption framework</a:t>
            </a:r>
          </a:p>
          <a:p>
            <a:pPr algn="ctr">
              <a:lnSpc>
                <a:spcPct val="150000"/>
              </a:lnSpc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 pluralism</a:t>
            </a:r>
          </a:p>
          <a:p>
            <a:pPr algn="ctr">
              <a:lnSpc>
                <a:spcPct val="150000"/>
              </a:lnSpc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institutional checks and balances</a:t>
            </a:r>
            <a:endParaRPr lang="en-GB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956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AECC5-F4ED-CFC6-3A6A-6B8E3B64E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Country Specific Recommendations (2022)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FDEE4-29AD-1157-7203-29E688D85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progress status updates</a:t>
            </a:r>
          </a:p>
          <a:p>
            <a:pPr marL="0" indent="0" algn="ctr">
              <a:buNone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respect of each CSR</a:t>
            </a:r>
            <a:endParaRPr lang="en-GB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463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91938-04FE-3931-5074-1E255918B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geographical expansion (2024)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DC991-BF8A-5892-5BA2-328F09501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 MS</a:t>
            </a:r>
          </a:p>
          <a:p>
            <a:pPr marL="0" indent="0" algn="ctr">
              <a:buNone/>
            </a:pPr>
            <a:endParaRPr lang="en-US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i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Albania</a:t>
            </a:r>
          </a:p>
          <a:p>
            <a:pPr algn="ctr"/>
            <a:r>
              <a:rPr lang="en-US" sz="4000" b="1" i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Montenegro</a:t>
            </a:r>
          </a:p>
          <a:p>
            <a:pPr algn="ctr"/>
            <a:r>
              <a:rPr lang="en-US" sz="4000" b="1" i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North-Macedonia</a:t>
            </a:r>
          </a:p>
          <a:p>
            <a:pPr algn="ctr"/>
            <a:r>
              <a:rPr lang="en-US" sz="4000" b="1" i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Serbia</a:t>
            </a:r>
            <a:endParaRPr lang="en-GB" sz="4000" b="1" i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352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38CF8-6B90-0BA1-CCAB-3C823FE47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658"/>
            <a:ext cx="10515600" cy="875071"/>
          </a:xfrm>
        </p:spPr>
        <p:txBody>
          <a:bodyPr/>
          <a:lstStyle/>
          <a:p>
            <a:pPr algn="ctr"/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important legal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2D7E6B-2480-DF72-636D-63016A9B7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3729"/>
            <a:ext cx="10515600" cy="5904271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Rule of Law Conditionality Regulation 2020/2092</a:t>
            </a:r>
          </a:p>
          <a:p>
            <a:pPr marL="0" indent="0" algn="ctr">
              <a:buNone/>
            </a:pP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new financial conditionality mechanism</a:t>
            </a:r>
          </a:p>
          <a:p>
            <a:pPr marL="0" indent="0" algn="ctr">
              <a:buNone/>
            </a:pP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protect the EU budget</a:t>
            </a:r>
          </a:p>
          <a:p>
            <a:pPr marL="0" indent="0" algn="ctr">
              <a:buNone/>
            </a:pP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applying to all EU funds</a:t>
            </a:r>
          </a:p>
          <a:p>
            <a:pPr marL="0" indent="0" algn="ctr">
              <a:buNone/>
            </a:pP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cases of breaches of the principle of the rule of law</a:t>
            </a:r>
          </a:p>
          <a:p>
            <a:pPr algn="ctr"/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Recovery and Resilience Facility Regulation 2021/241</a:t>
            </a:r>
          </a:p>
          <a:p>
            <a:pPr marL="0" indent="0" algn="ctr">
              <a:buNone/>
            </a:pP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preventive/promotion tool concerning reforms linked on the effectiveness of justice systems </a:t>
            </a:r>
            <a:endParaRPr lang="en-US" sz="3200" b="1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 Provisions Regulation 2021/1060</a:t>
            </a:r>
          </a:p>
          <a:p>
            <a:pPr marL="0" indent="0" algn="ctr">
              <a:buNone/>
            </a:pP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“horizontal enabling condition on the Charter of Fundamental Rights” </a:t>
            </a:r>
            <a:r>
              <a:rPr lang="en-US" sz="32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200" b="1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305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595A0-52C5-4D2B-5D21-8CB1C74D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819"/>
            <a:ext cx="10515600" cy="855407"/>
          </a:xfrm>
        </p:spPr>
        <p:txBody>
          <a:bodyPr/>
          <a:lstStyle/>
          <a:p>
            <a:pPr algn="ctr"/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 and SM: building the nexus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B3FAA-EE04-CC50-55D6-2A90EF24D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825"/>
            <a:ext cx="10515600" cy="5369248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task </a:t>
            </a:r>
          </a:p>
          <a:p>
            <a:pPr algn="ctr">
              <a:lnSpc>
                <a:spcPct val="100000"/>
              </a:lnSpc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creation of a stable and predictable economic environment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providing the 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necessary conditions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 operators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take 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full advantage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 offered by the SM</a:t>
            </a:r>
          </a:p>
        </p:txBody>
      </p:sp>
    </p:spTree>
    <p:extLst>
      <p:ext uri="{BB962C8B-B14F-4D97-AF65-F5344CB8AC3E}">
        <p14:creationId xmlns:p14="http://schemas.microsoft.com/office/powerpoint/2010/main" val="1335514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FAE1B-78B9-26AA-1DC4-7BD0B686E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0607"/>
            <a:ext cx="10515600" cy="1108039"/>
          </a:xfrm>
        </p:spPr>
        <p:txBody>
          <a:bodyPr/>
          <a:lstStyle/>
          <a:p>
            <a:pPr algn="ctr"/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 and SM: building the nexus (2)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99DED-C882-2B91-AD82-B701B0E3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1068"/>
            <a:ext cx="10515600" cy="502589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response</a:t>
            </a:r>
          </a:p>
          <a:p>
            <a:pPr algn="ctr">
              <a:lnSpc>
                <a:spcPct val="100000"/>
              </a:lnSpc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fair and clear legal framework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effective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uniform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transparent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 and enforcement of EU law</a:t>
            </a:r>
          </a:p>
          <a:p>
            <a:pPr marL="0" indent="0" algn="ctr"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570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D761A-7345-F5AD-D542-DFF390F15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305"/>
            <a:ext cx="10515600" cy="1086521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expected from the addressees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05D79-FDD6-47CA-55C0-805784D6E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1825"/>
            <a:ext cx="10515600" cy="5443369"/>
          </a:xfrm>
        </p:spPr>
        <p:txBody>
          <a:bodyPr>
            <a:normAutofit fontScale="92500"/>
          </a:bodyPr>
          <a:lstStyle/>
          <a:p>
            <a:pPr algn="ctr">
              <a:lnSpc>
                <a:spcPct val="100000"/>
              </a:lnSpc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MS: 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mutual trust</a:t>
            </a:r>
          </a:p>
          <a:p>
            <a:pPr algn="ctr">
              <a:lnSpc>
                <a:spcPct val="100000"/>
              </a:lnSpc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MS: 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preparation for accession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000" b="1" i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 aspects covered in respective country chapters</a:t>
            </a:r>
            <a:endParaRPr lang="en-GB" sz="4000" b="1" i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actors: 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 of businesses on an equal footing across borders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consumers: </a:t>
            </a:r>
            <a:r>
              <a:rPr lang="en-GB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legal certainty, defence of rights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civil society and stakeholders:</a:t>
            </a:r>
            <a:r>
              <a:rPr lang="en-US" sz="4000" dirty="0"/>
              <a:t> 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punishment of corruption</a:t>
            </a:r>
          </a:p>
          <a:p>
            <a:pPr algn="ctr">
              <a:lnSpc>
                <a:spcPct val="100000"/>
              </a:lnSpc>
            </a:pPr>
            <a:endParaRPr lang="en-GB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1564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042CE-A13F-60E1-1FCD-7BD270BE0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3307"/>
            <a:ext cx="10515600" cy="1240971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complementary areas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European Semester and* SM Scoreboard**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DDE8BA-C9B6-7F97-B6C6-F8AC81C44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334279"/>
            <a:ext cx="5157787" cy="634370"/>
          </a:xfrm>
        </p:spPr>
        <p:txBody>
          <a:bodyPr>
            <a:noAutofit/>
          </a:bodyPr>
          <a:lstStyle/>
          <a:p>
            <a:pPr algn="ctr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 consultation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AEF886-BA62-7E3A-2707-1890AB0F9DB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handling of commercial cases by the judiciary</a:t>
            </a:r>
          </a:p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stability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regulatory environment</a:t>
            </a:r>
          </a:p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effective functioning and independence of regulatory authorities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judicial review of administrative decisions</a:t>
            </a:r>
          </a:p>
          <a:p>
            <a:pPr algn="ctr"/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724A97-CDFA-8913-2461-C46D204C5B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334279"/>
            <a:ext cx="5183188" cy="634370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businesses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4F144F-9539-3D30-4147-4136574790C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effectiveness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investment protection by law and the courts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independence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public procurement review bodies</a:t>
            </a:r>
          </a:p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 competition authorities</a:t>
            </a:r>
            <a:endParaRPr lang="en-GB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729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1459</TotalTime>
  <Words>964</Words>
  <Application>Microsoft Office PowerPoint</Application>
  <PresentationFormat>Widescreen</PresentationFormat>
  <Paragraphs>129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Times New Roman</vt:lpstr>
      <vt:lpstr>Wingdings</vt:lpstr>
      <vt:lpstr>Office Theme</vt:lpstr>
      <vt:lpstr>                    LAW SCHOOL 2025 R-EU-R Jean Monnet Module Intensive course 21.01.2026</vt:lpstr>
      <vt:lpstr>the RoL initial pillars (2020)</vt:lpstr>
      <vt:lpstr>Country Specific Recommendations (2022)</vt:lpstr>
      <vt:lpstr>geographical expansion (2024)</vt:lpstr>
      <vt:lpstr>some important legal tools</vt:lpstr>
      <vt:lpstr>RoL and SM: building the nexus (1)</vt:lpstr>
      <vt:lpstr>RoL and SM: building the nexus (2)</vt:lpstr>
      <vt:lpstr> results expected from the addressees </vt:lpstr>
      <vt:lpstr> new complementary areas European Semester and* SM Scoreboard** </vt:lpstr>
      <vt:lpstr>towards a horizontal “injection” of the SM dimension in the RoL pillars</vt:lpstr>
      <vt:lpstr>some indicators</vt:lpstr>
      <vt:lpstr>justice systems</vt:lpstr>
      <vt:lpstr>corruption</vt:lpstr>
      <vt:lpstr> media environment </vt:lpstr>
      <vt:lpstr>towards effective checks and balances</vt:lpstr>
      <vt:lpstr>backsliding problems in cross-border investment protection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Metaxia Kouskouna</dc:creator>
  <cp:lastModifiedBy>Metaxia Kouskouna</cp:lastModifiedBy>
  <cp:revision>73</cp:revision>
  <dcterms:created xsi:type="dcterms:W3CDTF">2026-01-11T13:26:06Z</dcterms:created>
  <dcterms:modified xsi:type="dcterms:W3CDTF">2026-01-21T16:04:09Z</dcterms:modified>
</cp:coreProperties>
</file>