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4" r:id="rId4"/>
    <p:sldId id="260" r:id="rId5"/>
    <p:sldId id="261" r:id="rId6"/>
    <p:sldId id="275" r:id="rId7"/>
    <p:sldId id="259" r:id="rId8"/>
    <p:sldId id="262" r:id="rId9"/>
    <p:sldId id="263" r:id="rId10"/>
    <p:sldId id="276" r:id="rId11"/>
    <p:sldId id="265" r:id="rId12"/>
    <p:sldId id="264" r:id="rId13"/>
    <p:sldId id="282" r:id="rId14"/>
    <p:sldId id="277" r:id="rId15"/>
    <p:sldId id="279" r:id="rId16"/>
    <p:sldId id="266" r:id="rId17"/>
    <p:sldId id="268" r:id="rId18"/>
    <p:sldId id="269" r:id="rId19"/>
    <p:sldId id="280" r:id="rId20"/>
    <p:sldId id="278" r:id="rId21"/>
    <p:sldId id="281" r:id="rId22"/>
    <p:sldId id="283"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6"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FADA0-E68E-46FC-9347-25A8E161CB95}"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273B313E-07A5-4624-9062-5D3F6F7C9CFE}">
      <dgm:prSet/>
      <dgm:spPr/>
      <dgm:t>
        <a:bodyPr/>
        <a:lstStyle/>
        <a:p>
          <a:r>
            <a:rPr lang="en-GB"/>
            <a:t>EPPO single office </a:t>
          </a:r>
          <a:endParaRPr lang="en-US"/>
        </a:p>
      </dgm:t>
    </dgm:pt>
    <dgm:pt modelId="{204F0D15-5178-48FB-BC93-68A87F468A87}" type="parTrans" cxnId="{9DC6A649-9005-40CB-872F-C4310BA9B8FC}">
      <dgm:prSet/>
      <dgm:spPr/>
      <dgm:t>
        <a:bodyPr/>
        <a:lstStyle/>
        <a:p>
          <a:endParaRPr lang="en-US"/>
        </a:p>
      </dgm:t>
    </dgm:pt>
    <dgm:pt modelId="{1546973F-9E19-483B-A213-2BB1D8DCF2BC}" type="sibTrans" cxnId="{9DC6A649-9005-40CB-872F-C4310BA9B8FC}">
      <dgm:prSet/>
      <dgm:spPr/>
      <dgm:t>
        <a:bodyPr/>
        <a:lstStyle/>
        <a:p>
          <a:endParaRPr lang="en-US"/>
        </a:p>
      </dgm:t>
    </dgm:pt>
    <dgm:pt modelId="{9557403E-32FD-4E2C-A5DA-ADE3442F21F8}">
      <dgm:prSet/>
      <dgm:spPr/>
      <dgm:t>
        <a:bodyPr/>
        <a:lstStyle/>
        <a:p>
          <a:r>
            <a:rPr lang="en-GB"/>
            <a:t>Conducts investigations in MS </a:t>
          </a:r>
          <a:endParaRPr lang="en-US"/>
        </a:p>
      </dgm:t>
    </dgm:pt>
    <dgm:pt modelId="{3C4A272C-8C09-4324-B946-E503F2DE68C7}" type="parTrans" cxnId="{C87A9091-34C2-4170-8F26-2EB77026DD4C}">
      <dgm:prSet/>
      <dgm:spPr/>
      <dgm:t>
        <a:bodyPr/>
        <a:lstStyle/>
        <a:p>
          <a:endParaRPr lang="en-US"/>
        </a:p>
      </dgm:t>
    </dgm:pt>
    <dgm:pt modelId="{458511F4-7802-43FD-9F31-3066DB87DE06}" type="sibTrans" cxnId="{C87A9091-34C2-4170-8F26-2EB77026DD4C}">
      <dgm:prSet/>
      <dgm:spPr/>
      <dgm:t>
        <a:bodyPr/>
        <a:lstStyle/>
        <a:p>
          <a:endParaRPr lang="en-US"/>
        </a:p>
      </dgm:t>
    </dgm:pt>
    <dgm:pt modelId="{BC47DA80-043B-4EAF-B4CC-E1DF0D0FE4C2}">
      <dgm:prSet/>
      <dgm:spPr/>
      <dgm:t>
        <a:bodyPr/>
        <a:lstStyle/>
        <a:p>
          <a:r>
            <a:rPr lang="en-GB" dirty="0"/>
            <a:t>through  EDPs who are also national prosecutors (art. 17 par.2 ) acting on behalf of EPPO in MS (art.13  par.1 )</a:t>
          </a:r>
          <a:endParaRPr lang="en-US" dirty="0"/>
        </a:p>
      </dgm:t>
    </dgm:pt>
    <dgm:pt modelId="{D7E0EB2E-029D-46A1-9BAE-BB69CADDF24C}" type="parTrans" cxnId="{DAB797B5-0820-496D-B594-E2DEE01EC7AE}">
      <dgm:prSet/>
      <dgm:spPr/>
      <dgm:t>
        <a:bodyPr/>
        <a:lstStyle/>
        <a:p>
          <a:endParaRPr lang="en-US"/>
        </a:p>
      </dgm:t>
    </dgm:pt>
    <dgm:pt modelId="{6B3CFEFB-054B-4FDC-8C7F-6E8A6A88A1E7}" type="sibTrans" cxnId="{DAB797B5-0820-496D-B594-E2DEE01EC7AE}">
      <dgm:prSet/>
      <dgm:spPr/>
      <dgm:t>
        <a:bodyPr/>
        <a:lstStyle/>
        <a:p>
          <a:endParaRPr lang="en-US"/>
        </a:p>
      </dgm:t>
    </dgm:pt>
    <dgm:pt modelId="{041C009C-9619-4F5C-8DAE-284E2775F4B3}" type="pres">
      <dgm:prSet presAssocID="{6D1FADA0-E68E-46FC-9347-25A8E161CB95}" presName="linear" presStyleCnt="0">
        <dgm:presLayoutVars>
          <dgm:dir/>
          <dgm:animLvl val="lvl"/>
          <dgm:resizeHandles val="exact"/>
        </dgm:presLayoutVars>
      </dgm:prSet>
      <dgm:spPr/>
    </dgm:pt>
    <dgm:pt modelId="{BB400670-A5B6-4A96-A4AB-F5D0F5B39635}" type="pres">
      <dgm:prSet presAssocID="{273B313E-07A5-4624-9062-5D3F6F7C9CFE}" presName="parentLin" presStyleCnt="0"/>
      <dgm:spPr/>
    </dgm:pt>
    <dgm:pt modelId="{B924CCFB-EF34-4C95-A726-9E256546C519}" type="pres">
      <dgm:prSet presAssocID="{273B313E-07A5-4624-9062-5D3F6F7C9CFE}" presName="parentLeftMargin" presStyleLbl="node1" presStyleIdx="0" presStyleCnt="2"/>
      <dgm:spPr/>
    </dgm:pt>
    <dgm:pt modelId="{BA1BA353-EC33-49CF-9A97-44DE21513E41}" type="pres">
      <dgm:prSet presAssocID="{273B313E-07A5-4624-9062-5D3F6F7C9CFE}" presName="parentText" presStyleLbl="node1" presStyleIdx="0" presStyleCnt="2">
        <dgm:presLayoutVars>
          <dgm:chMax val="0"/>
          <dgm:bulletEnabled val="1"/>
        </dgm:presLayoutVars>
      </dgm:prSet>
      <dgm:spPr/>
    </dgm:pt>
    <dgm:pt modelId="{D8D96035-D056-4793-8B66-6E8BC3A5F124}" type="pres">
      <dgm:prSet presAssocID="{273B313E-07A5-4624-9062-5D3F6F7C9CFE}" presName="negativeSpace" presStyleCnt="0"/>
      <dgm:spPr/>
    </dgm:pt>
    <dgm:pt modelId="{F5EA38B1-BD18-44A8-8D29-32971151C69E}" type="pres">
      <dgm:prSet presAssocID="{273B313E-07A5-4624-9062-5D3F6F7C9CFE}" presName="childText" presStyleLbl="conFgAcc1" presStyleIdx="0" presStyleCnt="2">
        <dgm:presLayoutVars>
          <dgm:bulletEnabled val="1"/>
        </dgm:presLayoutVars>
      </dgm:prSet>
      <dgm:spPr/>
    </dgm:pt>
    <dgm:pt modelId="{C3E02A8A-4C5A-41E8-845B-737D0F84D3CD}" type="pres">
      <dgm:prSet presAssocID="{1546973F-9E19-483B-A213-2BB1D8DCF2BC}" presName="spaceBetweenRectangles" presStyleCnt="0"/>
      <dgm:spPr/>
    </dgm:pt>
    <dgm:pt modelId="{03AB5943-2CC7-4086-9914-CE01D5B1E21F}" type="pres">
      <dgm:prSet presAssocID="{9557403E-32FD-4E2C-A5DA-ADE3442F21F8}" presName="parentLin" presStyleCnt="0"/>
      <dgm:spPr/>
    </dgm:pt>
    <dgm:pt modelId="{8538D21B-67A8-4142-B349-C2551A0ADF07}" type="pres">
      <dgm:prSet presAssocID="{9557403E-32FD-4E2C-A5DA-ADE3442F21F8}" presName="parentLeftMargin" presStyleLbl="node1" presStyleIdx="0" presStyleCnt="2"/>
      <dgm:spPr/>
    </dgm:pt>
    <dgm:pt modelId="{AD706F58-EC60-49AB-91E1-E770016D15CD}" type="pres">
      <dgm:prSet presAssocID="{9557403E-32FD-4E2C-A5DA-ADE3442F21F8}" presName="parentText" presStyleLbl="node1" presStyleIdx="1" presStyleCnt="2">
        <dgm:presLayoutVars>
          <dgm:chMax val="0"/>
          <dgm:bulletEnabled val="1"/>
        </dgm:presLayoutVars>
      </dgm:prSet>
      <dgm:spPr/>
    </dgm:pt>
    <dgm:pt modelId="{7AAF87B6-1A30-44D1-AA57-C60CEB71F4A3}" type="pres">
      <dgm:prSet presAssocID="{9557403E-32FD-4E2C-A5DA-ADE3442F21F8}" presName="negativeSpace" presStyleCnt="0"/>
      <dgm:spPr/>
    </dgm:pt>
    <dgm:pt modelId="{569FE7CD-7DBA-4C8A-8BF5-D31815B60BCF}" type="pres">
      <dgm:prSet presAssocID="{9557403E-32FD-4E2C-A5DA-ADE3442F21F8}" presName="childText" presStyleLbl="conFgAcc1" presStyleIdx="1" presStyleCnt="2">
        <dgm:presLayoutVars>
          <dgm:bulletEnabled val="1"/>
        </dgm:presLayoutVars>
      </dgm:prSet>
      <dgm:spPr/>
    </dgm:pt>
  </dgm:ptLst>
  <dgm:cxnLst>
    <dgm:cxn modelId="{3CF22121-1A36-4CA8-BE59-9ECE488077C6}" type="presOf" srcId="{6D1FADA0-E68E-46FC-9347-25A8E161CB95}" destId="{041C009C-9619-4F5C-8DAE-284E2775F4B3}" srcOrd="0" destOrd="0" presId="urn:microsoft.com/office/officeart/2005/8/layout/list1"/>
    <dgm:cxn modelId="{9DC6A649-9005-40CB-872F-C4310BA9B8FC}" srcId="{6D1FADA0-E68E-46FC-9347-25A8E161CB95}" destId="{273B313E-07A5-4624-9062-5D3F6F7C9CFE}" srcOrd="0" destOrd="0" parTransId="{204F0D15-5178-48FB-BC93-68A87F468A87}" sibTransId="{1546973F-9E19-483B-A213-2BB1D8DCF2BC}"/>
    <dgm:cxn modelId="{6CEBDE6D-7812-499E-9391-D04FA3592338}" type="presOf" srcId="{BC47DA80-043B-4EAF-B4CC-E1DF0D0FE4C2}" destId="{569FE7CD-7DBA-4C8A-8BF5-D31815B60BCF}" srcOrd="0" destOrd="0" presId="urn:microsoft.com/office/officeart/2005/8/layout/list1"/>
    <dgm:cxn modelId="{1F4DD251-C8F1-4E3D-9871-D97D727007BB}" type="presOf" srcId="{9557403E-32FD-4E2C-A5DA-ADE3442F21F8}" destId="{8538D21B-67A8-4142-B349-C2551A0ADF07}" srcOrd="0" destOrd="0" presId="urn:microsoft.com/office/officeart/2005/8/layout/list1"/>
    <dgm:cxn modelId="{01A98486-BBE4-45D6-952E-611278A04B89}" type="presOf" srcId="{9557403E-32FD-4E2C-A5DA-ADE3442F21F8}" destId="{AD706F58-EC60-49AB-91E1-E770016D15CD}" srcOrd="1" destOrd="0" presId="urn:microsoft.com/office/officeart/2005/8/layout/list1"/>
    <dgm:cxn modelId="{C87A9091-34C2-4170-8F26-2EB77026DD4C}" srcId="{6D1FADA0-E68E-46FC-9347-25A8E161CB95}" destId="{9557403E-32FD-4E2C-A5DA-ADE3442F21F8}" srcOrd="1" destOrd="0" parTransId="{3C4A272C-8C09-4324-B946-E503F2DE68C7}" sibTransId="{458511F4-7802-43FD-9F31-3066DB87DE06}"/>
    <dgm:cxn modelId="{DAB797B5-0820-496D-B594-E2DEE01EC7AE}" srcId="{9557403E-32FD-4E2C-A5DA-ADE3442F21F8}" destId="{BC47DA80-043B-4EAF-B4CC-E1DF0D0FE4C2}" srcOrd="0" destOrd="0" parTransId="{D7E0EB2E-029D-46A1-9BAE-BB69CADDF24C}" sibTransId="{6B3CFEFB-054B-4FDC-8C7F-6E8A6A88A1E7}"/>
    <dgm:cxn modelId="{B338FFB5-334A-4EA0-B10D-5113B2E89C57}" type="presOf" srcId="{273B313E-07A5-4624-9062-5D3F6F7C9CFE}" destId="{B924CCFB-EF34-4C95-A726-9E256546C519}" srcOrd="0" destOrd="0" presId="urn:microsoft.com/office/officeart/2005/8/layout/list1"/>
    <dgm:cxn modelId="{78FDB0F3-5A09-41FA-9CC3-487CA02E8C9C}" type="presOf" srcId="{273B313E-07A5-4624-9062-5D3F6F7C9CFE}" destId="{BA1BA353-EC33-49CF-9A97-44DE21513E41}" srcOrd="1" destOrd="0" presId="urn:microsoft.com/office/officeart/2005/8/layout/list1"/>
    <dgm:cxn modelId="{FCCF95B4-DF0F-4D91-91A4-EF6C80C1CF25}" type="presParOf" srcId="{041C009C-9619-4F5C-8DAE-284E2775F4B3}" destId="{BB400670-A5B6-4A96-A4AB-F5D0F5B39635}" srcOrd="0" destOrd="0" presId="urn:microsoft.com/office/officeart/2005/8/layout/list1"/>
    <dgm:cxn modelId="{C8F9AE5E-1A17-41C7-A060-750535E40D1B}" type="presParOf" srcId="{BB400670-A5B6-4A96-A4AB-F5D0F5B39635}" destId="{B924CCFB-EF34-4C95-A726-9E256546C519}" srcOrd="0" destOrd="0" presId="urn:microsoft.com/office/officeart/2005/8/layout/list1"/>
    <dgm:cxn modelId="{DE1008DA-22D0-41AA-91A4-EC6D6FFA0C88}" type="presParOf" srcId="{BB400670-A5B6-4A96-A4AB-F5D0F5B39635}" destId="{BA1BA353-EC33-49CF-9A97-44DE21513E41}" srcOrd="1" destOrd="0" presId="urn:microsoft.com/office/officeart/2005/8/layout/list1"/>
    <dgm:cxn modelId="{6D82188B-55A5-4DB4-BE6E-67F625CAC172}" type="presParOf" srcId="{041C009C-9619-4F5C-8DAE-284E2775F4B3}" destId="{D8D96035-D056-4793-8B66-6E8BC3A5F124}" srcOrd="1" destOrd="0" presId="urn:microsoft.com/office/officeart/2005/8/layout/list1"/>
    <dgm:cxn modelId="{FFBEAE7E-3D1C-426B-B832-C07354E268BA}" type="presParOf" srcId="{041C009C-9619-4F5C-8DAE-284E2775F4B3}" destId="{F5EA38B1-BD18-44A8-8D29-32971151C69E}" srcOrd="2" destOrd="0" presId="urn:microsoft.com/office/officeart/2005/8/layout/list1"/>
    <dgm:cxn modelId="{350E16BD-5544-44AA-B98D-05B11E999BD3}" type="presParOf" srcId="{041C009C-9619-4F5C-8DAE-284E2775F4B3}" destId="{C3E02A8A-4C5A-41E8-845B-737D0F84D3CD}" srcOrd="3" destOrd="0" presId="urn:microsoft.com/office/officeart/2005/8/layout/list1"/>
    <dgm:cxn modelId="{7F67289F-4BEA-4A22-B4CC-BD1D7D102B1D}" type="presParOf" srcId="{041C009C-9619-4F5C-8DAE-284E2775F4B3}" destId="{03AB5943-2CC7-4086-9914-CE01D5B1E21F}" srcOrd="4" destOrd="0" presId="urn:microsoft.com/office/officeart/2005/8/layout/list1"/>
    <dgm:cxn modelId="{A6EAF270-5317-483A-8EA8-045F79F5C237}" type="presParOf" srcId="{03AB5943-2CC7-4086-9914-CE01D5B1E21F}" destId="{8538D21B-67A8-4142-B349-C2551A0ADF07}" srcOrd="0" destOrd="0" presId="urn:microsoft.com/office/officeart/2005/8/layout/list1"/>
    <dgm:cxn modelId="{300D1ADA-93EB-4695-B8A8-5C52647291EC}" type="presParOf" srcId="{03AB5943-2CC7-4086-9914-CE01D5B1E21F}" destId="{AD706F58-EC60-49AB-91E1-E770016D15CD}" srcOrd="1" destOrd="0" presId="urn:microsoft.com/office/officeart/2005/8/layout/list1"/>
    <dgm:cxn modelId="{5F5E59D3-E101-434C-8C14-6A375668C031}" type="presParOf" srcId="{041C009C-9619-4F5C-8DAE-284E2775F4B3}" destId="{7AAF87B6-1A30-44D1-AA57-C60CEB71F4A3}" srcOrd="5" destOrd="0" presId="urn:microsoft.com/office/officeart/2005/8/layout/list1"/>
    <dgm:cxn modelId="{A894F495-1A1F-4571-881A-29CE6951105D}" type="presParOf" srcId="{041C009C-9619-4F5C-8DAE-284E2775F4B3}" destId="{569FE7CD-7DBA-4C8A-8BF5-D31815B60BC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FF6994-E49D-4CD1-A943-77EC4C209DE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0111998-E464-4F4E-92B1-7C2B93AF1AE8}">
      <dgm:prSet/>
      <dgm:spPr/>
      <dgm:t>
        <a:bodyPr/>
        <a:lstStyle/>
        <a:p>
          <a:pPr>
            <a:lnSpc>
              <a:spcPct val="100000"/>
            </a:lnSpc>
          </a:pPr>
          <a:r>
            <a:rPr lang="en-GB" dirty="0"/>
            <a:t>EDPs follow instructions </a:t>
          </a:r>
          <a:r>
            <a:rPr lang="en-GB" b="0" i="0" baseline="0" dirty="0"/>
            <a:t>by the Permanent Chambers and supervising EPs </a:t>
          </a:r>
          <a:r>
            <a:rPr lang="en-GB" dirty="0"/>
            <a:t>on how to handle cases, e.g. which investigative measures to conduct</a:t>
          </a:r>
          <a:endParaRPr lang="en-US" dirty="0"/>
        </a:p>
      </dgm:t>
    </dgm:pt>
    <dgm:pt modelId="{C7E8F7F2-478B-4329-B74C-16C466EF6428}" type="parTrans" cxnId="{B879179E-6B9A-4322-8D4B-ACE82CE86881}">
      <dgm:prSet/>
      <dgm:spPr/>
      <dgm:t>
        <a:bodyPr/>
        <a:lstStyle/>
        <a:p>
          <a:endParaRPr lang="en-US"/>
        </a:p>
      </dgm:t>
    </dgm:pt>
    <dgm:pt modelId="{364FB498-CD79-4254-B0CB-E5502450EC5E}" type="sibTrans" cxnId="{B879179E-6B9A-4322-8D4B-ACE82CE86881}">
      <dgm:prSet/>
      <dgm:spPr/>
      <dgm:t>
        <a:bodyPr/>
        <a:lstStyle/>
        <a:p>
          <a:endParaRPr lang="en-US"/>
        </a:p>
      </dgm:t>
    </dgm:pt>
    <dgm:pt modelId="{478C71C9-FD0B-4A93-BD83-EAD5BA699548}">
      <dgm:prSet/>
      <dgm:spPr/>
      <dgm:t>
        <a:bodyPr/>
        <a:lstStyle/>
        <a:p>
          <a:pPr>
            <a:lnSpc>
              <a:spcPct val="100000"/>
            </a:lnSpc>
          </a:pPr>
          <a:r>
            <a:rPr lang="en-GB"/>
            <a:t>EDPs conduct the investigative measures on behalf of EPPO as national prosecutors of a MS under the conditions stated in that MS law (art.30)</a:t>
          </a:r>
          <a:endParaRPr lang="en-US"/>
        </a:p>
      </dgm:t>
    </dgm:pt>
    <dgm:pt modelId="{760666E7-3AA0-4BC7-B231-836A8E485122}" type="parTrans" cxnId="{3956AB64-033D-4311-AC10-6335F39E1C2E}">
      <dgm:prSet/>
      <dgm:spPr/>
      <dgm:t>
        <a:bodyPr/>
        <a:lstStyle/>
        <a:p>
          <a:endParaRPr lang="en-US"/>
        </a:p>
      </dgm:t>
    </dgm:pt>
    <dgm:pt modelId="{6E58DA3D-F264-4CC1-B9AC-2C5297065B97}" type="sibTrans" cxnId="{3956AB64-033D-4311-AC10-6335F39E1C2E}">
      <dgm:prSet/>
      <dgm:spPr/>
      <dgm:t>
        <a:bodyPr/>
        <a:lstStyle/>
        <a:p>
          <a:endParaRPr lang="en-US"/>
        </a:p>
      </dgm:t>
    </dgm:pt>
    <dgm:pt modelId="{BAF6AC26-B137-4A69-8A1F-9EB32845753A}" type="pres">
      <dgm:prSet presAssocID="{01FF6994-E49D-4CD1-A943-77EC4C209DEE}" presName="root" presStyleCnt="0">
        <dgm:presLayoutVars>
          <dgm:dir/>
          <dgm:resizeHandles val="exact"/>
        </dgm:presLayoutVars>
      </dgm:prSet>
      <dgm:spPr/>
    </dgm:pt>
    <dgm:pt modelId="{249F3D92-B49D-4810-8DC3-3952F9EB0A64}" type="pres">
      <dgm:prSet presAssocID="{60111998-E464-4F4E-92B1-7C2B93AF1AE8}" presName="compNode" presStyleCnt="0"/>
      <dgm:spPr/>
    </dgm:pt>
    <dgm:pt modelId="{48F73B39-0C39-4EB9-ACC4-0EF115D36C39}" type="pres">
      <dgm:prSet presAssocID="{60111998-E464-4F4E-92B1-7C2B93AF1AE8}" presName="bgRect" presStyleLbl="bgShp" presStyleIdx="0" presStyleCnt="2"/>
      <dgm:spPr/>
    </dgm:pt>
    <dgm:pt modelId="{6FAECBFC-EF12-4871-BD72-5EBB2AB2E211}" type="pres">
      <dgm:prSet presAssocID="{60111998-E464-4F4E-92B1-7C2B93AF1AE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Δικαστής"/>
        </a:ext>
      </dgm:extLst>
    </dgm:pt>
    <dgm:pt modelId="{D32C5845-AAA8-4BD2-B45A-CA4E55D08BDD}" type="pres">
      <dgm:prSet presAssocID="{60111998-E464-4F4E-92B1-7C2B93AF1AE8}" presName="spaceRect" presStyleCnt="0"/>
      <dgm:spPr/>
    </dgm:pt>
    <dgm:pt modelId="{BAA4E778-C3DB-4431-9C26-61DFC2646BCC}" type="pres">
      <dgm:prSet presAssocID="{60111998-E464-4F4E-92B1-7C2B93AF1AE8}" presName="parTx" presStyleLbl="revTx" presStyleIdx="0" presStyleCnt="2">
        <dgm:presLayoutVars>
          <dgm:chMax val="0"/>
          <dgm:chPref val="0"/>
        </dgm:presLayoutVars>
      </dgm:prSet>
      <dgm:spPr/>
    </dgm:pt>
    <dgm:pt modelId="{496EE664-B338-43D0-8E05-5C5B519C7AE4}" type="pres">
      <dgm:prSet presAssocID="{364FB498-CD79-4254-B0CB-E5502450EC5E}" presName="sibTrans" presStyleCnt="0"/>
      <dgm:spPr/>
    </dgm:pt>
    <dgm:pt modelId="{E0AABEB7-1EF4-49A0-8A66-759E00CBEE01}" type="pres">
      <dgm:prSet presAssocID="{478C71C9-FD0B-4A93-BD83-EAD5BA699548}" presName="compNode" presStyleCnt="0"/>
      <dgm:spPr/>
    </dgm:pt>
    <dgm:pt modelId="{5D524892-EF04-4890-B2C7-98BD7DA7C707}" type="pres">
      <dgm:prSet presAssocID="{478C71C9-FD0B-4A93-BD83-EAD5BA699548}" presName="bgRect" presStyleLbl="bgShp" presStyleIdx="1" presStyleCnt="2"/>
      <dgm:spPr/>
    </dgm:pt>
    <dgm:pt modelId="{B8DEF8DA-EEBE-4295-AFD1-A5F3D2883A16}" type="pres">
      <dgm:prSet presAssocID="{478C71C9-FD0B-4A93-BD83-EAD5BA69954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Σφυρί δικαστή"/>
        </a:ext>
      </dgm:extLst>
    </dgm:pt>
    <dgm:pt modelId="{96BD73DC-FD90-4B70-8AA1-6AD261D52599}" type="pres">
      <dgm:prSet presAssocID="{478C71C9-FD0B-4A93-BD83-EAD5BA699548}" presName="spaceRect" presStyleCnt="0"/>
      <dgm:spPr/>
    </dgm:pt>
    <dgm:pt modelId="{23F9E1D2-7DBD-45A7-B1EA-333E923EEC17}" type="pres">
      <dgm:prSet presAssocID="{478C71C9-FD0B-4A93-BD83-EAD5BA699548}" presName="parTx" presStyleLbl="revTx" presStyleIdx="1" presStyleCnt="2">
        <dgm:presLayoutVars>
          <dgm:chMax val="0"/>
          <dgm:chPref val="0"/>
        </dgm:presLayoutVars>
      </dgm:prSet>
      <dgm:spPr/>
    </dgm:pt>
  </dgm:ptLst>
  <dgm:cxnLst>
    <dgm:cxn modelId="{3956AB64-033D-4311-AC10-6335F39E1C2E}" srcId="{01FF6994-E49D-4CD1-A943-77EC4C209DEE}" destId="{478C71C9-FD0B-4A93-BD83-EAD5BA699548}" srcOrd="1" destOrd="0" parTransId="{760666E7-3AA0-4BC7-B231-836A8E485122}" sibTransId="{6E58DA3D-F264-4CC1-B9AC-2C5297065B97}"/>
    <dgm:cxn modelId="{AFF2AC52-2B08-4164-9265-20546A7DC535}" type="presOf" srcId="{60111998-E464-4F4E-92B1-7C2B93AF1AE8}" destId="{BAA4E778-C3DB-4431-9C26-61DFC2646BCC}" srcOrd="0" destOrd="0" presId="urn:microsoft.com/office/officeart/2018/2/layout/IconVerticalSolidList"/>
    <dgm:cxn modelId="{B879179E-6B9A-4322-8D4B-ACE82CE86881}" srcId="{01FF6994-E49D-4CD1-A943-77EC4C209DEE}" destId="{60111998-E464-4F4E-92B1-7C2B93AF1AE8}" srcOrd="0" destOrd="0" parTransId="{C7E8F7F2-478B-4329-B74C-16C466EF6428}" sibTransId="{364FB498-CD79-4254-B0CB-E5502450EC5E}"/>
    <dgm:cxn modelId="{B0FB47F5-155E-4EAD-A5C9-B41EDCB5F3B7}" type="presOf" srcId="{01FF6994-E49D-4CD1-A943-77EC4C209DEE}" destId="{BAF6AC26-B137-4A69-8A1F-9EB32845753A}" srcOrd="0" destOrd="0" presId="urn:microsoft.com/office/officeart/2018/2/layout/IconVerticalSolidList"/>
    <dgm:cxn modelId="{B779C2FE-447C-416F-A913-F4492B2F2825}" type="presOf" srcId="{478C71C9-FD0B-4A93-BD83-EAD5BA699548}" destId="{23F9E1D2-7DBD-45A7-B1EA-333E923EEC17}" srcOrd="0" destOrd="0" presId="urn:microsoft.com/office/officeart/2018/2/layout/IconVerticalSolidList"/>
    <dgm:cxn modelId="{5842D590-3892-4F8C-B731-B5E0CE7C9AC7}" type="presParOf" srcId="{BAF6AC26-B137-4A69-8A1F-9EB32845753A}" destId="{249F3D92-B49D-4810-8DC3-3952F9EB0A64}" srcOrd="0" destOrd="0" presId="urn:microsoft.com/office/officeart/2018/2/layout/IconVerticalSolidList"/>
    <dgm:cxn modelId="{25536395-67B6-4838-8E4E-4D04E9C49F1E}" type="presParOf" srcId="{249F3D92-B49D-4810-8DC3-3952F9EB0A64}" destId="{48F73B39-0C39-4EB9-ACC4-0EF115D36C39}" srcOrd="0" destOrd="0" presId="urn:microsoft.com/office/officeart/2018/2/layout/IconVerticalSolidList"/>
    <dgm:cxn modelId="{71BBC839-A72E-4062-BA88-B4B85428AF34}" type="presParOf" srcId="{249F3D92-B49D-4810-8DC3-3952F9EB0A64}" destId="{6FAECBFC-EF12-4871-BD72-5EBB2AB2E211}" srcOrd="1" destOrd="0" presId="urn:microsoft.com/office/officeart/2018/2/layout/IconVerticalSolidList"/>
    <dgm:cxn modelId="{4BF257DF-1E6C-4F22-892C-D3FDD9E9E8CA}" type="presParOf" srcId="{249F3D92-B49D-4810-8DC3-3952F9EB0A64}" destId="{D32C5845-AAA8-4BD2-B45A-CA4E55D08BDD}" srcOrd="2" destOrd="0" presId="urn:microsoft.com/office/officeart/2018/2/layout/IconVerticalSolidList"/>
    <dgm:cxn modelId="{158C0706-8A81-426D-886A-A66F7CBFBA04}" type="presParOf" srcId="{249F3D92-B49D-4810-8DC3-3952F9EB0A64}" destId="{BAA4E778-C3DB-4431-9C26-61DFC2646BCC}" srcOrd="3" destOrd="0" presId="urn:microsoft.com/office/officeart/2018/2/layout/IconVerticalSolidList"/>
    <dgm:cxn modelId="{D8E05F6F-0D70-4A77-BF48-9FB12B6487DA}" type="presParOf" srcId="{BAF6AC26-B137-4A69-8A1F-9EB32845753A}" destId="{496EE664-B338-43D0-8E05-5C5B519C7AE4}" srcOrd="1" destOrd="0" presId="urn:microsoft.com/office/officeart/2018/2/layout/IconVerticalSolidList"/>
    <dgm:cxn modelId="{6335FF39-DBE5-44D1-A287-C7234C6B2516}" type="presParOf" srcId="{BAF6AC26-B137-4A69-8A1F-9EB32845753A}" destId="{E0AABEB7-1EF4-49A0-8A66-759E00CBEE01}" srcOrd="2" destOrd="0" presId="urn:microsoft.com/office/officeart/2018/2/layout/IconVerticalSolidList"/>
    <dgm:cxn modelId="{847C717D-4363-4883-BC57-4CFAC0D06C0B}" type="presParOf" srcId="{E0AABEB7-1EF4-49A0-8A66-759E00CBEE01}" destId="{5D524892-EF04-4890-B2C7-98BD7DA7C707}" srcOrd="0" destOrd="0" presId="urn:microsoft.com/office/officeart/2018/2/layout/IconVerticalSolidList"/>
    <dgm:cxn modelId="{AC47DE70-A680-4905-9426-3F035DB17B43}" type="presParOf" srcId="{E0AABEB7-1EF4-49A0-8A66-759E00CBEE01}" destId="{B8DEF8DA-EEBE-4295-AFD1-A5F3D2883A16}" srcOrd="1" destOrd="0" presId="urn:microsoft.com/office/officeart/2018/2/layout/IconVerticalSolidList"/>
    <dgm:cxn modelId="{06DF2D42-A797-4830-97E4-5DDC5BF72A7D}" type="presParOf" srcId="{E0AABEB7-1EF4-49A0-8A66-759E00CBEE01}" destId="{96BD73DC-FD90-4B70-8AA1-6AD261D52599}" srcOrd="2" destOrd="0" presId="urn:microsoft.com/office/officeart/2018/2/layout/IconVerticalSolidList"/>
    <dgm:cxn modelId="{7D0B10AF-0A0F-4698-B0DC-EB70B6A1363D}" type="presParOf" srcId="{E0AABEB7-1EF4-49A0-8A66-759E00CBEE01}" destId="{23F9E1D2-7DBD-45A7-B1EA-333E923EEC1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9D42D2-FAF0-4788-B731-F0D08B09084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333DE16-0770-499E-83E2-8CC589CD18E1}">
      <dgm:prSet/>
      <dgm:spPr/>
      <dgm:t>
        <a:bodyPr/>
        <a:lstStyle/>
        <a:p>
          <a:pPr>
            <a:lnSpc>
              <a:spcPct val="100000"/>
            </a:lnSpc>
          </a:pPr>
          <a:r>
            <a:rPr lang="en-US" dirty="0"/>
            <a:t>Handling EDP in one MS asks assisting EDP in the other MS to carry out the measure</a:t>
          </a:r>
        </a:p>
      </dgm:t>
    </dgm:pt>
    <dgm:pt modelId="{E88CE0D5-81AB-4F96-B7A7-A14A39F8683D}" type="parTrans" cxnId="{C901FDAE-7E16-458E-97E8-E1F752FB0B42}">
      <dgm:prSet/>
      <dgm:spPr/>
      <dgm:t>
        <a:bodyPr/>
        <a:lstStyle/>
        <a:p>
          <a:endParaRPr lang="en-US"/>
        </a:p>
      </dgm:t>
    </dgm:pt>
    <dgm:pt modelId="{65692850-C653-46CF-9CA8-9172BA05303C}" type="sibTrans" cxnId="{C901FDAE-7E16-458E-97E8-E1F752FB0B42}">
      <dgm:prSet/>
      <dgm:spPr/>
      <dgm:t>
        <a:bodyPr/>
        <a:lstStyle/>
        <a:p>
          <a:endParaRPr lang="en-US"/>
        </a:p>
      </dgm:t>
    </dgm:pt>
    <dgm:pt modelId="{854BF82E-0694-4B42-8ED9-D0FEBAF4EC41}">
      <dgm:prSet/>
      <dgm:spPr/>
      <dgm:t>
        <a:bodyPr/>
        <a:lstStyle/>
        <a:p>
          <a:pPr>
            <a:lnSpc>
              <a:spcPct val="100000"/>
            </a:lnSpc>
          </a:pPr>
          <a:r>
            <a:rPr lang="en-GB"/>
            <a:t>Justification and adoption of measures by handling EDP  according to the law of his MS</a:t>
          </a:r>
          <a:endParaRPr lang="en-US"/>
        </a:p>
      </dgm:t>
    </dgm:pt>
    <dgm:pt modelId="{A9CB9728-C83D-422B-AFC2-6FCEC4C409D2}" type="parTrans" cxnId="{12CDA25B-CA93-449C-8CFE-F219BBE2AE98}">
      <dgm:prSet/>
      <dgm:spPr/>
      <dgm:t>
        <a:bodyPr/>
        <a:lstStyle/>
        <a:p>
          <a:endParaRPr lang="en-US"/>
        </a:p>
      </dgm:t>
    </dgm:pt>
    <dgm:pt modelId="{2FF85A1F-631A-4074-BAA7-A8AB94FAEA82}" type="sibTrans" cxnId="{12CDA25B-CA93-449C-8CFE-F219BBE2AE98}">
      <dgm:prSet/>
      <dgm:spPr/>
      <dgm:t>
        <a:bodyPr/>
        <a:lstStyle/>
        <a:p>
          <a:endParaRPr lang="en-US"/>
        </a:p>
      </dgm:t>
    </dgm:pt>
    <dgm:pt modelId="{021F4119-4580-4337-8043-902BE5CB9803}">
      <dgm:prSet/>
      <dgm:spPr/>
      <dgm:t>
        <a:bodyPr/>
        <a:lstStyle/>
        <a:p>
          <a:pPr>
            <a:lnSpc>
              <a:spcPct val="100000"/>
            </a:lnSpc>
          </a:pPr>
          <a:r>
            <a:rPr lang="en-GB"/>
            <a:t>Enforcement of measure by assisting EDP according to Regulation and law of his MS</a:t>
          </a:r>
          <a:endParaRPr lang="en-US"/>
        </a:p>
      </dgm:t>
    </dgm:pt>
    <dgm:pt modelId="{724B6F9E-92E0-4258-A058-2E69CB0D1DB5}" type="parTrans" cxnId="{67C730FD-D19B-4ACF-975F-0EB9BB9AD2F4}">
      <dgm:prSet/>
      <dgm:spPr/>
      <dgm:t>
        <a:bodyPr/>
        <a:lstStyle/>
        <a:p>
          <a:endParaRPr lang="en-US"/>
        </a:p>
      </dgm:t>
    </dgm:pt>
    <dgm:pt modelId="{519BCD4E-A0AE-4E9A-911A-81DF22EE250A}" type="sibTrans" cxnId="{67C730FD-D19B-4ACF-975F-0EB9BB9AD2F4}">
      <dgm:prSet/>
      <dgm:spPr/>
      <dgm:t>
        <a:bodyPr/>
        <a:lstStyle/>
        <a:p>
          <a:endParaRPr lang="en-US"/>
        </a:p>
      </dgm:t>
    </dgm:pt>
    <dgm:pt modelId="{B18C4517-E000-4107-9A3A-C28094D0B2CA}" type="pres">
      <dgm:prSet presAssocID="{579D42D2-FAF0-4788-B731-F0D08B090844}" presName="root" presStyleCnt="0">
        <dgm:presLayoutVars>
          <dgm:dir/>
          <dgm:resizeHandles val="exact"/>
        </dgm:presLayoutVars>
      </dgm:prSet>
      <dgm:spPr/>
    </dgm:pt>
    <dgm:pt modelId="{9BE82516-59B3-4A57-91FA-D096DB7115E2}" type="pres">
      <dgm:prSet presAssocID="{7333DE16-0770-499E-83E2-8CC589CD18E1}" presName="compNode" presStyleCnt="0"/>
      <dgm:spPr/>
    </dgm:pt>
    <dgm:pt modelId="{804BEDE7-9283-4CBD-92F2-813EA6F75EE7}" type="pres">
      <dgm:prSet presAssocID="{7333DE16-0770-499E-83E2-8CC589CD18E1}" presName="bgRect" presStyleLbl="bgShp" presStyleIdx="0" presStyleCnt="3"/>
      <dgm:spPr/>
    </dgm:pt>
    <dgm:pt modelId="{E843067E-9395-49F5-A6E0-8D97607802DF}" type="pres">
      <dgm:prSet presAssocID="{7333DE16-0770-499E-83E2-8CC589CD18E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Χρήστης"/>
        </a:ext>
      </dgm:extLst>
    </dgm:pt>
    <dgm:pt modelId="{C3BE71CC-9041-43B4-B87C-17124ACABED6}" type="pres">
      <dgm:prSet presAssocID="{7333DE16-0770-499E-83E2-8CC589CD18E1}" presName="spaceRect" presStyleCnt="0"/>
      <dgm:spPr/>
    </dgm:pt>
    <dgm:pt modelId="{6BF69060-9A81-4F3D-A776-5256C1F14D48}" type="pres">
      <dgm:prSet presAssocID="{7333DE16-0770-499E-83E2-8CC589CD18E1}" presName="parTx" presStyleLbl="revTx" presStyleIdx="0" presStyleCnt="3">
        <dgm:presLayoutVars>
          <dgm:chMax val="0"/>
          <dgm:chPref val="0"/>
        </dgm:presLayoutVars>
      </dgm:prSet>
      <dgm:spPr/>
    </dgm:pt>
    <dgm:pt modelId="{D9A41B60-696A-4092-8DC9-83293C707F8F}" type="pres">
      <dgm:prSet presAssocID="{65692850-C653-46CF-9CA8-9172BA05303C}" presName="sibTrans" presStyleCnt="0"/>
      <dgm:spPr/>
    </dgm:pt>
    <dgm:pt modelId="{38FFC61B-1029-4BE8-9950-E9B756B45433}" type="pres">
      <dgm:prSet presAssocID="{854BF82E-0694-4B42-8ED9-D0FEBAF4EC41}" presName="compNode" presStyleCnt="0"/>
      <dgm:spPr/>
    </dgm:pt>
    <dgm:pt modelId="{7AA7A943-7549-4291-B713-4C6A9F7D760A}" type="pres">
      <dgm:prSet presAssocID="{854BF82E-0694-4B42-8ED9-D0FEBAF4EC41}" presName="bgRect" presStyleLbl="bgShp" presStyleIdx="1" presStyleCnt="3"/>
      <dgm:spPr/>
    </dgm:pt>
    <dgm:pt modelId="{883D59F8-F858-4526-BFEB-AC64942A614D}" type="pres">
      <dgm:prSet presAssocID="{854BF82E-0694-4B42-8ED9-D0FEBAF4EC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2F92DFD6-953E-4E2C-A1B0-243B54E9340A}" type="pres">
      <dgm:prSet presAssocID="{854BF82E-0694-4B42-8ED9-D0FEBAF4EC41}" presName="spaceRect" presStyleCnt="0"/>
      <dgm:spPr/>
    </dgm:pt>
    <dgm:pt modelId="{25F7ECE5-B23B-4EAF-93B5-A8EE30109519}" type="pres">
      <dgm:prSet presAssocID="{854BF82E-0694-4B42-8ED9-D0FEBAF4EC41}" presName="parTx" presStyleLbl="revTx" presStyleIdx="1" presStyleCnt="3">
        <dgm:presLayoutVars>
          <dgm:chMax val="0"/>
          <dgm:chPref val="0"/>
        </dgm:presLayoutVars>
      </dgm:prSet>
      <dgm:spPr/>
    </dgm:pt>
    <dgm:pt modelId="{4F28715A-7C12-410D-B52E-7A0F6C5D5B8C}" type="pres">
      <dgm:prSet presAssocID="{2FF85A1F-631A-4074-BAA7-A8AB94FAEA82}" presName="sibTrans" presStyleCnt="0"/>
      <dgm:spPr/>
    </dgm:pt>
    <dgm:pt modelId="{79331905-4772-4520-8380-506114EE436A}" type="pres">
      <dgm:prSet presAssocID="{021F4119-4580-4337-8043-902BE5CB9803}" presName="compNode" presStyleCnt="0"/>
      <dgm:spPr/>
    </dgm:pt>
    <dgm:pt modelId="{BDE90EFA-FB6F-4385-8A59-1C6321D9F2AF}" type="pres">
      <dgm:prSet presAssocID="{021F4119-4580-4337-8043-902BE5CB9803}" presName="bgRect" presStyleLbl="bgShp" presStyleIdx="2" presStyleCnt="3"/>
      <dgm:spPr/>
    </dgm:pt>
    <dgm:pt modelId="{D4A1F717-3973-4592-88FE-35E4A1CC5EE6}" type="pres">
      <dgm:prSet presAssocID="{021F4119-4580-4337-8043-902BE5CB980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Σφυρί δικαστή"/>
        </a:ext>
      </dgm:extLst>
    </dgm:pt>
    <dgm:pt modelId="{DEA16645-FBB3-4FEE-B69D-ED5E2B88A267}" type="pres">
      <dgm:prSet presAssocID="{021F4119-4580-4337-8043-902BE5CB9803}" presName="spaceRect" presStyleCnt="0"/>
      <dgm:spPr/>
    </dgm:pt>
    <dgm:pt modelId="{EBF91B47-B1FC-48F5-A9CE-B40AE8A5E366}" type="pres">
      <dgm:prSet presAssocID="{021F4119-4580-4337-8043-902BE5CB9803}" presName="parTx" presStyleLbl="revTx" presStyleIdx="2" presStyleCnt="3">
        <dgm:presLayoutVars>
          <dgm:chMax val="0"/>
          <dgm:chPref val="0"/>
        </dgm:presLayoutVars>
      </dgm:prSet>
      <dgm:spPr/>
    </dgm:pt>
  </dgm:ptLst>
  <dgm:cxnLst>
    <dgm:cxn modelId="{2AB73D2D-7C9D-4C3A-A7F6-FBBC9B8FC505}" type="presOf" srcId="{7333DE16-0770-499E-83E2-8CC589CD18E1}" destId="{6BF69060-9A81-4F3D-A776-5256C1F14D48}" srcOrd="0" destOrd="0" presId="urn:microsoft.com/office/officeart/2018/2/layout/IconVerticalSolidList"/>
    <dgm:cxn modelId="{F41B2F34-B37C-4858-A3FB-0A5DF13EE9E3}" type="presOf" srcId="{579D42D2-FAF0-4788-B731-F0D08B090844}" destId="{B18C4517-E000-4107-9A3A-C28094D0B2CA}" srcOrd="0" destOrd="0" presId="urn:microsoft.com/office/officeart/2018/2/layout/IconVerticalSolidList"/>
    <dgm:cxn modelId="{12CDA25B-CA93-449C-8CFE-F219BBE2AE98}" srcId="{579D42D2-FAF0-4788-B731-F0D08B090844}" destId="{854BF82E-0694-4B42-8ED9-D0FEBAF4EC41}" srcOrd="1" destOrd="0" parTransId="{A9CB9728-C83D-422B-AFC2-6FCEC4C409D2}" sibTransId="{2FF85A1F-631A-4074-BAA7-A8AB94FAEA82}"/>
    <dgm:cxn modelId="{B7522460-3599-4AB2-A37B-D9C4F931AEB5}" type="presOf" srcId="{854BF82E-0694-4B42-8ED9-D0FEBAF4EC41}" destId="{25F7ECE5-B23B-4EAF-93B5-A8EE30109519}" srcOrd="0" destOrd="0" presId="urn:microsoft.com/office/officeart/2018/2/layout/IconVerticalSolidList"/>
    <dgm:cxn modelId="{E87A727F-C1EC-4B9F-92AF-D258216A9D01}" type="presOf" srcId="{021F4119-4580-4337-8043-902BE5CB9803}" destId="{EBF91B47-B1FC-48F5-A9CE-B40AE8A5E366}" srcOrd="0" destOrd="0" presId="urn:microsoft.com/office/officeart/2018/2/layout/IconVerticalSolidList"/>
    <dgm:cxn modelId="{C901FDAE-7E16-458E-97E8-E1F752FB0B42}" srcId="{579D42D2-FAF0-4788-B731-F0D08B090844}" destId="{7333DE16-0770-499E-83E2-8CC589CD18E1}" srcOrd="0" destOrd="0" parTransId="{E88CE0D5-81AB-4F96-B7A7-A14A39F8683D}" sibTransId="{65692850-C653-46CF-9CA8-9172BA05303C}"/>
    <dgm:cxn modelId="{67C730FD-D19B-4ACF-975F-0EB9BB9AD2F4}" srcId="{579D42D2-FAF0-4788-B731-F0D08B090844}" destId="{021F4119-4580-4337-8043-902BE5CB9803}" srcOrd="2" destOrd="0" parTransId="{724B6F9E-92E0-4258-A058-2E69CB0D1DB5}" sibTransId="{519BCD4E-A0AE-4E9A-911A-81DF22EE250A}"/>
    <dgm:cxn modelId="{F2E89C01-E044-4344-AD69-5E96C3B2396F}" type="presParOf" srcId="{B18C4517-E000-4107-9A3A-C28094D0B2CA}" destId="{9BE82516-59B3-4A57-91FA-D096DB7115E2}" srcOrd="0" destOrd="0" presId="urn:microsoft.com/office/officeart/2018/2/layout/IconVerticalSolidList"/>
    <dgm:cxn modelId="{AE6D00F5-E57D-44B4-8E0D-5D51C335F697}" type="presParOf" srcId="{9BE82516-59B3-4A57-91FA-D096DB7115E2}" destId="{804BEDE7-9283-4CBD-92F2-813EA6F75EE7}" srcOrd="0" destOrd="0" presId="urn:microsoft.com/office/officeart/2018/2/layout/IconVerticalSolidList"/>
    <dgm:cxn modelId="{B542EB13-5BD6-409E-B0C5-1C8B6EF7D698}" type="presParOf" srcId="{9BE82516-59B3-4A57-91FA-D096DB7115E2}" destId="{E843067E-9395-49F5-A6E0-8D97607802DF}" srcOrd="1" destOrd="0" presId="urn:microsoft.com/office/officeart/2018/2/layout/IconVerticalSolidList"/>
    <dgm:cxn modelId="{6C5BAD4A-1624-42E4-B2BE-1B168257B92E}" type="presParOf" srcId="{9BE82516-59B3-4A57-91FA-D096DB7115E2}" destId="{C3BE71CC-9041-43B4-B87C-17124ACABED6}" srcOrd="2" destOrd="0" presId="urn:microsoft.com/office/officeart/2018/2/layout/IconVerticalSolidList"/>
    <dgm:cxn modelId="{B8202B53-9E4D-4D0B-B319-ECE615D9A752}" type="presParOf" srcId="{9BE82516-59B3-4A57-91FA-D096DB7115E2}" destId="{6BF69060-9A81-4F3D-A776-5256C1F14D48}" srcOrd="3" destOrd="0" presId="urn:microsoft.com/office/officeart/2018/2/layout/IconVerticalSolidList"/>
    <dgm:cxn modelId="{19EF173D-FC91-4757-9358-9BCDB099BBE1}" type="presParOf" srcId="{B18C4517-E000-4107-9A3A-C28094D0B2CA}" destId="{D9A41B60-696A-4092-8DC9-83293C707F8F}" srcOrd="1" destOrd="0" presId="urn:microsoft.com/office/officeart/2018/2/layout/IconVerticalSolidList"/>
    <dgm:cxn modelId="{80B1DFAB-07B0-4046-B411-B147342FA724}" type="presParOf" srcId="{B18C4517-E000-4107-9A3A-C28094D0B2CA}" destId="{38FFC61B-1029-4BE8-9950-E9B756B45433}" srcOrd="2" destOrd="0" presId="urn:microsoft.com/office/officeart/2018/2/layout/IconVerticalSolidList"/>
    <dgm:cxn modelId="{C4321DF9-1162-43E4-A34D-A7920DB593E5}" type="presParOf" srcId="{38FFC61B-1029-4BE8-9950-E9B756B45433}" destId="{7AA7A943-7549-4291-B713-4C6A9F7D760A}" srcOrd="0" destOrd="0" presId="urn:microsoft.com/office/officeart/2018/2/layout/IconVerticalSolidList"/>
    <dgm:cxn modelId="{C04A8009-D53E-4780-8B53-3DFDA599B690}" type="presParOf" srcId="{38FFC61B-1029-4BE8-9950-E9B756B45433}" destId="{883D59F8-F858-4526-BFEB-AC64942A614D}" srcOrd="1" destOrd="0" presId="urn:microsoft.com/office/officeart/2018/2/layout/IconVerticalSolidList"/>
    <dgm:cxn modelId="{9814FF5B-3E7A-48CF-84B3-29E51EDC0456}" type="presParOf" srcId="{38FFC61B-1029-4BE8-9950-E9B756B45433}" destId="{2F92DFD6-953E-4E2C-A1B0-243B54E9340A}" srcOrd="2" destOrd="0" presId="urn:microsoft.com/office/officeart/2018/2/layout/IconVerticalSolidList"/>
    <dgm:cxn modelId="{33BE34EF-3596-41F8-A8FC-F58D6D726CBC}" type="presParOf" srcId="{38FFC61B-1029-4BE8-9950-E9B756B45433}" destId="{25F7ECE5-B23B-4EAF-93B5-A8EE30109519}" srcOrd="3" destOrd="0" presId="urn:microsoft.com/office/officeart/2018/2/layout/IconVerticalSolidList"/>
    <dgm:cxn modelId="{3433497A-D519-4405-A27C-612B1EB33C4D}" type="presParOf" srcId="{B18C4517-E000-4107-9A3A-C28094D0B2CA}" destId="{4F28715A-7C12-410D-B52E-7A0F6C5D5B8C}" srcOrd="3" destOrd="0" presId="urn:microsoft.com/office/officeart/2018/2/layout/IconVerticalSolidList"/>
    <dgm:cxn modelId="{7EBB9A4F-80A3-4B4C-8691-EC577D047662}" type="presParOf" srcId="{B18C4517-E000-4107-9A3A-C28094D0B2CA}" destId="{79331905-4772-4520-8380-506114EE436A}" srcOrd="4" destOrd="0" presId="urn:microsoft.com/office/officeart/2018/2/layout/IconVerticalSolidList"/>
    <dgm:cxn modelId="{6FF72B50-0384-42FC-9BF1-70396A652C61}" type="presParOf" srcId="{79331905-4772-4520-8380-506114EE436A}" destId="{BDE90EFA-FB6F-4385-8A59-1C6321D9F2AF}" srcOrd="0" destOrd="0" presId="urn:microsoft.com/office/officeart/2018/2/layout/IconVerticalSolidList"/>
    <dgm:cxn modelId="{3F6026E4-2FCF-4162-A3D7-1AD9EBC5CF34}" type="presParOf" srcId="{79331905-4772-4520-8380-506114EE436A}" destId="{D4A1F717-3973-4592-88FE-35E4A1CC5EE6}" srcOrd="1" destOrd="0" presId="urn:microsoft.com/office/officeart/2018/2/layout/IconVerticalSolidList"/>
    <dgm:cxn modelId="{D19124B3-0949-4E7E-B7AD-84371AA7FCC9}" type="presParOf" srcId="{79331905-4772-4520-8380-506114EE436A}" destId="{DEA16645-FBB3-4FEE-B69D-ED5E2B88A267}" srcOrd="2" destOrd="0" presId="urn:microsoft.com/office/officeart/2018/2/layout/IconVerticalSolidList"/>
    <dgm:cxn modelId="{E0E5BE79-6D26-4FBE-AEF3-9E13952DD592}" type="presParOf" srcId="{79331905-4772-4520-8380-506114EE436A}" destId="{EBF91B47-B1FC-48F5-A9CE-B40AE8A5E36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5D418C-2B37-4439-A275-13C77DB6C68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5D68EC8-07AD-4D70-A012-E7A2DC96E204}">
      <dgm:prSet/>
      <dgm:spPr/>
      <dgm:t>
        <a:bodyPr/>
        <a:lstStyle/>
        <a:p>
          <a:pPr>
            <a:lnSpc>
              <a:spcPct val="100000"/>
            </a:lnSpc>
          </a:pPr>
          <a:r>
            <a:rPr lang="en-US"/>
            <a:t>Rule of law (art.2 TEU)</a:t>
          </a:r>
        </a:p>
      </dgm:t>
    </dgm:pt>
    <dgm:pt modelId="{8D7D8BB5-23F3-4751-918B-2AF63CB80FF0}" type="parTrans" cxnId="{9EB852DB-CC82-4743-A032-B9074B962CF8}">
      <dgm:prSet/>
      <dgm:spPr/>
      <dgm:t>
        <a:bodyPr/>
        <a:lstStyle/>
        <a:p>
          <a:endParaRPr lang="en-US"/>
        </a:p>
      </dgm:t>
    </dgm:pt>
    <dgm:pt modelId="{8F7E553A-183F-4FD8-8491-E3534FE3BCDA}" type="sibTrans" cxnId="{9EB852DB-CC82-4743-A032-B9074B962CF8}">
      <dgm:prSet/>
      <dgm:spPr/>
      <dgm:t>
        <a:bodyPr/>
        <a:lstStyle/>
        <a:p>
          <a:endParaRPr lang="en-US"/>
        </a:p>
      </dgm:t>
    </dgm:pt>
    <dgm:pt modelId="{5CFE9ABB-9B9D-401D-A3A0-316500EA70A4}">
      <dgm:prSet/>
      <dgm:spPr/>
      <dgm:t>
        <a:bodyPr/>
        <a:lstStyle/>
        <a:p>
          <a:pPr>
            <a:lnSpc>
              <a:spcPct val="100000"/>
            </a:lnSpc>
          </a:pPr>
          <a:r>
            <a:rPr lang="en-US" dirty="0"/>
            <a:t>The rule of law requires that all public powers act within the constraints set out by law, in accordance with the values of democracy and the respect for fundamental rights as stipulated in the Charter and other applicable instruments, and under the control of independent and impartial courts (Regulation 2020/2092).</a:t>
          </a:r>
        </a:p>
      </dgm:t>
    </dgm:pt>
    <dgm:pt modelId="{7E505C30-7C18-44B4-8663-BB377F939BB4}" type="parTrans" cxnId="{FB6A024E-53F8-40AB-A54F-A8111F699CDC}">
      <dgm:prSet/>
      <dgm:spPr/>
      <dgm:t>
        <a:bodyPr/>
        <a:lstStyle/>
        <a:p>
          <a:endParaRPr lang="en-US"/>
        </a:p>
      </dgm:t>
    </dgm:pt>
    <dgm:pt modelId="{C7F17082-B522-4284-8B71-44BACA3B8236}" type="sibTrans" cxnId="{FB6A024E-53F8-40AB-A54F-A8111F699CDC}">
      <dgm:prSet/>
      <dgm:spPr/>
      <dgm:t>
        <a:bodyPr/>
        <a:lstStyle/>
        <a:p>
          <a:endParaRPr lang="en-US"/>
        </a:p>
      </dgm:t>
    </dgm:pt>
    <dgm:pt modelId="{63E98EAB-954A-47F2-B1CB-FAC0C7A8ABD8}" type="pres">
      <dgm:prSet presAssocID="{A45D418C-2B37-4439-A275-13C77DB6C680}" presName="root" presStyleCnt="0">
        <dgm:presLayoutVars>
          <dgm:dir/>
          <dgm:resizeHandles val="exact"/>
        </dgm:presLayoutVars>
      </dgm:prSet>
      <dgm:spPr/>
    </dgm:pt>
    <dgm:pt modelId="{E1323C27-ADDD-43C0-B308-137F1C66FA86}" type="pres">
      <dgm:prSet presAssocID="{15D68EC8-07AD-4D70-A012-E7A2DC96E204}" presName="compNode" presStyleCnt="0"/>
      <dgm:spPr/>
    </dgm:pt>
    <dgm:pt modelId="{042C0C26-E306-4227-8E8F-A0A78A82E40F}" type="pres">
      <dgm:prSet presAssocID="{15D68EC8-07AD-4D70-A012-E7A2DC96E204}" presName="bgRect" presStyleLbl="bgShp" presStyleIdx="0" presStyleCnt="2"/>
      <dgm:spPr/>
    </dgm:pt>
    <dgm:pt modelId="{B0317350-AF19-4F20-A6E3-68C9F7807617}" type="pres">
      <dgm:prSet presAssocID="{15D68EC8-07AD-4D70-A012-E7A2DC96E20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23DEA900-8357-4FA1-A6FA-DC5AA51C515A}" type="pres">
      <dgm:prSet presAssocID="{15D68EC8-07AD-4D70-A012-E7A2DC96E204}" presName="spaceRect" presStyleCnt="0"/>
      <dgm:spPr/>
    </dgm:pt>
    <dgm:pt modelId="{C01A4059-2F78-46C9-9594-4E417FD8754E}" type="pres">
      <dgm:prSet presAssocID="{15D68EC8-07AD-4D70-A012-E7A2DC96E204}" presName="parTx" presStyleLbl="revTx" presStyleIdx="0" presStyleCnt="2">
        <dgm:presLayoutVars>
          <dgm:chMax val="0"/>
          <dgm:chPref val="0"/>
        </dgm:presLayoutVars>
      </dgm:prSet>
      <dgm:spPr/>
    </dgm:pt>
    <dgm:pt modelId="{B534821E-83B8-4EE1-9513-C0F9B9DD38BB}" type="pres">
      <dgm:prSet presAssocID="{8F7E553A-183F-4FD8-8491-E3534FE3BCDA}" presName="sibTrans" presStyleCnt="0"/>
      <dgm:spPr/>
    </dgm:pt>
    <dgm:pt modelId="{F4ABAC27-09B3-46D3-A1A6-704AD6F7A5EF}" type="pres">
      <dgm:prSet presAssocID="{5CFE9ABB-9B9D-401D-A3A0-316500EA70A4}" presName="compNode" presStyleCnt="0"/>
      <dgm:spPr/>
    </dgm:pt>
    <dgm:pt modelId="{5F85B59F-530A-4A5A-AE5E-B3ED1124C9F9}" type="pres">
      <dgm:prSet presAssocID="{5CFE9ABB-9B9D-401D-A3A0-316500EA70A4}" presName="bgRect" presStyleLbl="bgShp" presStyleIdx="1" presStyleCnt="2"/>
      <dgm:spPr/>
    </dgm:pt>
    <dgm:pt modelId="{ABD959AC-D7AB-4300-A4E5-9AD0BA47F7D2}" type="pres">
      <dgm:prSet presAssocID="{5CFE9ABB-9B9D-401D-A3A0-316500EA70A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Δικαστής"/>
        </a:ext>
      </dgm:extLst>
    </dgm:pt>
    <dgm:pt modelId="{6F410E6E-179A-4C8A-8396-2A5F8161B91D}" type="pres">
      <dgm:prSet presAssocID="{5CFE9ABB-9B9D-401D-A3A0-316500EA70A4}" presName="spaceRect" presStyleCnt="0"/>
      <dgm:spPr/>
    </dgm:pt>
    <dgm:pt modelId="{411BFFB2-CE37-4FE9-B568-9B4241554E91}" type="pres">
      <dgm:prSet presAssocID="{5CFE9ABB-9B9D-401D-A3A0-316500EA70A4}" presName="parTx" presStyleLbl="revTx" presStyleIdx="1" presStyleCnt="2">
        <dgm:presLayoutVars>
          <dgm:chMax val="0"/>
          <dgm:chPref val="0"/>
        </dgm:presLayoutVars>
      </dgm:prSet>
      <dgm:spPr/>
    </dgm:pt>
  </dgm:ptLst>
  <dgm:cxnLst>
    <dgm:cxn modelId="{F47D170C-9D61-4603-8480-F8992D8EF929}" type="presOf" srcId="{A45D418C-2B37-4439-A275-13C77DB6C680}" destId="{63E98EAB-954A-47F2-B1CB-FAC0C7A8ABD8}" srcOrd="0" destOrd="0" presId="urn:microsoft.com/office/officeart/2018/2/layout/IconVerticalSolidList"/>
    <dgm:cxn modelId="{FB6A024E-53F8-40AB-A54F-A8111F699CDC}" srcId="{A45D418C-2B37-4439-A275-13C77DB6C680}" destId="{5CFE9ABB-9B9D-401D-A3A0-316500EA70A4}" srcOrd="1" destOrd="0" parTransId="{7E505C30-7C18-44B4-8663-BB377F939BB4}" sibTransId="{C7F17082-B522-4284-8B71-44BACA3B8236}"/>
    <dgm:cxn modelId="{B3792475-21B6-4A4A-A01C-B52AA074B532}" type="presOf" srcId="{15D68EC8-07AD-4D70-A012-E7A2DC96E204}" destId="{C01A4059-2F78-46C9-9594-4E417FD8754E}" srcOrd="0" destOrd="0" presId="urn:microsoft.com/office/officeart/2018/2/layout/IconVerticalSolidList"/>
    <dgm:cxn modelId="{B8F36B55-005A-418B-89FF-6682993D35F8}" type="presOf" srcId="{5CFE9ABB-9B9D-401D-A3A0-316500EA70A4}" destId="{411BFFB2-CE37-4FE9-B568-9B4241554E91}" srcOrd="0" destOrd="0" presId="urn:microsoft.com/office/officeart/2018/2/layout/IconVerticalSolidList"/>
    <dgm:cxn modelId="{9EB852DB-CC82-4743-A032-B9074B962CF8}" srcId="{A45D418C-2B37-4439-A275-13C77DB6C680}" destId="{15D68EC8-07AD-4D70-A012-E7A2DC96E204}" srcOrd="0" destOrd="0" parTransId="{8D7D8BB5-23F3-4751-918B-2AF63CB80FF0}" sibTransId="{8F7E553A-183F-4FD8-8491-E3534FE3BCDA}"/>
    <dgm:cxn modelId="{5905A514-DE11-4CA0-B763-0CF3982EB22F}" type="presParOf" srcId="{63E98EAB-954A-47F2-B1CB-FAC0C7A8ABD8}" destId="{E1323C27-ADDD-43C0-B308-137F1C66FA86}" srcOrd="0" destOrd="0" presId="urn:microsoft.com/office/officeart/2018/2/layout/IconVerticalSolidList"/>
    <dgm:cxn modelId="{E98E57E2-EF32-482F-A1E2-6A1699BAD317}" type="presParOf" srcId="{E1323C27-ADDD-43C0-B308-137F1C66FA86}" destId="{042C0C26-E306-4227-8E8F-A0A78A82E40F}" srcOrd="0" destOrd="0" presId="urn:microsoft.com/office/officeart/2018/2/layout/IconVerticalSolidList"/>
    <dgm:cxn modelId="{482AA552-8F06-41B8-AC72-CF6CF747BCFC}" type="presParOf" srcId="{E1323C27-ADDD-43C0-B308-137F1C66FA86}" destId="{B0317350-AF19-4F20-A6E3-68C9F7807617}" srcOrd="1" destOrd="0" presId="urn:microsoft.com/office/officeart/2018/2/layout/IconVerticalSolidList"/>
    <dgm:cxn modelId="{A234066D-1287-4970-A680-5EF2F447A566}" type="presParOf" srcId="{E1323C27-ADDD-43C0-B308-137F1C66FA86}" destId="{23DEA900-8357-4FA1-A6FA-DC5AA51C515A}" srcOrd="2" destOrd="0" presId="urn:microsoft.com/office/officeart/2018/2/layout/IconVerticalSolidList"/>
    <dgm:cxn modelId="{881BADFD-7EE9-48F5-B1A0-73FCF9A0D18F}" type="presParOf" srcId="{E1323C27-ADDD-43C0-B308-137F1C66FA86}" destId="{C01A4059-2F78-46C9-9594-4E417FD8754E}" srcOrd="3" destOrd="0" presId="urn:microsoft.com/office/officeart/2018/2/layout/IconVerticalSolidList"/>
    <dgm:cxn modelId="{AA1CFCCA-1509-447F-94A6-E3B56D243BCC}" type="presParOf" srcId="{63E98EAB-954A-47F2-B1CB-FAC0C7A8ABD8}" destId="{B534821E-83B8-4EE1-9513-C0F9B9DD38BB}" srcOrd="1" destOrd="0" presId="urn:microsoft.com/office/officeart/2018/2/layout/IconVerticalSolidList"/>
    <dgm:cxn modelId="{427DBAA7-3F2D-429C-B174-A256F4A880AE}" type="presParOf" srcId="{63E98EAB-954A-47F2-B1CB-FAC0C7A8ABD8}" destId="{F4ABAC27-09B3-46D3-A1A6-704AD6F7A5EF}" srcOrd="2" destOrd="0" presId="urn:microsoft.com/office/officeart/2018/2/layout/IconVerticalSolidList"/>
    <dgm:cxn modelId="{F68940F4-23C1-414B-A460-05ACF693BCC6}" type="presParOf" srcId="{F4ABAC27-09B3-46D3-A1A6-704AD6F7A5EF}" destId="{5F85B59F-530A-4A5A-AE5E-B3ED1124C9F9}" srcOrd="0" destOrd="0" presId="urn:microsoft.com/office/officeart/2018/2/layout/IconVerticalSolidList"/>
    <dgm:cxn modelId="{F82205FE-9A1A-43B3-B56B-9648A949117B}" type="presParOf" srcId="{F4ABAC27-09B3-46D3-A1A6-704AD6F7A5EF}" destId="{ABD959AC-D7AB-4300-A4E5-9AD0BA47F7D2}" srcOrd="1" destOrd="0" presId="urn:microsoft.com/office/officeart/2018/2/layout/IconVerticalSolidList"/>
    <dgm:cxn modelId="{57976CA1-739B-43A6-8E46-006E1DC491C4}" type="presParOf" srcId="{F4ABAC27-09B3-46D3-A1A6-704AD6F7A5EF}" destId="{6F410E6E-179A-4C8A-8396-2A5F8161B91D}" srcOrd="2" destOrd="0" presId="urn:microsoft.com/office/officeart/2018/2/layout/IconVerticalSolidList"/>
    <dgm:cxn modelId="{A73EE81F-B450-4129-9E0A-6DFA99D84F90}" type="presParOf" srcId="{F4ABAC27-09B3-46D3-A1A6-704AD6F7A5EF}" destId="{411BFFB2-CE37-4FE9-B568-9B4241554E91}" srcOrd="3" destOrd="0" presId="urn:microsoft.com/office/officeart/2018/2/layout/IconVerticalSoli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A38B1-BD18-44A8-8D29-32971151C69E}">
      <dsp:nvSpPr>
        <dsp:cNvPr id="0" name=""/>
        <dsp:cNvSpPr/>
      </dsp:nvSpPr>
      <dsp:spPr>
        <a:xfrm>
          <a:off x="0" y="1476573"/>
          <a:ext cx="7084434" cy="680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A1BA353-EC33-49CF-9A97-44DE21513E41}">
      <dsp:nvSpPr>
        <dsp:cNvPr id="0" name=""/>
        <dsp:cNvSpPr/>
      </dsp:nvSpPr>
      <dsp:spPr>
        <a:xfrm>
          <a:off x="354221" y="1078053"/>
          <a:ext cx="4959103" cy="7970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7442" tIns="0" rIns="187442" bIns="0" numCol="1" spcCol="1270" anchor="ctr" anchorCtr="0">
          <a:noAutofit/>
        </a:bodyPr>
        <a:lstStyle/>
        <a:p>
          <a:pPr marL="0" lvl="0" indent="0" algn="l" defTabSz="1200150">
            <a:lnSpc>
              <a:spcPct val="90000"/>
            </a:lnSpc>
            <a:spcBef>
              <a:spcPct val="0"/>
            </a:spcBef>
            <a:spcAft>
              <a:spcPct val="35000"/>
            </a:spcAft>
            <a:buNone/>
          </a:pPr>
          <a:r>
            <a:rPr lang="en-GB" sz="2700" kern="1200"/>
            <a:t>EPPO single office </a:t>
          </a:r>
          <a:endParaRPr lang="en-US" sz="2700" kern="1200"/>
        </a:p>
      </dsp:txBody>
      <dsp:txXfrm>
        <a:off x="393129" y="1116961"/>
        <a:ext cx="4881287" cy="719224"/>
      </dsp:txXfrm>
    </dsp:sp>
    <dsp:sp modelId="{569FE7CD-7DBA-4C8A-8BF5-D31815B60BCF}">
      <dsp:nvSpPr>
        <dsp:cNvPr id="0" name=""/>
        <dsp:cNvSpPr/>
      </dsp:nvSpPr>
      <dsp:spPr>
        <a:xfrm>
          <a:off x="0" y="2701293"/>
          <a:ext cx="7084434" cy="1913625"/>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9831" tIns="562356" rIns="549831" bIns="192024" numCol="1" spcCol="1270" anchor="t" anchorCtr="0">
          <a:noAutofit/>
        </a:bodyPr>
        <a:lstStyle/>
        <a:p>
          <a:pPr marL="228600" lvl="1" indent="-228600" algn="l" defTabSz="1200150">
            <a:lnSpc>
              <a:spcPct val="90000"/>
            </a:lnSpc>
            <a:spcBef>
              <a:spcPct val="0"/>
            </a:spcBef>
            <a:spcAft>
              <a:spcPct val="15000"/>
            </a:spcAft>
            <a:buChar char="•"/>
          </a:pPr>
          <a:r>
            <a:rPr lang="en-GB" sz="2700" kern="1200" dirty="0"/>
            <a:t>through  EDPs who are also national prosecutors (art. 17 par.2 ) acting on behalf of EPPO in MS (art.13  par.1 )</a:t>
          </a:r>
          <a:endParaRPr lang="en-US" sz="2700" kern="1200" dirty="0"/>
        </a:p>
      </dsp:txBody>
      <dsp:txXfrm>
        <a:off x="0" y="2701293"/>
        <a:ext cx="7084434" cy="1913625"/>
      </dsp:txXfrm>
    </dsp:sp>
    <dsp:sp modelId="{AD706F58-EC60-49AB-91E1-E770016D15CD}">
      <dsp:nvSpPr>
        <dsp:cNvPr id="0" name=""/>
        <dsp:cNvSpPr/>
      </dsp:nvSpPr>
      <dsp:spPr>
        <a:xfrm>
          <a:off x="354221" y="2302773"/>
          <a:ext cx="4959103" cy="79704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7442" tIns="0" rIns="187442" bIns="0" numCol="1" spcCol="1270" anchor="ctr" anchorCtr="0">
          <a:noAutofit/>
        </a:bodyPr>
        <a:lstStyle/>
        <a:p>
          <a:pPr marL="0" lvl="0" indent="0" algn="l" defTabSz="1200150">
            <a:lnSpc>
              <a:spcPct val="90000"/>
            </a:lnSpc>
            <a:spcBef>
              <a:spcPct val="0"/>
            </a:spcBef>
            <a:spcAft>
              <a:spcPct val="35000"/>
            </a:spcAft>
            <a:buNone/>
          </a:pPr>
          <a:r>
            <a:rPr lang="en-GB" sz="2700" kern="1200"/>
            <a:t>Conducts investigations in MS </a:t>
          </a:r>
          <a:endParaRPr lang="en-US" sz="2700" kern="1200"/>
        </a:p>
      </dsp:txBody>
      <dsp:txXfrm>
        <a:off x="393129" y="2341681"/>
        <a:ext cx="4881287"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73B39-0C39-4EB9-ACC4-0EF115D36C39}">
      <dsp:nvSpPr>
        <dsp:cNvPr id="0" name=""/>
        <dsp:cNvSpPr/>
      </dsp:nvSpPr>
      <dsp:spPr>
        <a:xfrm>
          <a:off x="0" y="751337"/>
          <a:ext cx="11417643" cy="13870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ECBFC-EF12-4871-BD72-5EBB2AB2E211}">
      <dsp:nvSpPr>
        <dsp:cNvPr id="0" name=""/>
        <dsp:cNvSpPr/>
      </dsp:nvSpPr>
      <dsp:spPr>
        <a:xfrm>
          <a:off x="419593" y="1063431"/>
          <a:ext cx="762896" cy="762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A4E778-C3DB-4431-9C26-61DFC2646BCC}">
      <dsp:nvSpPr>
        <dsp:cNvPr id="0" name=""/>
        <dsp:cNvSpPr/>
      </dsp:nvSpPr>
      <dsp:spPr>
        <a:xfrm>
          <a:off x="1602082" y="751337"/>
          <a:ext cx="9815560" cy="1387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800" tIns="146800" rIns="146800" bIns="146800" numCol="1" spcCol="1270" anchor="ctr" anchorCtr="0">
          <a:noAutofit/>
        </a:bodyPr>
        <a:lstStyle/>
        <a:p>
          <a:pPr marL="0" lvl="0" indent="0" algn="l" defTabSz="1022350">
            <a:lnSpc>
              <a:spcPct val="100000"/>
            </a:lnSpc>
            <a:spcBef>
              <a:spcPct val="0"/>
            </a:spcBef>
            <a:spcAft>
              <a:spcPct val="35000"/>
            </a:spcAft>
            <a:buNone/>
          </a:pPr>
          <a:r>
            <a:rPr lang="en-GB" sz="2300" kern="1200" dirty="0"/>
            <a:t>EDPs follow instructions </a:t>
          </a:r>
          <a:r>
            <a:rPr lang="en-GB" sz="2300" b="0" i="0" kern="1200" baseline="0" dirty="0"/>
            <a:t>by the Permanent Chambers and supervising EPs </a:t>
          </a:r>
          <a:r>
            <a:rPr lang="en-GB" sz="2300" kern="1200" dirty="0"/>
            <a:t>on how to handle cases, e.g. which investigative measures to conduct</a:t>
          </a:r>
          <a:endParaRPr lang="en-US" sz="2300" kern="1200" dirty="0"/>
        </a:p>
      </dsp:txBody>
      <dsp:txXfrm>
        <a:off x="1602082" y="751337"/>
        <a:ext cx="9815560" cy="1387084"/>
      </dsp:txXfrm>
    </dsp:sp>
    <dsp:sp modelId="{5D524892-EF04-4890-B2C7-98BD7DA7C707}">
      <dsp:nvSpPr>
        <dsp:cNvPr id="0" name=""/>
        <dsp:cNvSpPr/>
      </dsp:nvSpPr>
      <dsp:spPr>
        <a:xfrm>
          <a:off x="0" y="2485193"/>
          <a:ext cx="11417643" cy="13870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EF8DA-EEBE-4295-AFD1-A5F3D2883A16}">
      <dsp:nvSpPr>
        <dsp:cNvPr id="0" name=""/>
        <dsp:cNvSpPr/>
      </dsp:nvSpPr>
      <dsp:spPr>
        <a:xfrm>
          <a:off x="419593" y="2797287"/>
          <a:ext cx="762896" cy="762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F9E1D2-7DBD-45A7-B1EA-333E923EEC17}">
      <dsp:nvSpPr>
        <dsp:cNvPr id="0" name=""/>
        <dsp:cNvSpPr/>
      </dsp:nvSpPr>
      <dsp:spPr>
        <a:xfrm>
          <a:off x="1602082" y="2485193"/>
          <a:ext cx="9815560" cy="1387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800" tIns="146800" rIns="146800" bIns="146800" numCol="1" spcCol="1270" anchor="ctr" anchorCtr="0">
          <a:noAutofit/>
        </a:bodyPr>
        <a:lstStyle/>
        <a:p>
          <a:pPr marL="0" lvl="0" indent="0" algn="l" defTabSz="1022350">
            <a:lnSpc>
              <a:spcPct val="100000"/>
            </a:lnSpc>
            <a:spcBef>
              <a:spcPct val="0"/>
            </a:spcBef>
            <a:spcAft>
              <a:spcPct val="35000"/>
            </a:spcAft>
            <a:buNone/>
          </a:pPr>
          <a:r>
            <a:rPr lang="en-GB" sz="2300" kern="1200"/>
            <a:t>EDPs conduct the investigative measures on behalf of EPPO as national prosecutors of a MS under the conditions stated in that MS law (art.30)</a:t>
          </a:r>
          <a:endParaRPr lang="en-US" sz="2300" kern="1200"/>
        </a:p>
      </dsp:txBody>
      <dsp:txXfrm>
        <a:off x="1602082" y="2485193"/>
        <a:ext cx="9815560" cy="13870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BEDE7-9283-4CBD-92F2-813EA6F75EE7}">
      <dsp:nvSpPr>
        <dsp:cNvPr id="0" name=""/>
        <dsp:cNvSpPr/>
      </dsp:nvSpPr>
      <dsp:spPr>
        <a:xfrm>
          <a:off x="0" y="562"/>
          <a:ext cx="10515600" cy="1316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43067E-9395-49F5-A6E0-8D97607802DF}">
      <dsp:nvSpPr>
        <dsp:cNvPr id="0" name=""/>
        <dsp:cNvSpPr/>
      </dsp:nvSpPr>
      <dsp:spPr>
        <a:xfrm>
          <a:off x="398135" y="296696"/>
          <a:ext cx="723883" cy="7238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F69060-9A81-4F3D-A776-5256C1F14D48}">
      <dsp:nvSpPr>
        <dsp:cNvPr id="0" name=""/>
        <dsp:cNvSpPr/>
      </dsp:nvSpPr>
      <dsp:spPr>
        <a:xfrm>
          <a:off x="1520154" y="562"/>
          <a:ext cx="8995445" cy="131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93" tIns="139293" rIns="139293" bIns="139293" numCol="1" spcCol="1270" anchor="ctr" anchorCtr="0">
          <a:noAutofit/>
        </a:bodyPr>
        <a:lstStyle/>
        <a:p>
          <a:pPr marL="0" lvl="0" indent="0" algn="l" defTabSz="1111250">
            <a:lnSpc>
              <a:spcPct val="100000"/>
            </a:lnSpc>
            <a:spcBef>
              <a:spcPct val="0"/>
            </a:spcBef>
            <a:spcAft>
              <a:spcPct val="35000"/>
            </a:spcAft>
            <a:buNone/>
          </a:pPr>
          <a:r>
            <a:rPr lang="en-US" sz="2500" kern="1200" dirty="0"/>
            <a:t>Handling EDP in one MS asks assisting EDP in the other MS to carry out the measure</a:t>
          </a:r>
        </a:p>
      </dsp:txBody>
      <dsp:txXfrm>
        <a:off x="1520154" y="562"/>
        <a:ext cx="8995445" cy="1316151"/>
      </dsp:txXfrm>
    </dsp:sp>
    <dsp:sp modelId="{7AA7A943-7549-4291-B713-4C6A9F7D760A}">
      <dsp:nvSpPr>
        <dsp:cNvPr id="0" name=""/>
        <dsp:cNvSpPr/>
      </dsp:nvSpPr>
      <dsp:spPr>
        <a:xfrm>
          <a:off x="0" y="1645751"/>
          <a:ext cx="10515600" cy="1316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D59F8-F858-4526-BFEB-AC64942A614D}">
      <dsp:nvSpPr>
        <dsp:cNvPr id="0" name=""/>
        <dsp:cNvSpPr/>
      </dsp:nvSpPr>
      <dsp:spPr>
        <a:xfrm>
          <a:off x="398135" y="1941885"/>
          <a:ext cx="723883" cy="7238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7ECE5-B23B-4EAF-93B5-A8EE30109519}">
      <dsp:nvSpPr>
        <dsp:cNvPr id="0" name=""/>
        <dsp:cNvSpPr/>
      </dsp:nvSpPr>
      <dsp:spPr>
        <a:xfrm>
          <a:off x="1520154" y="1645751"/>
          <a:ext cx="8995445" cy="131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93" tIns="139293" rIns="139293" bIns="139293" numCol="1" spcCol="1270" anchor="ctr" anchorCtr="0">
          <a:noAutofit/>
        </a:bodyPr>
        <a:lstStyle/>
        <a:p>
          <a:pPr marL="0" lvl="0" indent="0" algn="l" defTabSz="1111250">
            <a:lnSpc>
              <a:spcPct val="100000"/>
            </a:lnSpc>
            <a:spcBef>
              <a:spcPct val="0"/>
            </a:spcBef>
            <a:spcAft>
              <a:spcPct val="35000"/>
            </a:spcAft>
            <a:buNone/>
          </a:pPr>
          <a:r>
            <a:rPr lang="en-GB" sz="2500" kern="1200"/>
            <a:t>Justification and adoption of measures by handling EDP  according to the law of his MS</a:t>
          </a:r>
          <a:endParaRPr lang="en-US" sz="2500" kern="1200"/>
        </a:p>
      </dsp:txBody>
      <dsp:txXfrm>
        <a:off x="1520154" y="1645751"/>
        <a:ext cx="8995445" cy="1316151"/>
      </dsp:txXfrm>
    </dsp:sp>
    <dsp:sp modelId="{BDE90EFA-FB6F-4385-8A59-1C6321D9F2AF}">
      <dsp:nvSpPr>
        <dsp:cNvPr id="0" name=""/>
        <dsp:cNvSpPr/>
      </dsp:nvSpPr>
      <dsp:spPr>
        <a:xfrm>
          <a:off x="0" y="3290941"/>
          <a:ext cx="10515600" cy="1316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A1F717-3973-4592-88FE-35E4A1CC5EE6}">
      <dsp:nvSpPr>
        <dsp:cNvPr id="0" name=""/>
        <dsp:cNvSpPr/>
      </dsp:nvSpPr>
      <dsp:spPr>
        <a:xfrm>
          <a:off x="398135" y="3587075"/>
          <a:ext cx="723883" cy="7238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91B47-B1FC-48F5-A9CE-B40AE8A5E366}">
      <dsp:nvSpPr>
        <dsp:cNvPr id="0" name=""/>
        <dsp:cNvSpPr/>
      </dsp:nvSpPr>
      <dsp:spPr>
        <a:xfrm>
          <a:off x="1520154" y="3290941"/>
          <a:ext cx="8995445" cy="131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93" tIns="139293" rIns="139293" bIns="139293" numCol="1" spcCol="1270" anchor="ctr" anchorCtr="0">
          <a:noAutofit/>
        </a:bodyPr>
        <a:lstStyle/>
        <a:p>
          <a:pPr marL="0" lvl="0" indent="0" algn="l" defTabSz="1111250">
            <a:lnSpc>
              <a:spcPct val="100000"/>
            </a:lnSpc>
            <a:spcBef>
              <a:spcPct val="0"/>
            </a:spcBef>
            <a:spcAft>
              <a:spcPct val="35000"/>
            </a:spcAft>
            <a:buNone/>
          </a:pPr>
          <a:r>
            <a:rPr lang="en-GB" sz="2500" kern="1200"/>
            <a:t>Enforcement of measure by assisting EDP according to Regulation and law of his MS</a:t>
          </a:r>
          <a:endParaRPr lang="en-US" sz="2500" kern="1200"/>
        </a:p>
      </dsp:txBody>
      <dsp:txXfrm>
        <a:off x="1520154" y="3290941"/>
        <a:ext cx="8995445" cy="13161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C0C26-E306-4227-8E8F-A0A78A82E40F}">
      <dsp:nvSpPr>
        <dsp:cNvPr id="0" name=""/>
        <dsp:cNvSpPr/>
      </dsp:nvSpPr>
      <dsp:spPr>
        <a:xfrm>
          <a:off x="0" y="800897"/>
          <a:ext cx="11264114" cy="14785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317350-AF19-4F20-A6E3-68C9F7807617}">
      <dsp:nvSpPr>
        <dsp:cNvPr id="0" name=""/>
        <dsp:cNvSpPr/>
      </dsp:nvSpPr>
      <dsp:spPr>
        <a:xfrm>
          <a:off x="447270" y="1133577"/>
          <a:ext cx="813218" cy="8132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1A4059-2F78-46C9-9594-4E417FD8754E}">
      <dsp:nvSpPr>
        <dsp:cNvPr id="0" name=""/>
        <dsp:cNvSpPr/>
      </dsp:nvSpPr>
      <dsp:spPr>
        <a:xfrm>
          <a:off x="1707758" y="800897"/>
          <a:ext cx="9556355" cy="1478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83" tIns="156483" rIns="156483" bIns="156483" numCol="1" spcCol="1270" anchor="ctr" anchorCtr="0">
          <a:noAutofit/>
        </a:bodyPr>
        <a:lstStyle/>
        <a:p>
          <a:pPr marL="0" lvl="0" indent="0" algn="l" defTabSz="800100">
            <a:lnSpc>
              <a:spcPct val="100000"/>
            </a:lnSpc>
            <a:spcBef>
              <a:spcPct val="0"/>
            </a:spcBef>
            <a:spcAft>
              <a:spcPct val="35000"/>
            </a:spcAft>
            <a:buNone/>
          </a:pPr>
          <a:r>
            <a:rPr lang="en-US" sz="1800" kern="1200"/>
            <a:t>Rule of law (art.2 TEU)</a:t>
          </a:r>
        </a:p>
      </dsp:txBody>
      <dsp:txXfrm>
        <a:off x="1707758" y="800897"/>
        <a:ext cx="9556355" cy="1478579"/>
      </dsp:txXfrm>
    </dsp:sp>
    <dsp:sp modelId="{5F85B59F-530A-4A5A-AE5E-B3ED1124C9F9}">
      <dsp:nvSpPr>
        <dsp:cNvPr id="0" name=""/>
        <dsp:cNvSpPr/>
      </dsp:nvSpPr>
      <dsp:spPr>
        <a:xfrm>
          <a:off x="0" y="2649120"/>
          <a:ext cx="11264114" cy="14785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959AC-D7AB-4300-A4E5-9AD0BA47F7D2}">
      <dsp:nvSpPr>
        <dsp:cNvPr id="0" name=""/>
        <dsp:cNvSpPr/>
      </dsp:nvSpPr>
      <dsp:spPr>
        <a:xfrm>
          <a:off x="447270" y="2981801"/>
          <a:ext cx="813218" cy="8132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1BFFB2-CE37-4FE9-B568-9B4241554E91}">
      <dsp:nvSpPr>
        <dsp:cNvPr id="0" name=""/>
        <dsp:cNvSpPr/>
      </dsp:nvSpPr>
      <dsp:spPr>
        <a:xfrm>
          <a:off x="1707758" y="2649120"/>
          <a:ext cx="9556355" cy="1478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83" tIns="156483" rIns="156483" bIns="156483" numCol="1" spcCol="1270" anchor="ctr" anchorCtr="0">
          <a:noAutofit/>
        </a:bodyPr>
        <a:lstStyle/>
        <a:p>
          <a:pPr marL="0" lvl="0" indent="0" algn="l" defTabSz="800100">
            <a:lnSpc>
              <a:spcPct val="100000"/>
            </a:lnSpc>
            <a:spcBef>
              <a:spcPct val="0"/>
            </a:spcBef>
            <a:spcAft>
              <a:spcPct val="35000"/>
            </a:spcAft>
            <a:buNone/>
          </a:pPr>
          <a:r>
            <a:rPr lang="en-US" sz="1800" kern="1200" dirty="0"/>
            <a:t>The rule of law requires that all public powers act within the constraints set out by law, in accordance with the values of democracy and the respect for fundamental rights as stipulated in the Charter and other applicable instruments, and under the control of independent and impartial courts (Regulation 2020/2092).</a:t>
          </a:r>
        </a:p>
      </dsp:txBody>
      <dsp:txXfrm>
        <a:off x="1707758" y="2649120"/>
        <a:ext cx="9556355" cy="147857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3E860C-F16D-A62B-258D-D4B695B85D9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D6E706A-83E6-50E2-882F-28A5E1E871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685E52A-8994-7DC7-4443-44DB1F5A98EA}"/>
              </a:ext>
            </a:extLst>
          </p:cNvPr>
          <p:cNvSpPr>
            <a:spLocks noGrp="1"/>
          </p:cNvSpPr>
          <p:nvPr>
            <p:ph type="dt" sz="half" idx="10"/>
          </p:nvPr>
        </p:nvSpPr>
        <p:spPr/>
        <p:txBody>
          <a:bodyPr/>
          <a:lstStyle/>
          <a:p>
            <a:fld id="{8186C269-5A1D-4583-B773-B864FB05924F}" type="datetimeFigureOut">
              <a:rPr lang="el-GR" smtClean="0"/>
              <a:t>5/9/2025</a:t>
            </a:fld>
            <a:endParaRPr lang="el-GR"/>
          </a:p>
        </p:txBody>
      </p:sp>
      <p:sp>
        <p:nvSpPr>
          <p:cNvPr id="5" name="Θέση υποσέλιδου 4">
            <a:extLst>
              <a:ext uri="{FF2B5EF4-FFF2-40B4-BE49-F238E27FC236}">
                <a16:creationId xmlns:a16="http://schemas.microsoft.com/office/drawing/2014/main" id="{400FCFEE-14C1-663F-B299-D58879103CF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77D3E60-3CB1-FCDB-5514-0605A328EFE1}"/>
              </a:ext>
            </a:extLst>
          </p:cNvPr>
          <p:cNvSpPr>
            <a:spLocks noGrp="1"/>
          </p:cNvSpPr>
          <p:nvPr>
            <p:ph type="sldNum" sz="quarter" idx="12"/>
          </p:nvPr>
        </p:nvSpPr>
        <p:spPr/>
        <p:txBody>
          <a:bodyPr/>
          <a:lstStyle/>
          <a:p>
            <a:fld id="{184956A3-9C52-4A44-84CD-F5D2BDA66DD9}" type="slidenum">
              <a:rPr lang="el-GR" smtClean="0"/>
              <a:t>‹#›</a:t>
            </a:fld>
            <a:endParaRPr lang="el-GR"/>
          </a:p>
        </p:txBody>
      </p:sp>
    </p:spTree>
    <p:extLst>
      <p:ext uri="{BB962C8B-B14F-4D97-AF65-F5344CB8AC3E}">
        <p14:creationId xmlns:p14="http://schemas.microsoft.com/office/powerpoint/2010/main" val="275884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F73235-F0CC-9619-56D5-2787DDF7A71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94B56DD-6343-AF37-5271-4804E446399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0A06088-341D-50A5-2A49-F6E3EE0DF7F9}"/>
              </a:ext>
            </a:extLst>
          </p:cNvPr>
          <p:cNvSpPr>
            <a:spLocks noGrp="1"/>
          </p:cNvSpPr>
          <p:nvPr>
            <p:ph type="dt" sz="half" idx="10"/>
          </p:nvPr>
        </p:nvSpPr>
        <p:spPr/>
        <p:txBody>
          <a:bodyPr/>
          <a:lstStyle/>
          <a:p>
            <a:fld id="{8186C269-5A1D-4583-B773-B864FB05924F}" type="datetimeFigureOut">
              <a:rPr lang="el-GR" smtClean="0"/>
              <a:t>5/9/2025</a:t>
            </a:fld>
            <a:endParaRPr lang="el-GR"/>
          </a:p>
        </p:txBody>
      </p:sp>
      <p:sp>
        <p:nvSpPr>
          <p:cNvPr id="5" name="Θέση υποσέλιδου 4">
            <a:extLst>
              <a:ext uri="{FF2B5EF4-FFF2-40B4-BE49-F238E27FC236}">
                <a16:creationId xmlns:a16="http://schemas.microsoft.com/office/drawing/2014/main" id="{1DE0375D-ACBD-10DD-F8C7-6FDA4871719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6C20027-CDC1-7962-813F-E77DFCB3F825}"/>
              </a:ext>
            </a:extLst>
          </p:cNvPr>
          <p:cNvSpPr>
            <a:spLocks noGrp="1"/>
          </p:cNvSpPr>
          <p:nvPr>
            <p:ph type="sldNum" sz="quarter" idx="12"/>
          </p:nvPr>
        </p:nvSpPr>
        <p:spPr/>
        <p:txBody>
          <a:bodyPr/>
          <a:lstStyle/>
          <a:p>
            <a:fld id="{184956A3-9C52-4A44-84CD-F5D2BDA66DD9}" type="slidenum">
              <a:rPr lang="el-GR" smtClean="0"/>
              <a:t>‹#›</a:t>
            </a:fld>
            <a:endParaRPr lang="el-GR"/>
          </a:p>
        </p:txBody>
      </p:sp>
    </p:spTree>
    <p:extLst>
      <p:ext uri="{BB962C8B-B14F-4D97-AF65-F5344CB8AC3E}">
        <p14:creationId xmlns:p14="http://schemas.microsoft.com/office/powerpoint/2010/main" val="243905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6153173-A07F-C9FF-E8AD-97018CA6C51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923CAD9-351B-C9A2-C450-10CB50B3FF3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75AA3D4-93E3-2855-22B6-0AA9BAE73781}"/>
              </a:ext>
            </a:extLst>
          </p:cNvPr>
          <p:cNvSpPr>
            <a:spLocks noGrp="1"/>
          </p:cNvSpPr>
          <p:nvPr>
            <p:ph type="dt" sz="half" idx="10"/>
          </p:nvPr>
        </p:nvSpPr>
        <p:spPr/>
        <p:txBody>
          <a:bodyPr/>
          <a:lstStyle/>
          <a:p>
            <a:fld id="{8186C269-5A1D-4583-B773-B864FB05924F}" type="datetimeFigureOut">
              <a:rPr lang="el-GR" smtClean="0"/>
              <a:t>5/9/2025</a:t>
            </a:fld>
            <a:endParaRPr lang="el-GR"/>
          </a:p>
        </p:txBody>
      </p:sp>
      <p:sp>
        <p:nvSpPr>
          <p:cNvPr id="5" name="Θέση υποσέλιδου 4">
            <a:extLst>
              <a:ext uri="{FF2B5EF4-FFF2-40B4-BE49-F238E27FC236}">
                <a16:creationId xmlns:a16="http://schemas.microsoft.com/office/drawing/2014/main" id="{06585FEE-A8E8-730A-9055-A88C98CA7BA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D858018-3E14-3394-2515-CA87736A43A4}"/>
              </a:ext>
            </a:extLst>
          </p:cNvPr>
          <p:cNvSpPr>
            <a:spLocks noGrp="1"/>
          </p:cNvSpPr>
          <p:nvPr>
            <p:ph type="sldNum" sz="quarter" idx="12"/>
          </p:nvPr>
        </p:nvSpPr>
        <p:spPr/>
        <p:txBody>
          <a:bodyPr/>
          <a:lstStyle/>
          <a:p>
            <a:fld id="{184956A3-9C52-4A44-84CD-F5D2BDA66DD9}" type="slidenum">
              <a:rPr lang="el-GR" smtClean="0"/>
              <a:t>‹#›</a:t>
            </a:fld>
            <a:endParaRPr lang="el-GR"/>
          </a:p>
        </p:txBody>
      </p:sp>
    </p:spTree>
    <p:extLst>
      <p:ext uri="{BB962C8B-B14F-4D97-AF65-F5344CB8AC3E}">
        <p14:creationId xmlns:p14="http://schemas.microsoft.com/office/powerpoint/2010/main" val="178758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0AC427-5397-CE90-E49F-BF8F2D5314D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0162C48-D60E-FA39-F498-4884C992600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304C2FA-0266-A7A1-409D-95B632055F45}"/>
              </a:ext>
            </a:extLst>
          </p:cNvPr>
          <p:cNvSpPr>
            <a:spLocks noGrp="1"/>
          </p:cNvSpPr>
          <p:nvPr>
            <p:ph type="dt" sz="half" idx="10"/>
          </p:nvPr>
        </p:nvSpPr>
        <p:spPr/>
        <p:txBody>
          <a:bodyPr/>
          <a:lstStyle/>
          <a:p>
            <a:fld id="{8186C269-5A1D-4583-B773-B864FB05924F}" type="datetimeFigureOut">
              <a:rPr lang="el-GR" smtClean="0"/>
              <a:t>5/9/2025</a:t>
            </a:fld>
            <a:endParaRPr lang="el-GR"/>
          </a:p>
        </p:txBody>
      </p:sp>
      <p:sp>
        <p:nvSpPr>
          <p:cNvPr id="5" name="Θέση υποσέλιδου 4">
            <a:extLst>
              <a:ext uri="{FF2B5EF4-FFF2-40B4-BE49-F238E27FC236}">
                <a16:creationId xmlns:a16="http://schemas.microsoft.com/office/drawing/2014/main" id="{0AC80A90-3240-9149-A2F6-ECF4FD751A8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BD05AB3-B2C0-CF5C-8442-761BD1FC4779}"/>
              </a:ext>
            </a:extLst>
          </p:cNvPr>
          <p:cNvSpPr>
            <a:spLocks noGrp="1"/>
          </p:cNvSpPr>
          <p:nvPr>
            <p:ph type="sldNum" sz="quarter" idx="12"/>
          </p:nvPr>
        </p:nvSpPr>
        <p:spPr/>
        <p:txBody>
          <a:bodyPr/>
          <a:lstStyle/>
          <a:p>
            <a:fld id="{184956A3-9C52-4A44-84CD-F5D2BDA66DD9}" type="slidenum">
              <a:rPr lang="el-GR" smtClean="0"/>
              <a:t>‹#›</a:t>
            </a:fld>
            <a:endParaRPr lang="el-GR"/>
          </a:p>
        </p:txBody>
      </p:sp>
    </p:spTree>
    <p:extLst>
      <p:ext uri="{BB962C8B-B14F-4D97-AF65-F5344CB8AC3E}">
        <p14:creationId xmlns:p14="http://schemas.microsoft.com/office/powerpoint/2010/main" val="252504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16F935-5E8B-2153-F5EB-EEA7C52DEC6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55CF21B-417E-E0F4-D178-7FBFA6399C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E11F486-8805-D8C1-9B8F-FC9AA1AC1C46}"/>
              </a:ext>
            </a:extLst>
          </p:cNvPr>
          <p:cNvSpPr>
            <a:spLocks noGrp="1"/>
          </p:cNvSpPr>
          <p:nvPr>
            <p:ph type="dt" sz="half" idx="10"/>
          </p:nvPr>
        </p:nvSpPr>
        <p:spPr/>
        <p:txBody>
          <a:bodyPr/>
          <a:lstStyle/>
          <a:p>
            <a:fld id="{8186C269-5A1D-4583-B773-B864FB05924F}" type="datetimeFigureOut">
              <a:rPr lang="el-GR" smtClean="0"/>
              <a:t>5/9/2025</a:t>
            </a:fld>
            <a:endParaRPr lang="el-GR"/>
          </a:p>
        </p:txBody>
      </p:sp>
      <p:sp>
        <p:nvSpPr>
          <p:cNvPr id="5" name="Θέση υποσέλιδου 4">
            <a:extLst>
              <a:ext uri="{FF2B5EF4-FFF2-40B4-BE49-F238E27FC236}">
                <a16:creationId xmlns:a16="http://schemas.microsoft.com/office/drawing/2014/main" id="{682A647D-C040-766F-574F-4198DEFC845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30FE805-374A-21B4-452F-8B0AF8AF6349}"/>
              </a:ext>
            </a:extLst>
          </p:cNvPr>
          <p:cNvSpPr>
            <a:spLocks noGrp="1"/>
          </p:cNvSpPr>
          <p:nvPr>
            <p:ph type="sldNum" sz="quarter" idx="12"/>
          </p:nvPr>
        </p:nvSpPr>
        <p:spPr/>
        <p:txBody>
          <a:bodyPr/>
          <a:lstStyle/>
          <a:p>
            <a:fld id="{184956A3-9C52-4A44-84CD-F5D2BDA66DD9}" type="slidenum">
              <a:rPr lang="el-GR" smtClean="0"/>
              <a:t>‹#›</a:t>
            </a:fld>
            <a:endParaRPr lang="el-GR"/>
          </a:p>
        </p:txBody>
      </p:sp>
    </p:spTree>
    <p:extLst>
      <p:ext uri="{BB962C8B-B14F-4D97-AF65-F5344CB8AC3E}">
        <p14:creationId xmlns:p14="http://schemas.microsoft.com/office/powerpoint/2010/main" val="181846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4E8C74-C559-9B8B-9C53-45E4D422432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D93C781-78F0-5073-A276-C6B976EB52F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1908730-6504-E554-7EC5-79F1969420B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C187902-AFA9-A9D7-02C0-3661B259CE7E}"/>
              </a:ext>
            </a:extLst>
          </p:cNvPr>
          <p:cNvSpPr>
            <a:spLocks noGrp="1"/>
          </p:cNvSpPr>
          <p:nvPr>
            <p:ph type="dt" sz="half" idx="10"/>
          </p:nvPr>
        </p:nvSpPr>
        <p:spPr/>
        <p:txBody>
          <a:bodyPr/>
          <a:lstStyle/>
          <a:p>
            <a:fld id="{8186C269-5A1D-4583-B773-B864FB05924F}" type="datetimeFigureOut">
              <a:rPr lang="el-GR" smtClean="0"/>
              <a:t>5/9/2025</a:t>
            </a:fld>
            <a:endParaRPr lang="el-GR"/>
          </a:p>
        </p:txBody>
      </p:sp>
      <p:sp>
        <p:nvSpPr>
          <p:cNvPr id="6" name="Θέση υποσέλιδου 5">
            <a:extLst>
              <a:ext uri="{FF2B5EF4-FFF2-40B4-BE49-F238E27FC236}">
                <a16:creationId xmlns:a16="http://schemas.microsoft.com/office/drawing/2014/main" id="{A1F17A49-8A03-9E37-0539-CEC11843659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C7CDACF-A7C6-D237-43FF-732928A09AFA}"/>
              </a:ext>
            </a:extLst>
          </p:cNvPr>
          <p:cNvSpPr>
            <a:spLocks noGrp="1"/>
          </p:cNvSpPr>
          <p:nvPr>
            <p:ph type="sldNum" sz="quarter" idx="12"/>
          </p:nvPr>
        </p:nvSpPr>
        <p:spPr/>
        <p:txBody>
          <a:bodyPr/>
          <a:lstStyle/>
          <a:p>
            <a:fld id="{184956A3-9C52-4A44-84CD-F5D2BDA66DD9}" type="slidenum">
              <a:rPr lang="el-GR" smtClean="0"/>
              <a:t>‹#›</a:t>
            </a:fld>
            <a:endParaRPr lang="el-GR"/>
          </a:p>
        </p:txBody>
      </p:sp>
    </p:spTree>
    <p:extLst>
      <p:ext uri="{BB962C8B-B14F-4D97-AF65-F5344CB8AC3E}">
        <p14:creationId xmlns:p14="http://schemas.microsoft.com/office/powerpoint/2010/main" val="98353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B2164A-95BF-B14D-8C06-2FAAA8E8067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AD56593-94B0-217E-ECB0-72A20965D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2319C59-5CCF-4863-DD57-86F0B24D9E1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ADCA9CEC-EDE5-D982-5355-1DB62427B0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B0BC515-8E25-4694-3A20-23967F27984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CF13FCE-04F6-3491-B9EC-BA79DFCB0AFA}"/>
              </a:ext>
            </a:extLst>
          </p:cNvPr>
          <p:cNvSpPr>
            <a:spLocks noGrp="1"/>
          </p:cNvSpPr>
          <p:nvPr>
            <p:ph type="dt" sz="half" idx="10"/>
          </p:nvPr>
        </p:nvSpPr>
        <p:spPr/>
        <p:txBody>
          <a:bodyPr/>
          <a:lstStyle/>
          <a:p>
            <a:fld id="{8186C269-5A1D-4583-B773-B864FB05924F}" type="datetimeFigureOut">
              <a:rPr lang="el-GR" smtClean="0"/>
              <a:t>5/9/2025</a:t>
            </a:fld>
            <a:endParaRPr lang="el-GR"/>
          </a:p>
        </p:txBody>
      </p:sp>
      <p:sp>
        <p:nvSpPr>
          <p:cNvPr id="8" name="Θέση υποσέλιδου 7">
            <a:extLst>
              <a:ext uri="{FF2B5EF4-FFF2-40B4-BE49-F238E27FC236}">
                <a16:creationId xmlns:a16="http://schemas.microsoft.com/office/drawing/2014/main" id="{A638B4E5-6906-038B-5656-DE17FDA694D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A34C059-3F4F-5832-539D-5FE8C5C7CBE7}"/>
              </a:ext>
            </a:extLst>
          </p:cNvPr>
          <p:cNvSpPr>
            <a:spLocks noGrp="1"/>
          </p:cNvSpPr>
          <p:nvPr>
            <p:ph type="sldNum" sz="quarter" idx="12"/>
          </p:nvPr>
        </p:nvSpPr>
        <p:spPr/>
        <p:txBody>
          <a:bodyPr/>
          <a:lstStyle/>
          <a:p>
            <a:fld id="{184956A3-9C52-4A44-84CD-F5D2BDA66DD9}" type="slidenum">
              <a:rPr lang="el-GR" smtClean="0"/>
              <a:t>‹#›</a:t>
            </a:fld>
            <a:endParaRPr lang="el-GR"/>
          </a:p>
        </p:txBody>
      </p:sp>
    </p:spTree>
    <p:extLst>
      <p:ext uri="{BB962C8B-B14F-4D97-AF65-F5344CB8AC3E}">
        <p14:creationId xmlns:p14="http://schemas.microsoft.com/office/powerpoint/2010/main" val="3642730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8243EB-493C-9643-F049-D90FB0C679D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B2EB907-CD0F-49C8-AE81-D61998F58C8D}"/>
              </a:ext>
            </a:extLst>
          </p:cNvPr>
          <p:cNvSpPr>
            <a:spLocks noGrp="1"/>
          </p:cNvSpPr>
          <p:nvPr>
            <p:ph type="dt" sz="half" idx="10"/>
          </p:nvPr>
        </p:nvSpPr>
        <p:spPr/>
        <p:txBody>
          <a:bodyPr/>
          <a:lstStyle/>
          <a:p>
            <a:fld id="{8186C269-5A1D-4583-B773-B864FB05924F}" type="datetimeFigureOut">
              <a:rPr lang="el-GR" smtClean="0"/>
              <a:t>5/9/2025</a:t>
            </a:fld>
            <a:endParaRPr lang="el-GR"/>
          </a:p>
        </p:txBody>
      </p:sp>
      <p:sp>
        <p:nvSpPr>
          <p:cNvPr id="4" name="Θέση υποσέλιδου 3">
            <a:extLst>
              <a:ext uri="{FF2B5EF4-FFF2-40B4-BE49-F238E27FC236}">
                <a16:creationId xmlns:a16="http://schemas.microsoft.com/office/drawing/2014/main" id="{5FC2C4B0-9900-EF52-DCCE-E6F0144B926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FE1F904-A0D8-369E-C693-4481CA7F7F57}"/>
              </a:ext>
            </a:extLst>
          </p:cNvPr>
          <p:cNvSpPr>
            <a:spLocks noGrp="1"/>
          </p:cNvSpPr>
          <p:nvPr>
            <p:ph type="sldNum" sz="quarter" idx="12"/>
          </p:nvPr>
        </p:nvSpPr>
        <p:spPr/>
        <p:txBody>
          <a:bodyPr/>
          <a:lstStyle/>
          <a:p>
            <a:fld id="{184956A3-9C52-4A44-84CD-F5D2BDA66DD9}" type="slidenum">
              <a:rPr lang="el-GR" smtClean="0"/>
              <a:t>‹#›</a:t>
            </a:fld>
            <a:endParaRPr lang="el-GR"/>
          </a:p>
        </p:txBody>
      </p:sp>
    </p:spTree>
    <p:extLst>
      <p:ext uri="{BB962C8B-B14F-4D97-AF65-F5344CB8AC3E}">
        <p14:creationId xmlns:p14="http://schemas.microsoft.com/office/powerpoint/2010/main" val="414623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4959EAD-867B-35B1-D176-964BAA5D44BC}"/>
              </a:ext>
            </a:extLst>
          </p:cNvPr>
          <p:cNvSpPr>
            <a:spLocks noGrp="1"/>
          </p:cNvSpPr>
          <p:nvPr>
            <p:ph type="dt" sz="half" idx="10"/>
          </p:nvPr>
        </p:nvSpPr>
        <p:spPr/>
        <p:txBody>
          <a:bodyPr/>
          <a:lstStyle/>
          <a:p>
            <a:fld id="{8186C269-5A1D-4583-B773-B864FB05924F}" type="datetimeFigureOut">
              <a:rPr lang="el-GR" smtClean="0"/>
              <a:t>5/9/2025</a:t>
            </a:fld>
            <a:endParaRPr lang="el-GR"/>
          </a:p>
        </p:txBody>
      </p:sp>
      <p:sp>
        <p:nvSpPr>
          <p:cNvPr id="3" name="Θέση υποσέλιδου 2">
            <a:extLst>
              <a:ext uri="{FF2B5EF4-FFF2-40B4-BE49-F238E27FC236}">
                <a16:creationId xmlns:a16="http://schemas.microsoft.com/office/drawing/2014/main" id="{B4EEA93A-658A-C0F5-9652-6DD1ECA56CB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0A0475BC-3CC1-DCD0-8E23-87F7E31E1417}"/>
              </a:ext>
            </a:extLst>
          </p:cNvPr>
          <p:cNvSpPr>
            <a:spLocks noGrp="1"/>
          </p:cNvSpPr>
          <p:nvPr>
            <p:ph type="sldNum" sz="quarter" idx="12"/>
          </p:nvPr>
        </p:nvSpPr>
        <p:spPr/>
        <p:txBody>
          <a:bodyPr/>
          <a:lstStyle/>
          <a:p>
            <a:fld id="{184956A3-9C52-4A44-84CD-F5D2BDA66DD9}" type="slidenum">
              <a:rPr lang="el-GR" smtClean="0"/>
              <a:t>‹#›</a:t>
            </a:fld>
            <a:endParaRPr lang="el-GR"/>
          </a:p>
        </p:txBody>
      </p:sp>
    </p:spTree>
    <p:extLst>
      <p:ext uri="{BB962C8B-B14F-4D97-AF65-F5344CB8AC3E}">
        <p14:creationId xmlns:p14="http://schemas.microsoft.com/office/powerpoint/2010/main" val="52519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801025-8EDF-FE2B-A2FD-B47E688340F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07665E5-3967-2D6C-432C-2B3B273896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48B88BC-278F-24C6-EBAC-3898DE8EF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ACEE5D5-4A55-5818-5278-131B21D5370D}"/>
              </a:ext>
            </a:extLst>
          </p:cNvPr>
          <p:cNvSpPr>
            <a:spLocks noGrp="1"/>
          </p:cNvSpPr>
          <p:nvPr>
            <p:ph type="dt" sz="half" idx="10"/>
          </p:nvPr>
        </p:nvSpPr>
        <p:spPr/>
        <p:txBody>
          <a:bodyPr/>
          <a:lstStyle/>
          <a:p>
            <a:fld id="{8186C269-5A1D-4583-B773-B864FB05924F}" type="datetimeFigureOut">
              <a:rPr lang="el-GR" smtClean="0"/>
              <a:t>5/9/2025</a:t>
            </a:fld>
            <a:endParaRPr lang="el-GR"/>
          </a:p>
        </p:txBody>
      </p:sp>
      <p:sp>
        <p:nvSpPr>
          <p:cNvPr id="6" name="Θέση υποσέλιδου 5">
            <a:extLst>
              <a:ext uri="{FF2B5EF4-FFF2-40B4-BE49-F238E27FC236}">
                <a16:creationId xmlns:a16="http://schemas.microsoft.com/office/drawing/2014/main" id="{F8D45FE1-72DA-8A52-70F2-C0F5E41B771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4116687-28D1-795B-3C07-745A1D7CE2E1}"/>
              </a:ext>
            </a:extLst>
          </p:cNvPr>
          <p:cNvSpPr>
            <a:spLocks noGrp="1"/>
          </p:cNvSpPr>
          <p:nvPr>
            <p:ph type="sldNum" sz="quarter" idx="12"/>
          </p:nvPr>
        </p:nvSpPr>
        <p:spPr/>
        <p:txBody>
          <a:bodyPr/>
          <a:lstStyle/>
          <a:p>
            <a:fld id="{184956A3-9C52-4A44-84CD-F5D2BDA66DD9}" type="slidenum">
              <a:rPr lang="el-GR" smtClean="0"/>
              <a:t>‹#›</a:t>
            </a:fld>
            <a:endParaRPr lang="el-GR"/>
          </a:p>
        </p:txBody>
      </p:sp>
    </p:spTree>
    <p:extLst>
      <p:ext uri="{BB962C8B-B14F-4D97-AF65-F5344CB8AC3E}">
        <p14:creationId xmlns:p14="http://schemas.microsoft.com/office/powerpoint/2010/main" val="55059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EAAA36-E887-A5F6-9B21-A0E28DE6398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33F236F-7EEB-58F5-8C98-6592D0792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3710F7C-0532-2CDA-E8F2-5F91DB7F5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C676058-591C-B84C-0F4F-64D471BA879C}"/>
              </a:ext>
            </a:extLst>
          </p:cNvPr>
          <p:cNvSpPr>
            <a:spLocks noGrp="1"/>
          </p:cNvSpPr>
          <p:nvPr>
            <p:ph type="dt" sz="half" idx="10"/>
          </p:nvPr>
        </p:nvSpPr>
        <p:spPr/>
        <p:txBody>
          <a:bodyPr/>
          <a:lstStyle/>
          <a:p>
            <a:fld id="{8186C269-5A1D-4583-B773-B864FB05924F}" type="datetimeFigureOut">
              <a:rPr lang="el-GR" smtClean="0"/>
              <a:t>5/9/2025</a:t>
            </a:fld>
            <a:endParaRPr lang="el-GR"/>
          </a:p>
        </p:txBody>
      </p:sp>
      <p:sp>
        <p:nvSpPr>
          <p:cNvPr id="6" name="Θέση υποσέλιδου 5">
            <a:extLst>
              <a:ext uri="{FF2B5EF4-FFF2-40B4-BE49-F238E27FC236}">
                <a16:creationId xmlns:a16="http://schemas.microsoft.com/office/drawing/2014/main" id="{37D0F85D-9853-1ED0-C8E3-9F91A3087E2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70930D8-5525-E1F1-8CFA-23AC034E3053}"/>
              </a:ext>
            </a:extLst>
          </p:cNvPr>
          <p:cNvSpPr>
            <a:spLocks noGrp="1"/>
          </p:cNvSpPr>
          <p:nvPr>
            <p:ph type="sldNum" sz="quarter" idx="12"/>
          </p:nvPr>
        </p:nvSpPr>
        <p:spPr/>
        <p:txBody>
          <a:bodyPr/>
          <a:lstStyle/>
          <a:p>
            <a:fld id="{184956A3-9C52-4A44-84CD-F5D2BDA66DD9}" type="slidenum">
              <a:rPr lang="el-GR" smtClean="0"/>
              <a:t>‹#›</a:t>
            </a:fld>
            <a:endParaRPr lang="el-GR"/>
          </a:p>
        </p:txBody>
      </p:sp>
    </p:spTree>
    <p:extLst>
      <p:ext uri="{BB962C8B-B14F-4D97-AF65-F5344CB8AC3E}">
        <p14:creationId xmlns:p14="http://schemas.microsoft.com/office/powerpoint/2010/main" val="121847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DEBBD1C-873A-48A5-BA7F-78428E9E5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AAFFE0F-266A-480A-68DB-359939A13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706B087-8A0D-CE56-AF13-0E831843A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86C269-5A1D-4583-B773-B864FB05924F}" type="datetimeFigureOut">
              <a:rPr lang="el-GR" smtClean="0"/>
              <a:t>5/9/2025</a:t>
            </a:fld>
            <a:endParaRPr lang="el-GR"/>
          </a:p>
        </p:txBody>
      </p:sp>
      <p:sp>
        <p:nvSpPr>
          <p:cNvPr id="5" name="Θέση υποσέλιδου 4">
            <a:extLst>
              <a:ext uri="{FF2B5EF4-FFF2-40B4-BE49-F238E27FC236}">
                <a16:creationId xmlns:a16="http://schemas.microsoft.com/office/drawing/2014/main" id="{9076A9E6-B383-B8DF-5F3A-CD5491EEA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3AADD335-A4CD-2195-94C1-2F71FAA32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4956A3-9C52-4A44-84CD-F5D2BDA66DD9}" type="slidenum">
              <a:rPr lang="el-GR" smtClean="0"/>
              <a:t>‹#›</a:t>
            </a:fld>
            <a:endParaRPr lang="el-GR"/>
          </a:p>
        </p:txBody>
      </p:sp>
    </p:spTree>
    <p:extLst>
      <p:ext uri="{BB962C8B-B14F-4D97-AF65-F5344CB8AC3E}">
        <p14:creationId xmlns:p14="http://schemas.microsoft.com/office/powerpoint/2010/main" val="1711335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2">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8" name="Rectangle 24">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9" name="Rectangle 26">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0" name="Rectangle 28">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Rectangle 30">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2" name="Rectangle 32">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5" name="Oval 3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34BC1F19-1411-FA34-D953-1F65696C2F44}"/>
              </a:ext>
            </a:extLst>
          </p:cNvPr>
          <p:cNvSpPr>
            <a:spLocks noGrp="1"/>
          </p:cNvSpPr>
          <p:nvPr>
            <p:ph type="ctrTitle"/>
          </p:nvPr>
        </p:nvSpPr>
        <p:spPr>
          <a:xfrm>
            <a:off x="4162567" y="818984"/>
            <a:ext cx="6714699" cy="3178689"/>
          </a:xfrm>
        </p:spPr>
        <p:txBody>
          <a:bodyPr>
            <a:normAutofit/>
          </a:bodyPr>
          <a:lstStyle/>
          <a:p>
            <a:pPr algn="l"/>
            <a:r>
              <a:rPr lang="en-US" sz="4800" b="1" dirty="0">
                <a:solidFill>
                  <a:schemeClr val="bg1"/>
                </a:solidFill>
              </a:rPr>
              <a:t>Rule of law issues in EPPO Regulation and the recent CJEU's case law</a:t>
            </a:r>
            <a:endParaRPr lang="el-GR" sz="4800" b="1" dirty="0">
              <a:solidFill>
                <a:schemeClr val="bg1"/>
              </a:solidFill>
            </a:endParaRPr>
          </a:p>
        </p:txBody>
      </p:sp>
      <p:sp>
        <p:nvSpPr>
          <p:cNvPr id="37" name="Rectangle 3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Υπότιτλος 2">
            <a:extLst>
              <a:ext uri="{FF2B5EF4-FFF2-40B4-BE49-F238E27FC236}">
                <a16:creationId xmlns:a16="http://schemas.microsoft.com/office/drawing/2014/main" id="{F598AE8C-29D9-D2AE-2677-51F57618D93F}"/>
              </a:ext>
            </a:extLst>
          </p:cNvPr>
          <p:cNvSpPr>
            <a:spLocks noGrp="1"/>
          </p:cNvSpPr>
          <p:nvPr>
            <p:ph type="subTitle" idx="1"/>
          </p:nvPr>
        </p:nvSpPr>
        <p:spPr>
          <a:xfrm>
            <a:off x="4285397" y="4960961"/>
            <a:ext cx="7055893" cy="1078054"/>
          </a:xfrm>
        </p:spPr>
        <p:txBody>
          <a:bodyPr>
            <a:normAutofit/>
          </a:bodyPr>
          <a:lstStyle/>
          <a:p>
            <a:pPr algn="l"/>
            <a:r>
              <a:rPr lang="en-GB" dirty="0">
                <a:solidFill>
                  <a:srgbClr val="FFFFFF"/>
                </a:solidFill>
              </a:rPr>
              <a:t>Ass. Prof. A. Dionysopoulou</a:t>
            </a:r>
            <a:endParaRPr lang="el-GR" dirty="0">
              <a:solidFill>
                <a:srgbClr val="FFFFFF"/>
              </a:solidFill>
            </a:endParaRPr>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C2018271-4FF5-8520-5D5B-124938328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30266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9F56F1C5-8FF5-86FC-720F-8DF56406BCA9}"/>
              </a:ext>
            </a:extLst>
          </p:cNvPr>
          <p:cNvSpPr>
            <a:spLocks noGrp="1"/>
          </p:cNvSpPr>
          <p:nvPr>
            <p:ph type="title"/>
          </p:nvPr>
        </p:nvSpPr>
        <p:spPr>
          <a:xfrm>
            <a:off x="466722" y="586855"/>
            <a:ext cx="3201366" cy="3387497"/>
          </a:xfrm>
        </p:spPr>
        <p:txBody>
          <a:bodyPr anchor="b">
            <a:normAutofit/>
          </a:bodyPr>
          <a:lstStyle/>
          <a:p>
            <a:pPr algn="r"/>
            <a:r>
              <a:rPr kumimoji="0" lang="en-GB" sz="4000" b="0" i="0" u="none" strike="noStrike" kern="1200" cap="none" spc="0" normalizeH="0" baseline="0" noProof="0">
                <a:ln>
                  <a:noFill/>
                </a:ln>
                <a:solidFill>
                  <a:srgbClr val="FFFFFF"/>
                </a:solidFill>
                <a:effectLst/>
                <a:uLnTx/>
                <a:uFillTx/>
                <a:latin typeface="Aptos Display" panose="02110004020202020204"/>
                <a:ea typeface="+mj-ea"/>
                <a:cs typeface="+mj-cs"/>
              </a:rPr>
              <a:t>Judicial review in EPPO Regulation</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B13BBADC-8D11-66ED-AB46-64E6363E773C}"/>
              </a:ext>
            </a:extLst>
          </p:cNvPr>
          <p:cNvSpPr>
            <a:spLocks noGrp="1"/>
          </p:cNvSpPr>
          <p:nvPr>
            <p:ph idx="1"/>
          </p:nvPr>
        </p:nvSpPr>
        <p:spPr>
          <a:xfrm>
            <a:off x="4367695" y="649480"/>
            <a:ext cx="6997911" cy="5546047"/>
          </a:xfrm>
        </p:spPr>
        <p:txBody>
          <a:bodyPr anchor="ctr">
            <a:normAutofit/>
          </a:bodyPr>
          <a:lstStyle/>
          <a:p>
            <a:pPr marL="0" indent="0">
              <a:buNone/>
            </a:pPr>
            <a:r>
              <a:rPr lang="en-US" sz="2700" dirty="0"/>
              <a:t>In order to ascertain whether an act produces such effects it is necessary to</a:t>
            </a:r>
            <a:r>
              <a:rPr lang="el-GR" sz="2700" dirty="0"/>
              <a:t>:</a:t>
            </a:r>
            <a:endParaRPr lang="en-US" sz="2700" dirty="0"/>
          </a:p>
          <a:p>
            <a:pPr lvl="1"/>
            <a:r>
              <a:rPr lang="en-US" sz="2700" dirty="0"/>
              <a:t>examine the substance of that act and </a:t>
            </a:r>
          </a:p>
          <a:p>
            <a:pPr lvl="1"/>
            <a:r>
              <a:rPr lang="en-US" sz="2700" dirty="0"/>
              <a:t> assess its effects in the light of objective criteria, such as its content, taking into account, as appropriate, the context in which it was made and the powers of the institution, body, office or agency that adopted it</a:t>
            </a:r>
            <a:r>
              <a:rPr lang="el-GR" sz="2700" dirty="0"/>
              <a:t>.</a:t>
            </a:r>
            <a:endParaRPr lang="en-US" sz="2700" dirty="0"/>
          </a:p>
          <a:p>
            <a:endParaRPr lang="el-GR" sz="2000" dirty="0"/>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6AF0C34B-AA70-01DD-75E5-D45A703A9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3207439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1BC83838-741C-AF73-484F-33A3B098D1A2}"/>
              </a:ext>
            </a:extLst>
          </p:cNvPr>
          <p:cNvSpPr>
            <a:spLocks noGrp="1"/>
          </p:cNvSpPr>
          <p:nvPr>
            <p:ph type="title"/>
          </p:nvPr>
        </p:nvSpPr>
        <p:spPr>
          <a:xfrm>
            <a:off x="466722" y="586855"/>
            <a:ext cx="3201366" cy="3387497"/>
          </a:xfrm>
        </p:spPr>
        <p:txBody>
          <a:bodyPr anchor="b">
            <a:normAutofit/>
          </a:bodyPr>
          <a:lstStyle/>
          <a:p>
            <a:pPr algn="r"/>
            <a:r>
              <a:rPr kumimoji="0" lang="en-GB" sz="4000" b="0" i="0" u="none" strike="noStrike" kern="1200" cap="none" spc="0" normalizeH="0" baseline="0" noProof="0">
                <a:ln>
                  <a:noFill/>
                </a:ln>
                <a:solidFill>
                  <a:srgbClr val="FFFFFF"/>
                </a:solidFill>
                <a:effectLst/>
                <a:uLnTx/>
                <a:uFillTx/>
                <a:latin typeface="Aptos Display" panose="02110004020202020204"/>
                <a:ea typeface="+mj-ea"/>
                <a:cs typeface="+mj-cs"/>
              </a:rPr>
              <a:t>Judicial review in EPPO Regulation</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4E028F05-0AC5-7B34-FA85-89955CFAF962}"/>
              </a:ext>
            </a:extLst>
          </p:cNvPr>
          <p:cNvSpPr>
            <a:spLocks noGrp="1"/>
          </p:cNvSpPr>
          <p:nvPr>
            <p:ph idx="1"/>
          </p:nvPr>
        </p:nvSpPr>
        <p:spPr>
          <a:xfrm>
            <a:off x="4367695" y="111211"/>
            <a:ext cx="7556575" cy="6240161"/>
          </a:xfrm>
        </p:spPr>
        <p:txBody>
          <a:bodyPr anchor="ctr">
            <a:normAutofit/>
          </a:bodyPr>
          <a:lstStyle/>
          <a:p>
            <a:pPr marL="0" indent="0">
              <a:buNone/>
            </a:pPr>
            <a:r>
              <a:rPr lang="en-US" sz="2700" b="1" dirty="0"/>
              <a:t>By Court of Justice through preliminary rulings </a:t>
            </a:r>
            <a:r>
              <a:rPr lang="en-US" sz="2700" dirty="0"/>
              <a:t>concerning: </a:t>
            </a:r>
          </a:p>
          <a:p>
            <a:r>
              <a:rPr lang="en-US" sz="2700" dirty="0"/>
              <a:t>(a) </a:t>
            </a:r>
            <a:r>
              <a:rPr lang="en-US" sz="2700" dirty="0">
                <a:solidFill>
                  <a:schemeClr val="tx2">
                    <a:lumMod val="75000"/>
                    <a:lumOff val="25000"/>
                  </a:schemeClr>
                </a:solidFill>
              </a:rPr>
              <a:t>the </a:t>
            </a:r>
            <a:r>
              <a:rPr lang="en-US" sz="2700" i="1" dirty="0">
                <a:solidFill>
                  <a:schemeClr val="tx2">
                    <a:lumMod val="75000"/>
                    <a:lumOff val="25000"/>
                  </a:schemeClr>
                </a:solidFill>
              </a:rPr>
              <a:t>validity</a:t>
            </a:r>
            <a:r>
              <a:rPr lang="en-US" sz="2700" dirty="0">
                <a:solidFill>
                  <a:schemeClr val="tx2">
                    <a:lumMod val="75000"/>
                    <a:lumOff val="25000"/>
                  </a:schemeClr>
                </a:solidFill>
              </a:rPr>
              <a:t> of procedural acts </a:t>
            </a:r>
            <a:r>
              <a:rPr lang="en-US" sz="2700" dirty="0"/>
              <a:t>of the EPPO, in so far as such a question of validity is raised before any court or tribunal of a Member State directly on the basis of Union law; </a:t>
            </a:r>
          </a:p>
          <a:p>
            <a:r>
              <a:rPr lang="en-US" sz="2700" dirty="0"/>
              <a:t>(b) </a:t>
            </a:r>
            <a:r>
              <a:rPr lang="en-US" sz="2700" dirty="0">
                <a:solidFill>
                  <a:schemeClr val="tx2">
                    <a:lumMod val="75000"/>
                    <a:lumOff val="25000"/>
                  </a:schemeClr>
                </a:solidFill>
              </a:rPr>
              <a:t>the </a:t>
            </a:r>
            <a:r>
              <a:rPr lang="en-US" sz="2700" i="1" dirty="0">
                <a:solidFill>
                  <a:schemeClr val="tx2">
                    <a:lumMod val="75000"/>
                    <a:lumOff val="25000"/>
                  </a:schemeClr>
                </a:solidFill>
              </a:rPr>
              <a:t>interpretation</a:t>
            </a:r>
            <a:r>
              <a:rPr lang="en-US" sz="2700" dirty="0">
                <a:solidFill>
                  <a:schemeClr val="tx2">
                    <a:lumMod val="75000"/>
                    <a:lumOff val="25000"/>
                  </a:schemeClr>
                </a:solidFill>
              </a:rPr>
              <a:t> or the validity of provisions </a:t>
            </a:r>
            <a:r>
              <a:rPr lang="en-US" sz="2700" dirty="0"/>
              <a:t>of Union law, including EPPO Regulation; </a:t>
            </a:r>
          </a:p>
          <a:p>
            <a:r>
              <a:rPr lang="en-US" sz="2700" dirty="0"/>
              <a:t>(c) </a:t>
            </a:r>
            <a:r>
              <a:rPr lang="en-US" sz="2700" dirty="0">
                <a:solidFill>
                  <a:schemeClr val="tx2">
                    <a:lumMod val="75000"/>
                    <a:lumOff val="25000"/>
                  </a:schemeClr>
                </a:solidFill>
              </a:rPr>
              <a:t>the </a:t>
            </a:r>
            <a:r>
              <a:rPr lang="en-US" sz="2700" i="1" dirty="0">
                <a:solidFill>
                  <a:schemeClr val="tx2">
                    <a:lumMod val="75000"/>
                    <a:lumOff val="25000"/>
                  </a:schemeClr>
                </a:solidFill>
              </a:rPr>
              <a:t>interpretation </a:t>
            </a:r>
            <a:r>
              <a:rPr lang="en-US" sz="2700" i="1" dirty="0"/>
              <a:t>of Articles 22 and 25 of this Regulation in relation to any conflict of competence </a:t>
            </a:r>
            <a:r>
              <a:rPr lang="en-US" sz="2700" dirty="0"/>
              <a:t>between the EPPO and the competent national authorities. </a:t>
            </a:r>
          </a:p>
          <a:p>
            <a:endParaRPr lang="el-GR" sz="2000" dirty="0"/>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AC2CD57E-65E5-42A1-3C70-525F21B66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228333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C11104F5-5B98-B585-C29C-AD4602490CB4}"/>
              </a:ext>
            </a:extLst>
          </p:cNvPr>
          <p:cNvSpPr>
            <a:spLocks noGrp="1"/>
          </p:cNvSpPr>
          <p:nvPr>
            <p:ph type="title"/>
          </p:nvPr>
        </p:nvSpPr>
        <p:spPr>
          <a:xfrm>
            <a:off x="466722" y="586855"/>
            <a:ext cx="3201366" cy="3387497"/>
          </a:xfrm>
        </p:spPr>
        <p:txBody>
          <a:bodyPr anchor="b">
            <a:normAutofit/>
          </a:bodyPr>
          <a:lstStyle/>
          <a:p>
            <a:pPr algn="r"/>
            <a:r>
              <a:rPr kumimoji="0" lang="en-GB" sz="4000" b="0" i="0" u="none" strike="noStrike" kern="1200" cap="none" spc="0" normalizeH="0" baseline="0" noProof="0" dirty="0">
                <a:ln>
                  <a:noFill/>
                </a:ln>
                <a:solidFill>
                  <a:srgbClr val="FFFFFF"/>
                </a:solidFill>
                <a:effectLst/>
                <a:uLnTx/>
                <a:uFillTx/>
                <a:latin typeface="Aptos Display" panose="02110004020202020204"/>
                <a:ea typeface="+mj-ea"/>
                <a:cs typeface="+mj-cs"/>
              </a:rPr>
              <a:t>Judicial review in EPPO Regulation</a:t>
            </a: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A7E7F130-D3C8-2A77-2F08-6F4A3705B487}"/>
              </a:ext>
            </a:extLst>
          </p:cNvPr>
          <p:cNvSpPr>
            <a:spLocks noGrp="1"/>
          </p:cNvSpPr>
          <p:nvPr>
            <p:ph idx="1"/>
          </p:nvPr>
        </p:nvSpPr>
        <p:spPr>
          <a:xfrm>
            <a:off x="4367695" y="511388"/>
            <a:ext cx="7703536" cy="5684139"/>
          </a:xfrm>
        </p:spPr>
        <p:txBody>
          <a:bodyPr anchor="ctr">
            <a:normAutofit/>
          </a:bodyPr>
          <a:lstStyle/>
          <a:p>
            <a:pPr marL="0" indent="0">
              <a:buNone/>
            </a:pPr>
            <a:r>
              <a:rPr lang="en-US" sz="2700" b="1" dirty="0"/>
              <a:t>By Court of Justice directly</a:t>
            </a:r>
          </a:p>
          <a:p>
            <a:pPr marL="0" indent="0">
              <a:buNone/>
            </a:pPr>
            <a:endParaRPr lang="en-US" sz="2700" b="1" dirty="0"/>
          </a:p>
          <a:p>
            <a:r>
              <a:rPr lang="en-US" sz="2700" dirty="0"/>
              <a:t>the decisions of the EPPO to </a:t>
            </a:r>
            <a:r>
              <a:rPr lang="en-US" sz="2700" i="1" dirty="0"/>
              <a:t>dismiss a case</a:t>
            </a:r>
            <a:r>
              <a:rPr lang="en-US" sz="2700" dirty="0"/>
              <a:t>, in so far as they are contested directly on the basis of Union law, </a:t>
            </a:r>
          </a:p>
          <a:p>
            <a:endParaRPr lang="en-US" sz="2000" dirty="0"/>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62205A7B-144A-3CBA-A3DF-9E59AFE52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2325029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8984D78-D8FA-2EC4-077C-C586E72C247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Judicial review in EPPO Regulation</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B8CB48D4-FCD1-3C64-D5B3-C62BF0002D8E}"/>
              </a:ext>
            </a:extLst>
          </p:cNvPr>
          <p:cNvSpPr>
            <a:spLocks noGrp="1"/>
          </p:cNvSpPr>
          <p:nvPr>
            <p:ph idx="1"/>
          </p:nvPr>
        </p:nvSpPr>
        <p:spPr>
          <a:xfrm>
            <a:off x="1371599" y="2318197"/>
            <a:ext cx="9724031" cy="3683358"/>
          </a:xfrm>
        </p:spPr>
        <p:txBody>
          <a:bodyPr anchor="ctr">
            <a:normAutofit/>
          </a:bodyPr>
          <a:lstStyle/>
          <a:p>
            <a:r>
              <a:rPr lang="en-US" sz="2700" dirty="0"/>
              <a:t>Apart from the cases that an EPPO act is judged by a last instance national court or by any national court if it considers there are grounds for its invalidity, </a:t>
            </a:r>
          </a:p>
          <a:p>
            <a:pPr lvl="1"/>
            <a:r>
              <a:rPr lang="en-US" sz="2700" dirty="0"/>
              <a:t>it lies within the discretion of national courts whether to refer the case to the CJEU for preliminary ruling. </a:t>
            </a:r>
          </a:p>
          <a:p>
            <a:endParaRPr lang="el-GR" sz="2000" dirty="0"/>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00F6381E-D511-6184-830C-27D34EFCB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3470685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343EBA-D268-85B7-A4B1-C483A89069C0}"/>
              </a:ext>
            </a:extLst>
          </p:cNvPr>
          <p:cNvSpPr>
            <a:spLocks noGrp="1"/>
          </p:cNvSpPr>
          <p:nvPr>
            <p:ph type="title"/>
          </p:nvPr>
        </p:nvSpPr>
        <p:spPr/>
        <p:txBody>
          <a:bodyPr/>
          <a:lstStyle/>
          <a:p>
            <a:r>
              <a:rPr lang="en-GB" dirty="0"/>
              <a:t>Rule of law and judicial review</a:t>
            </a:r>
            <a:endParaRPr lang="el-GR" dirty="0"/>
          </a:p>
        </p:txBody>
      </p:sp>
      <p:graphicFrame>
        <p:nvGraphicFramePr>
          <p:cNvPr id="5" name="Θέση περιεχομένου 2">
            <a:extLst>
              <a:ext uri="{FF2B5EF4-FFF2-40B4-BE49-F238E27FC236}">
                <a16:creationId xmlns:a16="http://schemas.microsoft.com/office/drawing/2014/main" id="{F0044FE2-AC06-041F-3C48-CCC09F70152B}"/>
              </a:ext>
            </a:extLst>
          </p:cNvPr>
          <p:cNvGraphicFramePr>
            <a:graphicFrameLocks noGrp="1"/>
          </p:cNvGraphicFramePr>
          <p:nvPr>
            <p:ph idx="1"/>
            <p:extLst>
              <p:ext uri="{D42A27DB-BD31-4B8C-83A1-F6EECF244321}">
                <p14:modId xmlns:p14="http://schemas.microsoft.com/office/powerpoint/2010/main" val="2442382994"/>
              </p:ext>
            </p:extLst>
          </p:nvPr>
        </p:nvGraphicFramePr>
        <p:xfrm>
          <a:off x="566442" y="1690688"/>
          <a:ext cx="11264114" cy="4928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332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479EB06-1DB9-1C1B-8E4F-3F1D352C70B5}"/>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Rule of law and judicial review</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FCAE06D3-D82F-A496-BC12-9E0D2067228F}"/>
              </a:ext>
            </a:extLst>
          </p:cNvPr>
          <p:cNvSpPr>
            <a:spLocks noGrp="1"/>
          </p:cNvSpPr>
          <p:nvPr>
            <p:ph idx="1"/>
          </p:nvPr>
        </p:nvSpPr>
        <p:spPr>
          <a:xfrm>
            <a:off x="4810259" y="649480"/>
            <a:ext cx="6555347" cy="5546047"/>
          </a:xfrm>
        </p:spPr>
        <p:txBody>
          <a:bodyPr anchor="ctr">
            <a:normAutofit/>
          </a:bodyPr>
          <a:lstStyle/>
          <a:p>
            <a:r>
              <a:rPr lang="en-GB" sz="2700" dirty="0"/>
              <a:t>Rule of Law components</a:t>
            </a:r>
          </a:p>
          <a:p>
            <a:endParaRPr lang="en-GB" sz="2700" dirty="0"/>
          </a:p>
          <a:p>
            <a:pPr lvl="1"/>
            <a:r>
              <a:rPr lang="en-GB" sz="2700" dirty="0"/>
              <a:t>Judicial review as principle in </a:t>
            </a:r>
            <a:r>
              <a:rPr lang="en-US" sz="2700" dirty="0"/>
              <a:t>Article 19 TEU requires MS to provide effective judicial protection in the fields covered by Union law </a:t>
            </a:r>
          </a:p>
          <a:p>
            <a:pPr lvl="1"/>
            <a:r>
              <a:rPr lang="en-US" sz="2700" dirty="0"/>
              <a:t>Effective judicial review as a right in art. 47 Charter</a:t>
            </a:r>
          </a:p>
          <a:p>
            <a:endParaRPr lang="el-GR" sz="2000" dirty="0"/>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A0BCC873-7F2E-3E4C-5EB8-EB3DB36B1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1241382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BA02CDBB-57EE-0B35-41F4-A360BC267C0D}"/>
              </a:ext>
            </a:extLst>
          </p:cNvPr>
          <p:cNvSpPr>
            <a:spLocks noGrp="1"/>
          </p:cNvSpPr>
          <p:nvPr>
            <p:ph type="title"/>
          </p:nvPr>
        </p:nvSpPr>
        <p:spPr>
          <a:xfrm>
            <a:off x="466722" y="586855"/>
            <a:ext cx="3201366" cy="3387497"/>
          </a:xfrm>
        </p:spPr>
        <p:txBody>
          <a:bodyPr anchor="b">
            <a:normAutofit/>
          </a:bodyPr>
          <a:lstStyle/>
          <a:p>
            <a:r>
              <a:rPr lang="en-GB" sz="4000" dirty="0">
                <a:solidFill>
                  <a:srgbClr val="FFFFFF"/>
                </a:solidFill>
              </a:rPr>
              <a:t> Effective judicial protection Art. 47 Charter</a:t>
            </a:r>
            <a:endParaRPr lang="el-GR" sz="4000" dirty="0">
              <a:solidFill>
                <a:srgbClr val="FFFFFF"/>
              </a:solidFill>
            </a:endParaRPr>
          </a:p>
        </p:txBody>
      </p:sp>
      <p:sp>
        <p:nvSpPr>
          <p:cNvPr id="22" name="Θέση περιεχομένου 2">
            <a:extLst>
              <a:ext uri="{FF2B5EF4-FFF2-40B4-BE49-F238E27FC236}">
                <a16:creationId xmlns:a16="http://schemas.microsoft.com/office/drawing/2014/main" id="{A901B5DB-87D0-2B29-94AA-7A324F9A5947}"/>
              </a:ext>
            </a:extLst>
          </p:cNvPr>
          <p:cNvSpPr>
            <a:spLocks noGrp="1"/>
          </p:cNvSpPr>
          <p:nvPr>
            <p:ph idx="1"/>
          </p:nvPr>
        </p:nvSpPr>
        <p:spPr>
          <a:xfrm>
            <a:off x="4263081" y="200607"/>
            <a:ext cx="7549978" cy="6113695"/>
          </a:xfrm>
        </p:spPr>
        <p:txBody>
          <a:bodyPr anchor="ctr">
            <a:normAutofit/>
          </a:bodyPr>
          <a:lstStyle/>
          <a:p>
            <a:pPr marL="0" indent="0">
              <a:buNone/>
            </a:pPr>
            <a:r>
              <a:rPr lang="en-US" sz="2600" b="1" dirty="0">
                <a:solidFill>
                  <a:schemeClr val="tx2">
                    <a:lumMod val="75000"/>
                    <a:lumOff val="25000"/>
                  </a:schemeClr>
                </a:solidFill>
              </a:rPr>
              <a:t>Effective judicial protection </a:t>
            </a:r>
          </a:p>
          <a:p>
            <a:r>
              <a:rPr lang="en-US" sz="2600" dirty="0"/>
              <a:t> Article 47 of the Charter corresponds to Articles 6 and 13 of the ECHR, it provides more extensive protection compared to the  ECHR provisions . </a:t>
            </a:r>
          </a:p>
          <a:p>
            <a:pPr marL="0" indent="0">
              <a:buNone/>
            </a:pPr>
            <a:r>
              <a:rPr lang="en-US" sz="2600" dirty="0"/>
              <a:t>After the entry into force of the Lisbon Treaty, the CJEU held that the principle of effective judicial protection, which it had developed as early as the 1980s, is affirmed in Article 47(1) of the Charter. </a:t>
            </a:r>
          </a:p>
          <a:p>
            <a:r>
              <a:rPr lang="en-US" sz="2600" dirty="0"/>
              <a:t>Article 47(1) of the Charter enshrines this right, while Article 19 TEU mandates the obligation for MS to establish a system of legal remedies ensuring effective judicial protection in areas of Union law</a:t>
            </a:r>
            <a:endParaRPr lang="el-GR" sz="2600" dirty="0"/>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1E52411A-8A2E-C808-DE4C-14B8833C5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3657857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7271F5B8-7F3E-B5F6-3398-3D81AB606927}"/>
              </a:ext>
            </a:extLst>
          </p:cNvPr>
          <p:cNvSpPr>
            <a:spLocks noGrp="1"/>
          </p:cNvSpPr>
          <p:nvPr>
            <p:ph type="title"/>
          </p:nvPr>
        </p:nvSpPr>
        <p:spPr>
          <a:xfrm>
            <a:off x="466722" y="586855"/>
            <a:ext cx="3201366" cy="3387497"/>
          </a:xfrm>
        </p:spPr>
        <p:txBody>
          <a:bodyPr anchor="b">
            <a:normAutofit/>
          </a:bodyPr>
          <a:lstStyle/>
          <a:p>
            <a:r>
              <a:rPr kumimoji="0" lang="en-GB" sz="4000" b="0" i="0" u="none" strike="noStrike" kern="1200" cap="none" spc="0" normalizeH="0" baseline="0" noProof="0" dirty="0">
                <a:ln>
                  <a:noFill/>
                </a:ln>
                <a:solidFill>
                  <a:srgbClr val="FFFFFF"/>
                </a:solidFill>
                <a:effectLst/>
                <a:uLnTx/>
                <a:uFillTx/>
                <a:latin typeface="Aptos Display" panose="02110004020202020204"/>
                <a:ea typeface="+mj-ea"/>
                <a:cs typeface="+mj-cs"/>
              </a:rPr>
              <a:t>Effective judicial protection Art. 47 Charter</a:t>
            </a: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4A0679B3-1988-7A50-FB6D-10897BB06F5F}"/>
              </a:ext>
            </a:extLst>
          </p:cNvPr>
          <p:cNvSpPr>
            <a:spLocks noGrp="1"/>
          </p:cNvSpPr>
          <p:nvPr>
            <p:ph idx="1"/>
          </p:nvPr>
        </p:nvSpPr>
        <p:spPr>
          <a:xfrm>
            <a:off x="4504548" y="200608"/>
            <a:ext cx="7220729" cy="6126052"/>
          </a:xfrm>
        </p:spPr>
        <p:txBody>
          <a:bodyPr anchor="ctr">
            <a:normAutofit/>
          </a:bodyPr>
          <a:lstStyle/>
          <a:p>
            <a:r>
              <a:rPr lang="en-US" sz="2700" dirty="0">
                <a:solidFill>
                  <a:schemeClr val="tx2">
                    <a:lumMod val="75000"/>
                    <a:lumOff val="25000"/>
                  </a:schemeClr>
                </a:solidFill>
              </a:rPr>
              <a:t>Effective judicial protection </a:t>
            </a:r>
            <a:r>
              <a:rPr lang="en-US" sz="2700" dirty="0"/>
              <a:t>as a principle  reinforces the correct application of Union law, while as a right, it requires another right arising from EU law to be protected before it can be activated</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lang="en-US" sz="2700" dirty="0"/>
              <a:t>the institutional function of Article 19 TEU, from which the CJEU has inferred institutional guarantees (including independence) that national courts should fulfill in order to provide effective judicial protection </a:t>
            </a:r>
            <a:r>
              <a:rPr kumimoji="0" lang="pt-BR" sz="2700" b="0" i="1" u="none" strike="noStrike" kern="1200" cap="none" spc="0" normalizeH="0" baseline="0" noProof="0" dirty="0">
                <a:ln>
                  <a:noFill/>
                </a:ln>
                <a:effectLst/>
                <a:uLnTx/>
                <a:uFillTx/>
                <a:latin typeface="Aptos" panose="02110004020202020204"/>
                <a:ea typeface="+mn-ea"/>
                <a:cs typeface="+mn-cs"/>
              </a:rPr>
              <a:t>C-64/16 - Associacao Sindical dos Juizes Portugueses Judgement.</a:t>
            </a:r>
          </a:p>
          <a:p>
            <a:endParaRPr lang="el-GR" sz="2000" dirty="0"/>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2B2E4FFB-0B49-2EBA-FAF7-522361CF2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332375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46D33496-2409-37A0-E61B-B69D700AA66A}"/>
              </a:ext>
            </a:extLst>
          </p:cNvPr>
          <p:cNvSpPr>
            <a:spLocks noGrp="1"/>
          </p:cNvSpPr>
          <p:nvPr>
            <p:ph type="title"/>
          </p:nvPr>
        </p:nvSpPr>
        <p:spPr>
          <a:xfrm>
            <a:off x="466722" y="586855"/>
            <a:ext cx="3201366" cy="3387497"/>
          </a:xfrm>
        </p:spPr>
        <p:txBody>
          <a:bodyPr anchor="b">
            <a:normAutofit/>
          </a:bodyPr>
          <a:lstStyle/>
          <a:p>
            <a:r>
              <a:rPr lang="en-GB" sz="4000" dirty="0">
                <a:solidFill>
                  <a:srgbClr val="FFFFFF"/>
                </a:solidFill>
              </a:rPr>
              <a:t>Compatibility of judicial review of EPPO acts with art. 47 Charter</a:t>
            </a: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DB42121D-6782-5B7D-F2A6-D2DD57D8A101}"/>
              </a:ext>
            </a:extLst>
          </p:cNvPr>
          <p:cNvSpPr>
            <a:spLocks noGrp="1"/>
          </p:cNvSpPr>
          <p:nvPr>
            <p:ph idx="1"/>
          </p:nvPr>
        </p:nvSpPr>
        <p:spPr>
          <a:xfrm>
            <a:off x="4238369" y="200608"/>
            <a:ext cx="7636474" cy="6299046"/>
          </a:xfrm>
        </p:spPr>
        <p:txBody>
          <a:bodyPr anchor="ctr">
            <a:normAutofit/>
          </a:bodyPr>
          <a:lstStyle/>
          <a:p>
            <a:pPr marL="0" indent="0">
              <a:buNone/>
            </a:pPr>
            <a:r>
              <a:rPr lang="en-US" sz="2600" dirty="0">
                <a:solidFill>
                  <a:schemeClr val="accent6">
                    <a:lumMod val="50000"/>
                  </a:schemeClr>
                </a:solidFill>
              </a:rPr>
              <a:t>Can national courts through the preliminary ruling procedures stipulated in Art. 42 (2) EPPO Regulation </a:t>
            </a:r>
            <a:r>
              <a:rPr lang="en-US" sz="2600" i="1" dirty="0">
                <a:solidFill>
                  <a:schemeClr val="accent6">
                    <a:lumMod val="50000"/>
                  </a:schemeClr>
                </a:solidFill>
              </a:rPr>
              <a:t>effectively</a:t>
            </a:r>
            <a:r>
              <a:rPr lang="en-US" sz="2600" dirty="0">
                <a:solidFill>
                  <a:schemeClr val="accent6">
                    <a:lumMod val="50000"/>
                  </a:schemeClr>
                </a:solidFill>
              </a:rPr>
              <a:t> review the EPPO decisions?</a:t>
            </a:r>
          </a:p>
          <a:p>
            <a:pPr marL="0" indent="0">
              <a:buNone/>
            </a:pPr>
            <a:r>
              <a:rPr lang="en-US" sz="2600" b="1" dirty="0"/>
              <a:t>CJEU Stan v. EPPO</a:t>
            </a:r>
          </a:p>
          <a:p>
            <a:r>
              <a:rPr lang="en-US" sz="2600" dirty="0"/>
              <a:t>Declared inadmissible action against Decision by Permanent Chamber to bring the case to judgement brought directly before CJEU</a:t>
            </a:r>
          </a:p>
          <a:p>
            <a:r>
              <a:rPr lang="en-US" sz="2600" dirty="0"/>
              <a:t>Rejected recourse to a broad interpretation of Art. 42 allowing for direct judicial review by CJEU  because it was not compatible  with the wording of the provision at issue </a:t>
            </a:r>
          </a:p>
          <a:p>
            <a:r>
              <a:rPr lang="en-US" sz="2600" dirty="0"/>
              <a:t> “and that even the principle of interpretation in conformity with a rule of superior binding force cannot serve as the basis for an interpretation that is contra </a:t>
            </a:r>
            <a:r>
              <a:rPr lang="en-US" sz="2600" dirty="0" err="1"/>
              <a:t>legem</a:t>
            </a:r>
            <a:r>
              <a:rPr lang="en-US" sz="2600" dirty="0"/>
              <a:t> (par. 30)”.</a:t>
            </a:r>
          </a:p>
          <a:p>
            <a:endParaRPr lang="en-US" sz="2000" dirty="0"/>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77DB0387-D45C-9158-745F-0A41C1A4C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317904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DF88F629-C019-9152-F449-15A141420742}"/>
              </a:ext>
            </a:extLst>
          </p:cNvPr>
          <p:cNvSpPr>
            <a:spLocks noGrp="1"/>
          </p:cNvSpPr>
          <p:nvPr>
            <p:ph type="title"/>
          </p:nvPr>
        </p:nvSpPr>
        <p:spPr>
          <a:xfrm>
            <a:off x="466722" y="586855"/>
            <a:ext cx="3201366" cy="3387497"/>
          </a:xfrm>
        </p:spPr>
        <p:txBody>
          <a:bodyPr anchor="b">
            <a:normAutofit/>
          </a:bodyPr>
          <a:lstStyle/>
          <a:p>
            <a:r>
              <a:rPr lang="en-GB" sz="4000" dirty="0">
                <a:solidFill>
                  <a:srgbClr val="FFFFFF"/>
                </a:solidFill>
              </a:rPr>
              <a:t>Judicial review in cross border investigations</a:t>
            </a: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F4747591-1604-FA43-F6F0-7B0AA0FB7B89}"/>
              </a:ext>
            </a:extLst>
          </p:cNvPr>
          <p:cNvSpPr>
            <a:spLocks noGrp="1"/>
          </p:cNvSpPr>
          <p:nvPr>
            <p:ph idx="1"/>
          </p:nvPr>
        </p:nvSpPr>
        <p:spPr>
          <a:xfrm>
            <a:off x="4367695" y="649480"/>
            <a:ext cx="7507148" cy="5546047"/>
          </a:xfrm>
        </p:spPr>
        <p:txBody>
          <a:bodyPr anchor="ctr">
            <a:noAutofit/>
          </a:bodyPr>
          <a:lstStyle/>
          <a:p>
            <a:pPr marL="0" indent="0">
              <a:buNone/>
            </a:pPr>
            <a:r>
              <a:rPr lang="en-US" sz="2600" dirty="0"/>
              <a:t>CJEU Judgment of </a:t>
            </a:r>
            <a:r>
              <a:rPr lang="en-US" sz="2600" i="1" dirty="0"/>
              <a:t>G.K. and others </a:t>
            </a:r>
            <a:r>
              <a:rPr lang="en-US" sz="2600" dirty="0"/>
              <a:t>21. 12. 2023 – </a:t>
            </a:r>
          </a:p>
          <a:p>
            <a:pPr marL="0" indent="0">
              <a:buNone/>
            </a:pPr>
            <a:r>
              <a:rPr lang="en-US" sz="2600" dirty="0"/>
              <a:t>C-281/22 </a:t>
            </a:r>
          </a:p>
          <a:p>
            <a:r>
              <a:rPr lang="en-US" sz="2600" dirty="0"/>
              <a:t>“the review conducted in the MS of the assisting European Delegated Prosecutor, where an assigned investigation measure requires judicial </a:t>
            </a:r>
            <a:r>
              <a:rPr lang="en-US" sz="2600" dirty="0" err="1"/>
              <a:t>authorisation</a:t>
            </a:r>
            <a:r>
              <a:rPr lang="en-US" sz="2600" dirty="0"/>
              <a:t> in accordance with the law of that Member State, may relate </a:t>
            </a:r>
            <a:r>
              <a:rPr lang="en-US" sz="2600" b="1" dirty="0"/>
              <a:t>only to matters concerning the enforcement of that measure</a:t>
            </a:r>
            <a:r>
              <a:rPr lang="en-US" sz="2600" dirty="0"/>
              <a:t>, to the exclusion of matters concerning the </a:t>
            </a:r>
            <a:r>
              <a:rPr lang="en-US" sz="2600" b="1" dirty="0"/>
              <a:t>justification and adoption of that measure</a:t>
            </a:r>
            <a:r>
              <a:rPr lang="en-US" sz="2600" dirty="0"/>
              <a:t>; the latter matters must be subject to </a:t>
            </a:r>
            <a:r>
              <a:rPr lang="en-US" sz="2600" b="1" dirty="0"/>
              <a:t>prior judicial review </a:t>
            </a:r>
            <a:r>
              <a:rPr lang="en-US" sz="2600" dirty="0"/>
              <a:t>in the Member State of the handling European Delegated Prosecutor”</a:t>
            </a:r>
            <a:endParaRPr lang="el-GR" sz="2600" dirty="0"/>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ECE4C989-E594-9DFB-BC67-4C5477A20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200769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2A1E17DB-8024-DA5E-E569-1E6D95763944}"/>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EPPO Structure</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F196F07A-D87B-472D-2A65-66960A2814A1}"/>
              </a:ext>
            </a:extLst>
          </p:cNvPr>
          <p:cNvSpPr>
            <a:spLocks noGrp="1"/>
          </p:cNvSpPr>
          <p:nvPr>
            <p:ph idx="1"/>
          </p:nvPr>
        </p:nvSpPr>
        <p:spPr>
          <a:xfrm>
            <a:off x="617838" y="1791730"/>
            <a:ext cx="11306431" cy="4534929"/>
          </a:xfrm>
        </p:spPr>
        <p:txBody>
          <a:bodyPr anchor="ctr">
            <a:normAutofit/>
          </a:bodyPr>
          <a:lstStyle/>
          <a:p>
            <a:r>
              <a:rPr lang="en-GB" sz="2700"/>
              <a:t>EPPO Regulation </a:t>
            </a:r>
          </a:p>
          <a:p>
            <a:pPr lvl="1"/>
            <a:r>
              <a:rPr lang="en-GB" sz="2700"/>
              <a:t>Legal basis art. 86 TFEU</a:t>
            </a:r>
          </a:p>
          <a:p>
            <a:pPr marL="457200" lvl="1" indent="0">
              <a:buNone/>
            </a:pPr>
            <a:r>
              <a:rPr lang="en-GB" sz="2700"/>
              <a:t>EPPO </a:t>
            </a:r>
            <a:r>
              <a:rPr lang="en-GB" sz="2700" b="1"/>
              <a:t>single Office </a:t>
            </a:r>
            <a:r>
              <a:rPr lang="en-GB" sz="2700"/>
              <a:t>with decentralised structure</a:t>
            </a:r>
          </a:p>
          <a:p>
            <a:pPr marL="457200" lvl="1" indent="0">
              <a:buNone/>
            </a:pPr>
            <a:r>
              <a:rPr lang="en-GB" sz="2700"/>
              <a:t>Central Office in Luxembourg : College, Permanent Chambers, European Chief Prosecutor, European Prosecutors </a:t>
            </a:r>
          </a:p>
          <a:p>
            <a:pPr marL="457200" lvl="1" indent="0">
              <a:buNone/>
            </a:pPr>
            <a:r>
              <a:rPr lang="en-GB" sz="2700"/>
              <a:t>Decentralised level in MS : European Delegated Prosecutors (EDPs)</a:t>
            </a:r>
            <a:endParaRPr lang="en-GB" sz="2700" dirty="0"/>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AD71439C-F2A5-C01A-51BC-A9F14DA04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2216153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4854B4C-8C07-649A-9696-E1636ED99AE7}"/>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Judicial review of EPPO acts</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B2B2D7B6-B2BB-510B-14B3-A71A4EA2731C}"/>
              </a:ext>
            </a:extLst>
          </p:cNvPr>
          <p:cNvSpPr>
            <a:spLocks noGrp="1"/>
          </p:cNvSpPr>
          <p:nvPr>
            <p:ph idx="1"/>
          </p:nvPr>
        </p:nvSpPr>
        <p:spPr>
          <a:xfrm>
            <a:off x="4288779" y="649480"/>
            <a:ext cx="7436499" cy="5546047"/>
          </a:xfrm>
        </p:spPr>
        <p:txBody>
          <a:bodyPr anchor="ctr">
            <a:normAutofit/>
          </a:bodyPr>
          <a:lstStyle/>
          <a:p>
            <a:r>
              <a:rPr lang="en-US" sz="2700" dirty="0"/>
              <a:t>CJEU, Judgement  8.4.2025 - C-292/23 </a:t>
            </a:r>
          </a:p>
          <a:p>
            <a:r>
              <a:rPr lang="en-US" sz="2700" dirty="0"/>
              <a:t>whether a decision of a European Delegated Prosecutor to summon a witness to appear is intended to produce binding legal effects capable of affecting the rights of the persons who are the subject of an investigation by bringing about a distinct change in their legal position.</a:t>
            </a:r>
            <a:endParaRPr lang="el-GR" sz="2700" dirty="0"/>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D20C1CF3-7A1C-9306-91F8-750F8F56B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305387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2525FF0-DAAC-9F1E-E096-5707756E039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Judicial review of EPPO acts</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C4629770-89D4-2EEC-3403-81CDF08B476D}"/>
              </a:ext>
            </a:extLst>
          </p:cNvPr>
          <p:cNvSpPr>
            <a:spLocks noGrp="1"/>
          </p:cNvSpPr>
          <p:nvPr>
            <p:ph idx="1"/>
          </p:nvPr>
        </p:nvSpPr>
        <p:spPr>
          <a:xfrm>
            <a:off x="4367695" y="178025"/>
            <a:ext cx="7462861" cy="6489811"/>
          </a:xfrm>
        </p:spPr>
        <p:txBody>
          <a:bodyPr anchor="ctr">
            <a:normAutofit/>
          </a:bodyPr>
          <a:lstStyle/>
          <a:p>
            <a:r>
              <a:rPr lang="en-US" sz="2500" dirty="0"/>
              <a:t> CJEU Judgement  8.4.2025 - C-292/23 </a:t>
            </a:r>
          </a:p>
          <a:p>
            <a:r>
              <a:rPr lang="en-US" sz="2500" b="1" dirty="0"/>
              <a:t>it is for the competent national courts to assess, having regard, inter alia, to national procedural rules, as well as to the specific context of the criminal investigation </a:t>
            </a:r>
            <a:r>
              <a:rPr lang="en-US" sz="2500" dirty="0"/>
              <a:t>with which they are concerned, whether a decision of a European Delegated Prosecutor summoning a witness to appear is intended to produce binding legal effects capable of affecting the interests of the persons challenging that decision, such as, in the present case, the persons who are the subject of that investigation, by bringing about a distinct change in their legal position, inter alia by affecting their procedural rights. </a:t>
            </a:r>
            <a:endParaRPr lang="el-GR" sz="2500" dirty="0"/>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ACF697CE-4016-D29B-9694-101114328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4007320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C15AA5D-900C-6148-340D-4AB1F96B3741}"/>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EPPO’s position in national legal order</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15676169-A631-516A-EB68-76EEE4DE6C99}"/>
              </a:ext>
            </a:extLst>
          </p:cNvPr>
          <p:cNvSpPr>
            <a:spLocks noGrp="1"/>
          </p:cNvSpPr>
          <p:nvPr>
            <p:ph idx="1"/>
          </p:nvPr>
        </p:nvSpPr>
        <p:spPr>
          <a:xfrm>
            <a:off x="4810259" y="649480"/>
            <a:ext cx="6555347" cy="5546047"/>
          </a:xfrm>
        </p:spPr>
        <p:txBody>
          <a:bodyPr anchor="ctr">
            <a:normAutofit/>
          </a:bodyPr>
          <a:lstStyle/>
          <a:p>
            <a:r>
              <a:rPr lang="en-US" sz="2700" b="1" dirty="0"/>
              <a:t>substantial level of integration of EPPO </a:t>
            </a:r>
            <a:r>
              <a:rPr lang="en-US" sz="2700" dirty="0"/>
              <a:t>within the MS’s systems of criminal procedure in the context within which they exercise their competences is the reason for the national courts having jurisdiction in respect of EPPO acts (C-292/23).</a:t>
            </a:r>
            <a:endParaRPr lang="el-GR" sz="2700" dirty="0"/>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92BEB228-4FA2-0348-E6DD-D87D6E8E2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561239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C951C06-25F2-95C5-16DC-037E1098FCA7}"/>
              </a:ext>
            </a:extLst>
          </p:cNvPr>
          <p:cNvPicPr>
            <a:picLocks noChangeAspect="1"/>
          </p:cNvPicPr>
          <p:nvPr/>
        </p:nvPicPr>
        <p:blipFill>
          <a:blip r:embed="rId2"/>
          <a:stretch>
            <a:fillRect/>
          </a:stretch>
        </p:blipFill>
        <p:spPr>
          <a:xfrm>
            <a:off x="343009" y="130629"/>
            <a:ext cx="11505982" cy="6596743"/>
          </a:xfrm>
          <a:prstGeom prst="rect">
            <a:avLst/>
          </a:prstGeom>
        </p:spPr>
      </p:pic>
    </p:spTree>
    <p:extLst>
      <p:ext uri="{BB962C8B-B14F-4D97-AF65-F5344CB8AC3E}">
        <p14:creationId xmlns:p14="http://schemas.microsoft.com/office/powerpoint/2010/main" val="3144233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5D1FA815-C0FC-1E88-8FE5-8AB206EC83DB}"/>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EPPO Competences</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239CF13D-4E7B-7BA8-04EC-1BDA34680A1E}"/>
              </a:ext>
            </a:extLst>
          </p:cNvPr>
          <p:cNvSpPr>
            <a:spLocks noGrp="1"/>
          </p:cNvSpPr>
          <p:nvPr>
            <p:ph idx="1"/>
          </p:nvPr>
        </p:nvSpPr>
        <p:spPr>
          <a:xfrm>
            <a:off x="4810259" y="649480"/>
            <a:ext cx="6555347" cy="5546047"/>
          </a:xfrm>
        </p:spPr>
        <p:txBody>
          <a:bodyPr anchor="ctr">
            <a:normAutofit/>
          </a:bodyPr>
          <a:lstStyle/>
          <a:p>
            <a:pPr marL="0" indent="0">
              <a:buNone/>
            </a:pPr>
            <a:r>
              <a:rPr lang="en-US" sz="2700" dirty="0">
                <a:solidFill>
                  <a:schemeClr val="tx2">
                    <a:lumMod val="75000"/>
                    <a:lumOff val="25000"/>
                  </a:schemeClr>
                </a:solidFill>
              </a:rPr>
              <a:t>investigating, prosecuting and bringing to judgment </a:t>
            </a:r>
            <a:r>
              <a:rPr lang="en-US" sz="2700" dirty="0"/>
              <a:t>perpetrators/accomplices to</a:t>
            </a:r>
            <a:r>
              <a:rPr lang="en-GB" sz="2700" dirty="0"/>
              <a:t> </a:t>
            </a:r>
          </a:p>
          <a:p>
            <a:r>
              <a:rPr lang="en-US" sz="2700" dirty="0"/>
              <a:t>criminal offences affecting the financial interests of the Union in Directive 2017/1371, as implemented by national law, (VAT fraud only cross border and over 10 million Euros) and under conditions also inextricably linked offences  to these</a:t>
            </a:r>
          </a:p>
          <a:p>
            <a:r>
              <a:rPr lang="en-US" sz="2700" dirty="0"/>
              <a:t>participation in a criminal organization, if the focus of the criminal activity is to commit the offences</a:t>
            </a:r>
            <a:r>
              <a:rPr lang="el-GR" sz="2700" dirty="0"/>
              <a:t> </a:t>
            </a:r>
            <a:r>
              <a:rPr lang="en-GB" sz="2700" dirty="0"/>
              <a:t>in Directive 2017/1371</a:t>
            </a:r>
            <a:r>
              <a:rPr lang="en-US" sz="2700" dirty="0"/>
              <a:t> </a:t>
            </a:r>
            <a:endParaRPr lang="el-GR" sz="2700" dirty="0"/>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2481087D-FF2B-0774-A307-30D36DFE8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107176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FCDDFDF6-FDA9-014B-53E7-CB441ED3CB69}"/>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EPPO Competence</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5D09243A-6BDE-B746-4F87-C8116561FB2D}"/>
              </a:ext>
            </a:extLst>
          </p:cNvPr>
          <p:cNvSpPr>
            <a:spLocks noGrp="1"/>
          </p:cNvSpPr>
          <p:nvPr>
            <p:ph idx="1"/>
          </p:nvPr>
        </p:nvSpPr>
        <p:spPr>
          <a:xfrm>
            <a:off x="1371599" y="2318197"/>
            <a:ext cx="9724031" cy="3683358"/>
          </a:xfrm>
        </p:spPr>
        <p:txBody>
          <a:bodyPr anchor="ctr">
            <a:normAutofit/>
          </a:bodyPr>
          <a:lstStyle/>
          <a:p>
            <a:r>
              <a:rPr lang="en-GB" sz="2700" dirty="0"/>
              <a:t>Shared  with MS but with a right of evocation</a:t>
            </a:r>
          </a:p>
          <a:p>
            <a:r>
              <a:rPr lang="en-GB" sz="2700" dirty="0"/>
              <a:t>EPPO exercises competence by</a:t>
            </a:r>
          </a:p>
          <a:p>
            <a:pPr>
              <a:buFont typeface="Courier New" panose="02070309020205020404" pitchFamily="49" charset="0"/>
              <a:buChar char="o"/>
            </a:pPr>
            <a:r>
              <a:rPr lang="en-GB" sz="2700" dirty="0"/>
              <a:t>initiating an investigation or </a:t>
            </a:r>
          </a:p>
          <a:p>
            <a:pPr>
              <a:buFont typeface="Courier New" panose="02070309020205020404" pitchFamily="49" charset="0"/>
              <a:buChar char="o"/>
            </a:pPr>
            <a:r>
              <a:rPr lang="en-GB" sz="2700" dirty="0"/>
              <a:t>using its right of evocation of case in hands of MS authorities</a:t>
            </a:r>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5A5FEF93-99B6-47AC-0263-91C87E2C5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164609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1AA29A09-888F-B78C-24FC-F363BFCB2A3B}"/>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How does EPPO operate in MS?</a:t>
            </a:r>
            <a:endParaRPr lang="el-GR" sz="4000">
              <a:solidFill>
                <a:srgbClr val="FFFFFF"/>
              </a:solidFill>
            </a:endParaRPr>
          </a:p>
        </p:txBody>
      </p:sp>
      <p:graphicFrame>
        <p:nvGraphicFramePr>
          <p:cNvPr id="5" name="Θέση περιεχομένου 2">
            <a:extLst>
              <a:ext uri="{FF2B5EF4-FFF2-40B4-BE49-F238E27FC236}">
                <a16:creationId xmlns:a16="http://schemas.microsoft.com/office/drawing/2014/main" id="{8C63C75B-E3C9-DAC8-D771-076B57DBF087}"/>
              </a:ext>
            </a:extLst>
          </p:cNvPr>
          <p:cNvGraphicFramePr>
            <a:graphicFrameLocks noGrp="1"/>
          </p:cNvGraphicFramePr>
          <p:nvPr>
            <p:ph idx="1"/>
          </p:nvPr>
        </p:nvGraphicFramePr>
        <p:xfrm>
          <a:off x="4487452" y="511388"/>
          <a:ext cx="7084434" cy="5692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6C256E9A-1D40-ED7A-4F44-C85D636F66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107058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24F5C2-F1CB-D50A-C35A-13B55E30933F}"/>
              </a:ext>
            </a:extLst>
          </p:cNvPr>
          <p:cNvSpPr>
            <a:spLocks noGrp="1"/>
          </p:cNvSpPr>
          <p:nvPr>
            <p:ph type="title"/>
          </p:nvPr>
        </p:nvSpPr>
        <p:spPr/>
        <p:txBody>
          <a:bodyPr/>
          <a:lstStyle/>
          <a:p>
            <a:r>
              <a:rPr lang="en-US" dirty="0"/>
              <a:t>How does EPPO operate in MS?</a:t>
            </a:r>
            <a:endParaRPr lang="el-GR" dirty="0"/>
          </a:p>
        </p:txBody>
      </p:sp>
      <p:graphicFrame>
        <p:nvGraphicFramePr>
          <p:cNvPr id="5" name="Θέση περιεχομένου 2">
            <a:extLst>
              <a:ext uri="{FF2B5EF4-FFF2-40B4-BE49-F238E27FC236}">
                <a16:creationId xmlns:a16="http://schemas.microsoft.com/office/drawing/2014/main" id="{A1AB0FC9-59FE-BD80-4708-AC2AA768A2B9}"/>
              </a:ext>
            </a:extLst>
          </p:cNvPr>
          <p:cNvGraphicFramePr>
            <a:graphicFrameLocks noGrp="1"/>
          </p:cNvGraphicFramePr>
          <p:nvPr>
            <p:ph idx="1"/>
          </p:nvPr>
        </p:nvGraphicFramePr>
        <p:xfrm>
          <a:off x="383059" y="1690688"/>
          <a:ext cx="11417643" cy="4623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3F998B7D-C338-B031-EB1A-82DE35CE88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345362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B7523E-57BD-AA68-AA23-B7D0F4ECED1B}"/>
              </a:ext>
            </a:extLst>
          </p:cNvPr>
          <p:cNvSpPr>
            <a:spLocks noGrp="1"/>
          </p:cNvSpPr>
          <p:nvPr>
            <p:ph type="title"/>
          </p:nvPr>
        </p:nvSpPr>
        <p:spPr/>
        <p:txBody>
          <a:bodyPr/>
          <a:lstStyle/>
          <a:p>
            <a:r>
              <a:rPr lang="en-GB" dirty="0"/>
              <a:t>Cross border investigations by EPPO</a:t>
            </a:r>
            <a:br>
              <a:rPr lang="en-GB" dirty="0"/>
            </a:br>
            <a:endParaRPr lang="el-GR" dirty="0"/>
          </a:p>
        </p:txBody>
      </p:sp>
      <p:graphicFrame>
        <p:nvGraphicFramePr>
          <p:cNvPr id="6" name="Θέση περιεχομένου 2">
            <a:extLst>
              <a:ext uri="{FF2B5EF4-FFF2-40B4-BE49-F238E27FC236}">
                <a16:creationId xmlns:a16="http://schemas.microsoft.com/office/drawing/2014/main" id="{1FA6BD2E-84CB-80BA-5D46-2476F859BAF6}"/>
              </a:ext>
            </a:extLst>
          </p:cNvPr>
          <p:cNvGraphicFramePr>
            <a:graphicFrameLocks noGrp="1"/>
          </p:cNvGraphicFramePr>
          <p:nvPr>
            <p:ph idx="1"/>
          </p:nvPr>
        </p:nvGraphicFramePr>
        <p:xfrm>
          <a:off x="838200" y="1569308"/>
          <a:ext cx="10515600" cy="4607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1AF30450-181D-71C2-40EF-3B548F5FA0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42796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Τίτλος 1">
            <a:extLst>
              <a:ext uri="{FF2B5EF4-FFF2-40B4-BE49-F238E27FC236}">
                <a16:creationId xmlns:a16="http://schemas.microsoft.com/office/drawing/2014/main" id="{A7B24BCE-C9AA-F3D6-200A-E692FB36E526}"/>
              </a:ext>
            </a:extLst>
          </p:cNvPr>
          <p:cNvSpPr>
            <a:spLocks noGrp="1"/>
          </p:cNvSpPr>
          <p:nvPr>
            <p:ph type="title"/>
          </p:nvPr>
        </p:nvSpPr>
        <p:spPr>
          <a:xfrm>
            <a:off x="466722" y="586855"/>
            <a:ext cx="3201366" cy="3387497"/>
          </a:xfrm>
        </p:spPr>
        <p:txBody>
          <a:bodyPr anchor="b">
            <a:normAutofit/>
          </a:bodyPr>
          <a:lstStyle/>
          <a:p>
            <a:r>
              <a:rPr lang="en-GB" sz="4000" dirty="0">
                <a:solidFill>
                  <a:srgbClr val="FFFFFF"/>
                </a:solidFill>
              </a:rPr>
              <a:t>Judicial review in EPPO Regulation</a:t>
            </a: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F2B34CA6-D672-C89F-172B-E53C29EAC079}"/>
              </a:ext>
            </a:extLst>
          </p:cNvPr>
          <p:cNvSpPr>
            <a:spLocks noGrp="1"/>
          </p:cNvSpPr>
          <p:nvPr>
            <p:ph idx="1"/>
          </p:nvPr>
        </p:nvSpPr>
        <p:spPr>
          <a:xfrm>
            <a:off x="4367695" y="649480"/>
            <a:ext cx="7482435" cy="5546047"/>
          </a:xfrm>
        </p:spPr>
        <p:txBody>
          <a:bodyPr anchor="ctr">
            <a:normAutofit/>
          </a:bodyPr>
          <a:lstStyle/>
          <a:p>
            <a:pPr marL="0" indent="0">
              <a:buNone/>
            </a:pPr>
            <a:r>
              <a:rPr lang="en-US" sz="2700" dirty="0">
                <a:solidFill>
                  <a:schemeClr val="tx2">
                    <a:lumMod val="75000"/>
                    <a:lumOff val="25000"/>
                  </a:schemeClr>
                </a:solidFill>
              </a:rPr>
              <a:t>By </a:t>
            </a:r>
            <a:r>
              <a:rPr lang="en-US" sz="2700" b="1" dirty="0">
                <a:solidFill>
                  <a:schemeClr val="tx2">
                    <a:lumMod val="75000"/>
                    <a:lumOff val="25000"/>
                  </a:schemeClr>
                </a:solidFill>
              </a:rPr>
              <a:t>national courts </a:t>
            </a:r>
            <a:r>
              <a:rPr lang="en-US" sz="2700" dirty="0">
                <a:solidFill>
                  <a:schemeClr val="tx2">
                    <a:lumMod val="75000"/>
                    <a:lumOff val="25000"/>
                  </a:schemeClr>
                </a:solidFill>
              </a:rPr>
              <a:t>in accordance with national law</a:t>
            </a:r>
          </a:p>
          <a:p>
            <a:pPr>
              <a:buFont typeface="Wingdings" panose="05000000000000000000" pitchFamily="2" charset="2"/>
              <a:buChar char="Ø"/>
            </a:pPr>
            <a:r>
              <a:rPr lang="en-US" sz="2700" dirty="0"/>
              <a:t> of procedural acts of the EPPO /failures of the EPPO to adopt procedural acts  that </a:t>
            </a:r>
            <a:r>
              <a:rPr lang="en-US" sz="2700" i="1" dirty="0"/>
              <a:t>are intended to produce legal effects vis-à-vis third parties</a:t>
            </a:r>
            <a:r>
              <a:rPr lang="en-US" sz="2700" dirty="0"/>
              <a:t>  (Art. 42)</a:t>
            </a:r>
          </a:p>
          <a:p>
            <a:pPr>
              <a:buFont typeface="Wingdings" panose="05000000000000000000" pitchFamily="2" charset="2"/>
              <a:buChar char="q"/>
            </a:pPr>
            <a:r>
              <a:rPr lang="en-US" sz="2700" dirty="0"/>
              <a:t> procedural acts taken in the performance of its functions of investigating, prosecuting or bringing to judgement (also choice of forum decisions at the latest at the trial stage)</a:t>
            </a:r>
          </a:p>
          <a:p>
            <a:pPr marL="0" indent="0">
              <a:buNone/>
            </a:pPr>
            <a:r>
              <a:rPr lang="en-US" sz="2000" dirty="0"/>
              <a:t>	</a:t>
            </a:r>
            <a:endParaRPr lang="el-GR" sz="2000" dirty="0"/>
          </a:p>
        </p:txBody>
      </p:sp>
      <p:pic>
        <p:nvPicPr>
          <p:cNvPr id="4" name="Εικόνα 3" descr="Εικόνα που περιέχει κείμενο, γραμματοσειρά, σκίτσο/σχέδιο, σχεδίαση&#10;&#10;Περιγραφή που δημιουργήθηκε αυτόματα">
            <a:extLst>
              <a:ext uri="{FF2B5EF4-FFF2-40B4-BE49-F238E27FC236}">
                <a16:creationId xmlns:a16="http://schemas.microsoft.com/office/drawing/2014/main" id="{FEECC1C5-8AE8-5238-7448-653042C61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369" y="5786227"/>
            <a:ext cx="1434862" cy="871166"/>
          </a:xfrm>
          <a:prstGeom prst="rect">
            <a:avLst/>
          </a:prstGeom>
        </p:spPr>
      </p:pic>
    </p:spTree>
    <p:extLst>
      <p:ext uri="{BB962C8B-B14F-4D97-AF65-F5344CB8AC3E}">
        <p14:creationId xmlns:p14="http://schemas.microsoft.com/office/powerpoint/2010/main" val="3947517201"/>
      </p:ext>
    </p:extLst>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TotalTime>
  <Words>1421</Words>
  <Application>Microsoft Office PowerPoint</Application>
  <PresentationFormat>Ευρεία οθόνη</PresentationFormat>
  <Paragraphs>83</Paragraphs>
  <Slides>22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22</vt:i4>
      </vt:variant>
    </vt:vector>
  </HeadingPairs>
  <TitlesOfParts>
    <vt:vector size="28" baseType="lpstr">
      <vt:lpstr>Aptos</vt:lpstr>
      <vt:lpstr>Aptos Display</vt:lpstr>
      <vt:lpstr>Arial</vt:lpstr>
      <vt:lpstr>Courier New</vt:lpstr>
      <vt:lpstr>Wingdings</vt:lpstr>
      <vt:lpstr>1_Θέμα του Office</vt:lpstr>
      <vt:lpstr>Rule of law issues in EPPO Regulation and the recent CJEU's case law</vt:lpstr>
      <vt:lpstr>EPPO Structure</vt:lpstr>
      <vt:lpstr>Παρουσίαση του PowerPoint</vt:lpstr>
      <vt:lpstr>EPPO Competences</vt:lpstr>
      <vt:lpstr>EPPO Competence</vt:lpstr>
      <vt:lpstr>How does EPPO operate in MS?</vt:lpstr>
      <vt:lpstr>How does EPPO operate in MS?</vt:lpstr>
      <vt:lpstr>Cross border investigations by EPPO </vt:lpstr>
      <vt:lpstr>Judicial review in EPPO Regulation</vt:lpstr>
      <vt:lpstr>Judicial review in EPPO Regulation</vt:lpstr>
      <vt:lpstr>Judicial review in EPPO Regulation</vt:lpstr>
      <vt:lpstr>Judicial review in EPPO Regulation</vt:lpstr>
      <vt:lpstr>Judicial review in EPPO Regulation</vt:lpstr>
      <vt:lpstr>Rule of law and judicial review</vt:lpstr>
      <vt:lpstr>Rule of law and judicial review</vt:lpstr>
      <vt:lpstr> Effective judicial protection Art. 47 Charter</vt:lpstr>
      <vt:lpstr>Effective judicial protection Art. 47 Charter</vt:lpstr>
      <vt:lpstr>Compatibility of judicial review of EPPO acts with art. 47 Charter</vt:lpstr>
      <vt:lpstr>Judicial review in cross border investigations</vt:lpstr>
      <vt:lpstr>Judicial review of EPPO acts</vt:lpstr>
      <vt:lpstr>Judicial review of EPPO acts</vt:lpstr>
      <vt:lpstr>EPPO’s position in national legal order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Athanasia Dionysopoulou</dc:creator>
  <cp:lastModifiedBy>Athanasia Dionysopoulou</cp:lastModifiedBy>
  <cp:revision>3</cp:revision>
  <dcterms:created xsi:type="dcterms:W3CDTF">2025-09-05T06:09:38Z</dcterms:created>
  <dcterms:modified xsi:type="dcterms:W3CDTF">2025-09-05T09:41:26Z</dcterms:modified>
</cp:coreProperties>
</file>