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9" r:id="rId3"/>
    <p:sldId id="290" r:id="rId4"/>
    <p:sldId id="291" r:id="rId5"/>
    <p:sldId id="292" r:id="rId6"/>
    <p:sldId id="293" r:id="rId7"/>
    <p:sldId id="296" r:id="rId8"/>
    <p:sldId id="297" r:id="rId9"/>
    <p:sldId id="294" r:id="rId10"/>
    <p:sldId id="295" r:id="rId11"/>
    <p:sldId id="298" r:id="rId12"/>
    <p:sldId id="299" r:id="rId13"/>
    <p:sldId id="300" r:id="rId14"/>
    <p:sldId id="301" r:id="rId15"/>
    <p:sldId id="302" r:id="rId16"/>
    <p:sldId id="303" r:id="rId17"/>
    <p:sldId id="304" r:id="rId18"/>
    <p:sldId id="305" r:id="rId19"/>
    <p:sldId id="258" r:id="rId20"/>
    <p:sldId id="260" r:id="rId21"/>
    <p:sldId id="264" r:id="rId22"/>
    <p:sldId id="273" r:id="rId23"/>
    <p:sldId id="274" r:id="rId24"/>
    <p:sldId id="275" r:id="rId25"/>
    <p:sldId id="276" r:id="rId26"/>
    <p:sldId id="278" r:id="rId27"/>
    <p:sldId id="279" r:id="rId28"/>
    <p:sldId id="280" r:id="rId29"/>
    <p:sldId id="281" r:id="rId30"/>
    <p:sldId id="284" r:id="rId31"/>
    <p:sldId id="285"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DF7F7-772D-452D-AD5D-2F16E0467B4A}" v="59" dt="2025-08-22T07:03:23.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kourtis" userId="092751649f583053" providerId="LiveId" clId="{837DF7F7-772D-452D-AD5D-2F16E0467B4A}"/>
    <pc:docChg chg="undo custSel addSld delSld modSld sldOrd">
      <pc:chgData name="ioannis kourtis" userId="092751649f583053" providerId="LiveId" clId="{837DF7F7-772D-452D-AD5D-2F16E0467B4A}" dt="2025-08-22T07:03:36.415" v="1981" actId="27636"/>
      <pc:docMkLst>
        <pc:docMk/>
      </pc:docMkLst>
      <pc:sldChg chg="modSp new del">
        <pc:chgData name="ioannis kourtis" userId="092751649f583053" providerId="LiveId" clId="{837DF7F7-772D-452D-AD5D-2F16E0467B4A}" dt="2025-08-20T08:57:32.863" v="3" actId="2696"/>
        <pc:sldMkLst>
          <pc:docMk/>
          <pc:sldMk cId="3589335138" sldId="256"/>
        </pc:sldMkLst>
      </pc:sldChg>
      <pc:sldChg chg="modSp add mod">
        <pc:chgData name="ioannis kourtis" userId="092751649f583053" providerId="LiveId" clId="{837DF7F7-772D-452D-AD5D-2F16E0467B4A}" dt="2025-08-20T08:59:33.298" v="56" actId="14100"/>
        <pc:sldMkLst>
          <pc:docMk/>
          <pc:sldMk cId="1480634724" sldId="257"/>
        </pc:sldMkLst>
        <pc:spChg chg="mod">
          <ac:chgData name="ioannis kourtis" userId="092751649f583053" providerId="LiveId" clId="{837DF7F7-772D-452D-AD5D-2F16E0467B4A}" dt="2025-08-20T08:59:33.298" v="56" actId="14100"/>
          <ac:spMkLst>
            <pc:docMk/>
            <pc:sldMk cId="1480634724" sldId="257"/>
            <ac:spMk id="2" creationId="{65B3E44A-6474-33C5-2CB7-82D82F4354D9}"/>
          </ac:spMkLst>
        </pc:spChg>
        <pc:spChg chg="mod">
          <ac:chgData name="ioannis kourtis" userId="092751649f583053" providerId="LiveId" clId="{837DF7F7-772D-452D-AD5D-2F16E0467B4A}" dt="2025-08-20T08:59:17.324" v="53" actId="27636"/>
          <ac:spMkLst>
            <pc:docMk/>
            <pc:sldMk cId="1480634724" sldId="257"/>
            <ac:spMk id="3" creationId="{FFECE270-5343-CFAD-8A85-6F11ED9052A1}"/>
          </ac:spMkLst>
        </pc:spChg>
        <pc:picChg chg="mod">
          <ac:chgData name="ioannis kourtis" userId="092751649f583053" providerId="LiveId" clId="{837DF7F7-772D-452D-AD5D-2F16E0467B4A}" dt="2025-08-20T08:58:43.766" v="43" actId="14100"/>
          <ac:picMkLst>
            <pc:docMk/>
            <pc:sldMk cId="1480634724" sldId="257"/>
            <ac:picMk id="5" creationId="{5A4FF324-09AC-6EF0-70D1-6684B8B95D68}"/>
          </ac:picMkLst>
        </pc:picChg>
      </pc:sldChg>
      <pc:sldChg chg="modSp new mod">
        <pc:chgData name="ioannis kourtis" userId="092751649f583053" providerId="LiveId" clId="{837DF7F7-772D-452D-AD5D-2F16E0467B4A}" dt="2025-08-20T09:01:34.306" v="99" actId="123"/>
        <pc:sldMkLst>
          <pc:docMk/>
          <pc:sldMk cId="871384194" sldId="258"/>
        </pc:sldMkLst>
        <pc:spChg chg="mod">
          <ac:chgData name="ioannis kourtis" userId="092751649f583053" providerId="LiveId" clId="{837DF7F7-772D-452D-AD5D-2F16E0467B4A}" dt="2025-08-20T09:00:32.170" v="95" actId="20577"/>
          <ac:spMkLst>
            <pc:docMk/>
            <pc:sldMk cId="871384194" sldId="258"/>
            <ac:spMk id="2" creationId="{08BB5EC9-EB5C-DB11-5EE7-67D6DFDAE2E6}"/>
          </ac:spMkLst>
        </pc:spChg>
        <pc:spChg chg="mod">
          <ac:chgData name="ioannis kourtis" userId="092751649f583053" providerId="LiveId" clId="{837DF7F7-772D-452D-AD5D-2F16E0467B4A}" dt="2025-08-20T09:01:34.306" v="99" actId="123"/>
          <ac:spMkLst>
            <pc:docMk/>
            <pc:sldMk cId="871384194" sldId="258"/>
            <ac:spMk id="3" creationId="{68BCDCB4-AD84-6E6E-6A1B-E8545712BAC0}"/>
          </ac:spMkLst>
        </pc:spChg>
      </pc:sldChg>
      <pc:sldChg chg="new del">
        <pc:chgData name="ioannis kourtis" userId="092751649f583053" providerId="LiveId" clId="{837DF7F7-772D-452D-AD5D-2F16E0467B4A}" dt="2025-08-20T09:02:34.294" v="102" actId="2696"/>
        <pc:sldMkLst>
          <pc:docMk/>
          <pc:sldMk cId="3265046739" sldId="259"/>
        </pc:sldMkLst>
      </pc:sldChg>
      <pc:sldChg chg="add">
        <pc:chgData name="ioannis kourtis" userId="092751649f583053" providerId="LiveId" clId="{837DF7F7-772D-452D-AD5D-2F16E0467B4A}" dt="2025-08-20T09:02:31.642" v="101"/>
        <pc:sldMkLst>
          <pc:docMk/>
          <pc:sldMk cId="1996103604" sldId="260"/>
        </pc:sldMkLst>
      </pc:sldChg>
      <pc:sldChg chg="modSp add mod">
        <pc:chgData name="ioannis kourtis" userId="092751649f583053" providerId="LiveId" clId="{837DF7F7-772D-452D-AD5D-2F16E0467B4A}" dt="2025-08-20T09:03:45.273" v="105" actId="27636"/>
        <pc:sldMkLst>
          <pc:docMk/>
          <pc:sldMk cId="3475112150" sldId="264"/>
        </pc:sldMkLst>
        <pc:spChg chg="mod">
          <ac:chgData name="ioannis kourtis" userId="092751649f583053" providerId="LiveId" clId="{837DF7F7-772D-452D-AD5D-2F16E0467B4A}" dt="2025-08-20T09:03:45.273" v="105" actId="27636"/>
          <ac:spMkLst>
            <pc:docMk/>
            <pc:sldMk cId="3475112150" sldId="264"/>
            <ac:spMk id="2" creationId="{FC8509CA-5301-AAC2-CE68-A0B3AF50A617}"/>
          </ac:spMkLst>
        </pc:spChg>
      </pc:sldChg>
      <pc:sldChg chg="modSp add del mod">
        <pc:chgData name="ioannis kourtis" userId="092751649f583053" providerId="LiveId" clId="{837DF7F7-772D-452D-AD5D-2F16E0467B4A}" dt="2025-08-20T09:14:54.313" v="170" actId="2696"/>
        <pc:sldMkLst>
          <pc:docMk/>
          <pc:sldMk cId="3753704759" sldId="269"/>
        </pc:sldMkLst>
      </pc:sldChg>
      <pc:sldChg chg="modSp add del mod">
        <pc:chgData name="ioannis kourtis" userId="092751649f583053" providerId="LiveId" clId="{837DF7F7-772D-452D-AD5D-2F16E0467B4A}" dt="2025-08-20T09:14:50.699" v="169" actId="2696"/>
        <pc:sldMkLst>
          <pc:docMk/>
          <pc:sldMk cId="2514690997" sldId="270"/>
        </pc:sldMkLst>
      </pc:sldChg>
      <pc:sldChg chg="add del">
        <pc:chgData name="ioannis kourtis" userId="092751649f583053" providerId="LiveId" clId="{837DF7F7-772D-452D-AD5D-2F16E0467B4A}" dt="2025-08-20T09:08:44.379" v="124" actId="2696"/>
        <pc:sldMkLst>
          <pc:docMk/>
          <pc:sldMk cId="2625215236" sldId="272"/>
        </pc:sldMkLst>
      </pc:sldChg>
      <pc:sldChg chg="modSp add mod">
        <pc:chgData name="ioannis kourtis" userId="092751649f583053" providerId="LiveId" clId="{837DF7F7-772D-452D-AD5D-2F16E0467B4A}" dt="2025-08-20T09:09:05.644" v="143" actId="20577"/>
        <pc:sldMkLst>
          <pc:docMk/>
          <pc:sldMk cId="3465997295" sldId="273"/>
        </pc:sldMkLst>
        <pc:spChg chg="mod">
          <ac:chgData name="ioannis kourtis" userId="092751649f583053" providerId="LiveId" clId="{837DF7F7-772D-452D-AD5D-2F16E0467B4A}" dt="2025-08-20T09:09:05.644" v="143" actId="20577"/>
          <ac:spMkLst>
            <pc:docMk/>
            <pc:sldMk cId="3465997295" sldId="273"/>
            <ac:spMk id="3" creationId="{80BA9545-4761-21AB-FF3D-9DBC9D60EDD1}"/>
          </ac:spMkLst>
        </pc:spChg>
      </pc:sldChg>
      <pc:sldChg chg="add">
        <pc:chgData name="ioannis kourtis" userId="092751649f583053" providerId="LiveId" clId="{837DF7F7-772D-452D-AD5D-2F16E0467B4A}" dt="2025-08-20T09:04:51.438" v="108"/>
        <pc:sldMkLst>
          <pc:docMk/>
          <pc:sldMk cId="2538942097" sldId="274"/>
        </pc:sldMkLst>
      </pc:sldChg>
      <pc:sldChg chg="modSp add mod">
        <pc:chgData name="ioannis kourtis" userId="092751649f583053" providerId="LiveId" clId="{837DF7F7-772D-452D-AD5D-2F16E0467B4A}" dt="2025-08-20T09:09:53.219" v="150" actId="20577"/>
        <pc:sldMkLst>
          <pc:docMk/>
          <pc:sldMk cId="4251532353" sldId="275"/>
        </pc:sldMkLst>
        <pc:spChg chg="mod">
          <ac:chgData name="ioannis kourtis" userId="092751649f583053" providerId="LiveId" clId="{837DF7F7-772D-452D-AD5D-2F16E0467B4A}" dt="2025-08-20T09:09:53.219" v="150" actId="20577"/>
          <ac:spMkLst>
            <pc:docMk/>
            <pc:sldMk cId="4251532353" sldId="275"/>
            <ac:spMk id="3" creationId="{A4B9E35D-C258-213B-93E4-1A6CE147845A}"/>
          </ac:spMkLst>
        </pc:spChg>
      </pc:sldChg>
      <pc:sldChg chg="add">
        <pc:chgData name="ioannis kourtis" userId="092751649f583053" providerId="LiveId" clId="{837DF7F7-772D-452D-AD5D-2F16E0467B4A}" dt="2025-08-20T09:05:11.207" v="110"/>
        <pc:sldMkLst>
          <pc:docMk/>
          <pc:sldMk cId="2705221999" sldId="276"/>
        </pc:sldMkLst>
      </pc:sldChg>
      <pc:sldChg chg="add del">
        <pc:chgData name="ioannis kourtis" userId="092751649f583053" providerId="LiveId" clId="{837DF7F7-772D-452D-AD5D-2F16E0467B4A}" dt="2025-08-20T09:10:24.215" v="151" actId="2696"/>
        <pc:sldMkLst>
          <pc:docMk/>
          <pc:sldMk cId="838243264" sldId="277"/>
        </pc:sldMkLst>
      </pc:sldChg>
      <pc:sldChg chg="add">
        <pc:chgData name="ioannis kourtis" userId="092751649f583053" providerId="LiveId" clId="{837DF7F7-772D-452D-AD5D-2F16E0467B4A}" dt="2025-08-20T09:05:39.546" v="112"/>
        <pc:sldMkLst>
          <pc:docMk/>
          <pc:sldMk cId="3140341215" sldId="278"/>
        </pc:sldMkLst>
      </pc:sldChg>
      <pc:sldChg chg="add">
        <pc:chgData name="ioannis kourtis" userId="092751649f583053" providerId="LiveId" clId="{837DF7F7-772D-452D-AD5D-2F16E0467B4A}" dt="2025-08-20T09:05:48.523" v="113"/>
        <pc:sldMkLst>
          <pc:docMk/>
          <pc:sldMk cId="2099936276" sldId="279"/>
        </pc:sldMkLst>
      </pc:sldChg>
      <pc:sldChg chg="add">
        <pc:chgData name="ioannis kourtis" userId="092751649f583053" providerId="LiveId" clId="{837DF7F7-772D-452D-AD5D-2F16E0467B4A}" dt="2025-08-20T09:06:10.283" v="114"/>
        <pc:sldMkLst>
          <pc:docMk/>
          <pc:sldMk cId="2091750977" sldId="280"/>
        </pc:sldMkLst>
      </pc:sldChg>
      <pc:sldChg chg="add">
        <pc:chgData name="ioannis kourtis" userId="092751649f583053" providerId="LiveId" clId="{837DF7F7-772D-452D-AD5D-2F16E0467B4A}" dt="2025-08-20T09:06:17.942" v="115"/>
        <pc:sldMkLst>
          <pc:docMk/>
          <pc:sldMk cId="2093178358" sldId="281"/>
        </pc:sldMkLst>
      </pc:sldChg>
      <pc:sldChg chg="add del">
        <pc:chgData name="ioannis kourtis" userId="092751649f583053" providerId="LiveId" clId="{837DF7F7-772D-452D-AD5D-2F16E0467B4A}" dt="2025-08-20T09:11:14.778" v="152" actId="2696"/>
        <pc:sldMkLst>
          <pc:docMk/>
          <pc:sldMk cId="2706845080" sldId="282"/>
        </pc:sldMkLst>
      </pc:sldChg>
      <pc:sldChg chg="add">
        <pc:chgData name="ioannis kourtis" userId="092751649f583053" providerId="LiveId" clId="{837DF7F7-772D-452D-AD5D-2F16E0467B4A}" dt="2025-08-20T09:06:45.171" v="117"/>
        <pc:sldMkLst>
          <pc:docMk/>
          <pc:sldMk cId="3185680825" sldId="284"/>
        </pc:sldMkLst>
      </pc:sldChg>
      <pc:sldChg chg="modSp add mod">
        <pc:chgData name="ioannis kourtis" userId="092751649f583053" providerId="LiveId" clId="{837DF7F7-772D-452D-AD5D-2F16E0467B4A}" dt="2025-08-20T09:11:30.450" v="155" actId="20577"/>
        <pc:sldMkLst>
          <pc:docMk/>
          <pc:sldMk cId="2269489678" sldId="285"/>
        </pc:sldMkLst>
        <pc:spChg chg="mod">
          <ac:chgData name="ioannis kourtis" userId="092751649f583053" providerId="LiveId" clId="{837DF7F7-772D-452D-AD5D-2F16E0467B4A}" dt="2025-08-20T09:11:30.450" v="155" actId="20577"/>
          <ac:spMkLst>
            <pc:docMk/>
            <pc:sldMk cId="2269489678" sldId="285"/>
            <ac:spMk id="2" creationId="{EEC621A6-63B1-2255-4084-8F085ED224A4}"/>
          </ac:spMkLst>
        </pc:spChg>
      </pc:sldChg>
      <pc:sldChg chg="add del">
        <pc:chgData name="ioannis kourtis" userId="092751649f583053" providerId="LiveId" clId="{837DF7F7-772D-452D-AD5D-2F16E0467B4A}" dt="2025-08-20T09:12:10.363" v="156" actId="2696"/>
        <pc:sldMkLst>
          <pc:docMk/>
          <pc:sldMk cId="1297512155" sldId="286"/>
        </pc:sldMkLst>
      </pc:sldChg>
      <pc:sldChg chg="add">
        <pc:chgData name="ioannis kourtis" userId="092751649f583053" providerId="LiveId" clId="{837DF7F7-772D-452D-AD5D-2F16E0467B4A}" dt="2025-08-20T09:07:10.380" v="120"/>
        <pc:sldMkLst>
          <pc:docMk/>
          <pc:sldMk cId="1483735147" sldId="287"/>
        </pc:sldMkLst>
      </pc:sldChg>
      <pc:sldChg chg="add ord">
        <pc:chgData name="ioannis kourtis" userId="092751649f583053" providerId="LiveId" clId="{837DF7F7-772D-452D-AD5D-2F16E0467B4A}" dt="2025-08-20T09:12:20.857" v="158"/>
        <pc:sldMkLst>
          <pc:docMk/>
          <pc:sldMk cId="167837631" sldId="288"/>
        </pc:sldMkLst>
      </pc:sldChg>
      <pc:sldChg chg="modSp new mod">
        <pc:chgData name="ioannis kourtis" userId="092751649f583053" providerId="LiveId" clId="{837DF7F7-772D-452D-AD5D-2F16E0467B4A}" dt="2025-08-20T09:21:17.809" v="296" actId="6549"/>
        <pc:sldMkLst>
          <pc:docMk/>
          <pc:sldMk cId="1104114448" sldId="289"/>
        </pc:sldMkLst>
        <pc:spChg chg="mod">
          <ac:chgData name="ioannis kourtis" userId="092751649f583053" providerId="LiveId" clId="{837DF7F7-772D-452D-AD5D-2F16E0467B4A}" dt="2025-08-20T09:18:12.064" v="263" actId="113"/>
          <ac:spMkLst>
            <pc:docMk/>
            <pc:sldMk cId="1104114448" sldId="289"/>
            <ac:spMk id="2" creationId="{E5D35938-011E-82A8-EC5A-D6A71E117EE9}"/>
          </ac:spMkLst>
        </pc:spChg>
        <pc:spChg chg="mod">
          <ac:chgData name="ioannis kourtis" userId="092751649f583053" providerId="LiveId" clId="{837DF7F7-772D-452D-AD5D-2F16E0467B4A}" dt="2025-08-20T09:21:17.809" v="296" actId="6549"/>
          <ac:spMkLst>
            <pc:docMk/>
            <pc:sldMk cId="1104114448" sldId="289"/>
            <ac:spMk id="3" creationId="{24A93ADD-7C25-BEB3-4918-68BC8CE7C7F4}"/>
          </ac:spMkLst>
        </pc:spChg>
      </pc:sldChg>
      <pc:sldChg chg="modSp new mod">
        <pc:chgData name="ioannis kourtis" userId="092751649f583053" providerId="LiveId" clId="{837DF7F7-772D-452D-AD5D-2F16E0467B4A}" dt="2025-08-22T06:43:49.543" v="1791" actId="20577"/>
        <pc:sldMkLst>
          <pc:docMk/>
          <pc:sldMk cId="2337226739" sldId="290"/>
        </pc:sldMkLst>
        <pc:spChg chg="mod">
          <ac:chgData name="ioannis kourtis" userId="092751649f583053" providerId="LiveId" clId="{837DF7F7-772D-452D-AD5D-2F16E0467B4A}" dt="2025-08-22T06:43:49.543" v="1791" actId="20577"/>
          <ac:spMkLst>
            <pc:docMk/>
            <pc:sldMk cId="2337226739" sldId="290"/>
            <ac:spMk id="2" creationId="{5CA6E7A4-0A05-F30A-9FA7-A5E352F8EA96}"/>
          </ac:spMkLst>
        </pc:spChg>
        <pc:spChg chg="mod">
          <ac:chgData name="ioannis kourtis" userId="092751649f583053" providerId="LiveId" clId="{837DF7F7-772D-452D-AD5D-2F16E0467B4A}" dt="2025-08-20T09:26:47.156" v="594" actId="20577"/>
          <ac:spMkLst>
            <pc:docMk/>
            <pc:sldMk cId="2337226739" sldId="290"/>
            <ac:spMk id="3" creationId="{2B0DB803-FDC6-0848-36AF-BC8314960FA6}"/>
          </ac:spMkLst>
        </pc:spChg>
      </pc:sldChg>
      <pc:sldChg chg="modSp new mod">
        <pc:chgData name="ioannis kourtis" userId="092751649f583053" providerId="LiveId" clId="{837DF7F7-772D-452D-AD5D-2F16E0467B4A}" dt="2025-08-20T09:29:39.604" v="678" actId="20577"/>
        <pc:sldMkLst>
          <pc:docMk/>
          <pc:sldMk cId="447410679" sldId="291"/>
        </pc:sldMkLst>
        <pc:spChg chg="mod">
          <ac:chgData name="ioannis kourtis" userId="092751649f583053" providerId="LiveId" clId="{837DF7F7-772D-452D-AD5D-2F16E0467B4A}" dt="2025-08-20T09:29:39.604" v="678" actId="20577"/>
          <ac:spMkLst>
            <pc:docMk/>
            <pc:sldMk cId="447410679" sldId="291"/>
            <ac:spMk id="2" creationId="{E1693ECC-AC3F-CBB7-21CD-3AEFC755C4E0}"/>
          </ac:spMkLst>
        </pc:spChg>
        <pc:spChg chg="mod">
          <ac:chgData name="ioannis kourtis" userId="092751649f583053" providerId="LiveId" clId="{837DF7F7-772D-452D-AD5D-2F16E0467B4A}" dt="2025-08-20T09:28:20.717" v="661" actId="123"/>
          <ac:spMkLst>
            <pc:docMk/>
            <pc:sldMk cId="447410679" sldId="291"/>
            <ac:spMk id="3" creationId="{311E7C4C-7945-3848-9F98-61837BFD5E34}"/>
          </ac:spMkLst>
        </pc:spChg>
      </pc:sldChg>
      <pc:sldChg chg="modSp new mod">
        <pc:chgData name="ioannis kourtis" userId="092751649f583053" providerId="LiveId" clId="{837DF7F7-772D-452D-AD5D-2F16E0467B4A}" dt="2025-08-20T09:34:33.988" v="871" actId="27636"/>
        <pc:sldMkLst>
          <pc:docMk/>
          <pc:sldMk cId="323085621" sldId="292"/>
        </pc:sldMkLst>
        <pc:spChg chg="mod">
          <ac:chgData name="ioannis kourtis" userId="092751649f583053" providerId="LiveId" clId="{837DF7F7-772D-452D-AD5D-2F16E0467B4A}" dt="2025-08-20T09:34:33.988" v="871" actId="27636"/>
          <ac:spMkLst>
            <pc:docMk/>
            <pc:sldMk cId="323085621" sldId="292"/>
            <ac:spMk id="2" creationId="{BE998A03-A93C-9229-DAB9-72682745B121}"/>
          </ac:spMkLst>
        </pc:spChg>
        <pc:spChg chg="mod">
          <ac:chgData name="ioannis kourtis" userId="092751649f583053" providerId="LiveId" clId="{837DF7F7-772D-452D-AD5D-2F16E0467B4A}" dt="2025-08-20T09:32:31.715" v="813" actId="20577"/>
          <ac:spMkLst>
            <pc:docMk/>
            <pc:sldMk cId="323085621" sldId="292"/>
            <ac:spMk id="3" creationId="{FC99CE6C-0ACA-475B-857C-917C445B1AD9}"/>
          </ac:spMkLst>
        </pc:spChg>
      </pc:sldChg>
      <pc:sldChg chg="modSp new del mod">
        <pc:chgData name="ioannis kourtis" userId="092751649f583053" providerId="LiveId" clId="{837DF7F7-772D-452D-AD5D-2F16E0467B4A}" dt="2025-08-20T09:52:55.019" v="908" actId="2696"/>
        <pc:sldMkLst>
          <pc:docMk/>
          <pc:sldMk cId="1123670667" sldId="293"/>
        </pc:sldMkLst>
      </pc:sldChg>
      <pc:sldChg chg="modSp new mod">
        <pc:chgData name="ioannis kourtis" userId="092751649f583053" providerId="LiveId" clId="{837DF7F7-772D-452D-AD5D-2F16E0467B4A}" dt="2025-08-20T09:54:25.381" v="975" actId="123"/>
        <pc:sldMkLst>
          <pc:docMk/>
          <pc:sldMk cId="3262831839" sldId="293"/>
        </pc:sldMkLst>
        <pc:spChg chg="mod">
          <ac:chgData name="ioannis kourtis" userId="092751649f583053" providerId="LiveId" clId="{837DF7F7-772D-452D-AD5D-2F16E0467B4A}" dt="2025-08-20T09:53:13.029" v="912" actId="113"/>
          <ac:spMkLst>
            <pc:docMk/>
            <pc:sldMk cId="3262831839" sldId="293"/>
            <ac:spMk id="2" creationId="{8DA7BD55-5859-9BFD-7558-7832756F4B22}"/>
          </ac:spMkLst>
        </pc:spChg>
        <pc:spChg chg="mod">
          <ac:chgData name="ioannis kourtis" userId="092751649f583053" providerId="LiveId" clId="{837DF7F7-772D-452D-AD5D-2F16E0467B4A}" dt="2025-08-20T09:54:25.381" v="975" actId="123"/>
          <ac:spMkLst>
            <pc:docMk/>
            <pc:sldMk cId="3262831839" sldId="293"/>
            <ac:spMk id="3" creationId="{B80156D2-1A13-916C-6382-6E82DFE7A424}"/>
          </ac:spMkLst>
        </pc:spChg>
      </pc:sldChg>
      <pc:sldChg chg="modSp new mod">
        <pc:chgData name="ioannis kourtis" userId="092751649f583053" providerId="LiveId" clId="{837DF7F7-772D-452D-AD5D-2F16E0467B4A}" dt="2025-08-20T10:32:45.026" v="1171" actId="20577"/>
        <pc:sldMkLst>
          <pc:docMk/>
          <pc:sldMk cId="2562706900" sldId="294"/>
        </pc:sldMkLst>
        <pc:spChg chg="mod">
          <ac:chgData name="ioannis kourtis" userId="092751649f583053" providerId="LiveId" clId="{837DF7F7-772D-452D-AD5D-2F16E0467B4A}" dt="2025-08-20T10:32:33.958" v="1164" actId="20577"/>
          <ac:spMkLst>
            <pc:docMk/>
            <pc:sldMk cId="2562706900" sldId="294"/>
            <ac:spMk id="2" creationId="{F8A0CD67-2A5F-4A50-040E-497845377FEF}"/>
          </ac:spMkLst>
        </pc:spChg>
        <pc:spChg chg="mod">
          <ac:chgData name="ioannis kourtis" userId="092751649f583053" providerId="LiveId" clId="{837DF7F7-772D-452D-AD5D-2F16E0467B4A}" dt="2025-08-20T10:32:45.026" v="1171" actId="20577"/>
          <ac:spMkLst>
            <pc:docMk/>
            <pc:sldMk cId="2562706900" sldId="294"/>
            <ac:spMk id="3" creationId="{B859FD1E-ACC8-5280-521E-58E94E9A44A5}"/>
          </ac:spMkLst>
        </pc:spChg>
      </pc:sldChg>
      <pc:sldChg chg="modSp new mod">
        <pc:chgData name="ioannis kourtis" userId="092751649f583053" providerId="LiveId" clId="{837DF7F7-772D-452D-AD5D-2F16E0467B4A}" dt="2025-08-20T10:38:47.896" v="1379" actId="27636"/>
        <pc:sldMkLst>
          <pc:docMk/>
          <pc:sldMk cId="820305204" sldId="295"/>
        </pc:sldMkLst>
        <pc:spChg chg="mod">
          <ac:chgData name="ioannis kourtis" userId="092751649f583053" providerId="LiveId" clId="{837DF7F7-772D-452D-AD5D-2F16E0467B4A}" dt="2025-08-20T10:38:47.896" v="1379" actId="27636"/>
          <ac:spMkLst>
            <pc:docMk/>
            <pc:sldMk cId="820305204" sldId="295"/>
            <ac:spMk id="2" creationId="{20704AC1-C1EE-FA5B-488C-1B53A6A5CDEF}"/>
          </ac:spMkLst>
        </pc:spChg>
        <pc:spChg chg="mod">
          <ac:chgData name="ioannis kourtis" userId="092751649f583053" providerId="LiveId" clId="{837DF7F7-772D-452D-AD5D-2F16E0467B4A}" dt="2025-08-20T10:38:23.091" v="1357" actId="20577"/>
          <ac:spMkLst>
            <pc:docMk/>
            <pc:sldMk cId="820305204" sldId="295"/>
            <ac:spMk id="3" creationId="{DF0221CD-9316-C0B7-1D73-1C0F05CF676F}"/>
          </ac:spMkLst>
        </pc:spChg>
      </pc:sldChg>
      <pc:sldChg chg="modSp new mod">
        <pc:chgData name="ioannis kourtis" userId="092751649f583053" providerId="LiveId" clId="{837DF7F7-772D-452D-AD5D-2F16E0467B4A}" dt="2025-08-20T10:30:37.755" v="1142" actId="123"/>
        <pc:sldMkLst>
          <pc:docMk/>
          <pc:sldMk cId="327492630" sldId="296"/>
        </pc:sldMkLst>
        <pc:spChg chg="mod">
          <ac:chgData name="ioannis kourtis" userId="092751649f583053" providerId="LiveId" clId="{837DF7F7-772D-452D-AD5D-2F16E0467B4A}" dt="2025-08-20T10:30:20.048" v="1131" actId="113"/>
          <ac:spMkLst>
            <pc:docMk/>
            <pc:sldMk cId="327492630" sldId="296"/>
            <ac:spMk id="2" creationId="{56597288-15B9-1171-188E-E4F0F4C02801}"/>
          </ac:spMkLst>
        </pc:spChg>
        <pc:spChg chg="mod">
          <ac:chgData name="ioannis kourtis" userId="092751649f583053" providerId="LiveId" clId="{837DF7F7-772D-452D-AD5D-2F16E0467B4A}" dt="2025-08-20T10:30:37.755" v="1142" actId="123"/>
          <ac:spMkLst>
            <pc:docMk/>
            <pc:sldMk cId="327492630" sldId="296"/>
            <ac:spMk id="3" creationId="{C73B8C67-A2D6-CBF4-23E7-C6384B6345EA}"/>
          </ac:spMkLst>
        </pc:spChg>
      </pc:sldChg>
      <pc:sldChg chg="modSp new mod">
        <pc:chgData name="ioannis kourtis" userId="092751649f583053" providerId="LiveId" clId="{837DF7F7-772D-452D-AD5D-2F16E0467B4A}" dt="2025-08-20T10:35:30.495" v="1177" actId="20577"/>
        <pc:sldMkLst>
          <pc:docMk/>
          <pc:sldMk cId="3768231357" sldId="297"/>
        </pc:sldMkLst>
        <pc:spChg chg="mod">
          <ac:chgData name="ioannis kourtis" userId="092751649f583053" providerId="LiveId" clId="{837DF7F7-772D-452D-AD5D-2F16E0467B4A}" dt="2025-08-20T10:35:30.495" v="1177" actId="20577"/>
          <ac:spMkLst>
            <pc:docMk/>
            <pc:sldMk cId="3768231357" sldId="297"/>
            <ac:spMk id="2" creationId="{6716A03D-CA10-0363-F1D6-A20C655CB885}"/>
          </ac:spMkLst>
        </pc:spChg>
        <pc:spChg chg="mod">
          <ac:chgData name="ioannis kourtis" userId="092751649f583053" providerId="LiveId" clId="{837DF7F7-772D-452D-AD5D-2F16E0467B4A}" dt="2025-08-20T10:31:55.905" v="1157" actId="20577"/>
          <ac:spMkLst>
            <pc:docMk/>
            <pc:sldMk cId="3768231357" sldId="297"/>
            <ac:spMk id="3" creationId="{08D9737D-7AD8-B6BC-329D-A823828DAE3F}"/>
          </ac:spMkLst>
        </pc:spChg>
      </pc:sldChg>
      <pc:sldChg chg="modSp new mod">
        <pc:chgData name="ioannis kourtis" userId="092751649f583053" providerId="LiveId" clId="{837DF7F7-772D-452D-AD5D-2F16E0467B4A}" dt="2025-08-20T10:42:00.827" v="1457" actId="113"/>
        <pc:sldMkLst>
          <pc:docMk/>
          <pc:sldMk cId="806651577" sldId="298"/>
        </pc:sldMkLst>
        <pc:spChg chg="mod">
          <ac:chgData name="ioannis kourtis" userId="092751649f583053" providerId="LiveId" clId="{837DF7F7-772D-452D-AD5D-2F16E0467B4A}" dt="2025-08-20T10:42:00.827" v="1457" actId="113"/>
          <ac:spMkLst>
            <pc:docMk/>
            <pc:sldMk cId="806651577" sldId="298"/>
            <ac:spMk id="2" creationId="{1848C549-13D7-349B-19C1-10DAF1E7393C}"/>
          </ac:spMkLst>
        </pc:spChg>
        <pc:spChg chg="mod">
          <ac:chgData name="ioannis kourtis" userId="092751649f583053" providerId="LiveId" clId="{837DF7F7-772D-452D-AD5D-2F16E0467B4A}" dt="2025-08-20T10:41:47.861" v="1454" actId="20577"/>
          <ac:spMkLst>
            <pc:docMk/>
            <pc:sldMk cId="806651577" sldId="298"/>
            <ac:spMk id="3" creationId="{EE3F4078-992E-CB0C-4551-DC109ACE19E9}"/>
          </ac:spMkLst>
        </pc:spChg>
      </pc:sldChg>
      <pc:sldChg chg="modSp new mod">
        <pc:chgData name="ioannis kourtis" userId="092751649f583053" providerId="LiveId" clId="{837DF7F7-772D-452D-AD5D-2F16E0467B4A}" dt="2025-08-20T10:43:59.609" v="1500" actId="27636"/>
        <pc:sldMkLst>
          <pc:docMk/>
          <pc:sldMk cId="2219385181" sldId="299"/>
        </pc:sldMkLst>
        <pc:spChg chg="mod">
          <ac:chgData name="ioannis kourtis" userId="092751649f583053" providerId="LiveId" clId="{837DF7F7-772D-452D-AD5D-2F16E0467B4A}" dt="2025-08-20T10:43:04.102" v="1472" actId="113"/>
          <ac:spMkLst>
            <pc:docMk/>
            <pc:sldMk cId="2219385181" sldId="299"/>
            <ac:spMk id="2" creationId="{C9FFA8EE-6FB5-7A5B-7EAB-602C189084BD}"/>
          </ac:spMkLst>
        </pc:spChg>
        <pc:spChg chg="mod">
          <ac:chgData name="ioannis kourtis" userId="092751649f583053" providerId="LiveId" clId="{837DF7F7-772D-452D-AD5D-2F16E0467B4A}" dt="2025-08-20T10:43:59.609" v="1500" actId="27636"/>
          <ac:spMkLst>
            <pc:docMk/>
            <pc:sldMk cId="2219385181" sldId="299"/>
            <ac:spMk id="3" creationId="{8EB1F36D-0C35-9565-549C-8AABE445E904}"/>
          </ac:spMkLst>
        </pc:spChg>
      </pc:sldChg>
      <pc:sldChg chg="modSp new mod">
        <pc:chgData name="ioannis kourtis" userId="092751649f583053" providerId="LiveId" clId="{837DF7F7-772D-452D-AD5D-2F16E0467B4A}" dt="2025-08-20T10:45:11.368" v="1539" actId="113"/>
        <pc:sldMkLst>
          <pc:docMk/>
          <pc:sldMk cId="4144124662" sldId="300"/>
        </pc:sldMkLst>
        <pc:spChg chg="mod">
          <ac:chgData name="ioannis kourtis" userId="092751649f583053" providerId="LiveId" clId="{837DF7F7-772D-452D-AD5D-2F16E0467B4A}" dt="2025-08-20T10:45:11.368" v="1539" actId="113"/>
          <ac:spMkLst>
            <pc:docMk/>
            <pc:sldMk cId="4144124662" sldId="300"/>
            <ac:spMk id="2" creationId="{04ED8AF1-2806-7F04-E8DE-583629F4F459}"/>
          </ac:spMkLst>
        </pc:spChg>
        <pc:spChg chg="mod">
          <ac:chgData name="ioannis kourtis" userId="092751649f583053" providerId="LiveId" clId="{837DF7F7-772D-452D-AD5D-2F16E0467B4A}" dt="2025-08-20T10:44:48.530" v="1519" actId="27636"/>
          <ac:spMkLst>
            <pc:docMk/>
            <pc:sldMk cId="4144124662" sldId="300"/>
            <ac:spMk id="3" creationId="{0ED5B918-5D64-DAFD-5CFA-C179CD428EBF}"/>
          </ac:spMkLst>
        </pc:spChg>
      </pc:sldChg>
      <pc:sldChg chg="modSp new mod">
        <pc:chgData name="ioannis kourtis" userId="092751649f583053" providerId="LiveId" clId="{837DF7F7-772D-452D-AD5D-2F16E0467B4A}" dt="2025-08-20T10:50:20.855" v="1720"/>
        <pc:sldMkLst>
          <pc:docMk/>
          <pc:sldMk cId="3658009650" sldId="301"/>
        </pc:sldMkLst>
        <pc:spChg chg="mod">
          <ac:chgData name="ioannis kourtis" userId="092751649f583053" providerId="LiveId" clId="{837DF7F7-772D-452D-AD5D-2F16E0467B4A}" dt="2025-08-20T10:48:07.379" v="1680" actId="113"/>
          <ac:spMkLst>
            <pc:docMk/>
            <pc:sldMk cId="3658009650" sldId="301"/>
            <ac:spMk id="2" creationId="{4EC2C6E3-931F-48CC-A765-1DAA8F96A981}"/>
          </ac:spMkLst>
        </pc:spChg>
        <pc:spChg chg="mod">
          <ac:chgData name="ioannis kourtis" userId="092751649f583053" providerId="LiveId" clId="{837DF7F7-772D-452D-AD5D-2F16E0467B4A}" dt="2025-08-20T10:50:20.855" v="1720"/>
          <ac:spMkLst>
            <pc:docMk/>
            <pc:sldMk cId="3658009650" sldId="301"/>
            <ac:spMk id="3" creationId="{95E73FA1-4B95-29A8-21A7-259394AAA66F}"/>
          </ac:spMkLst>
        </pc:spChg>
      </pc:sldChg>
      <pc:sldChg chg="modSp new mod">
        <pc:chgData name="ioannis kourtis" userId="092751649f583053" providerId="LiveId" clId="{837DF7F7-772D-452D-AD5D-2F16E0467B4A}" dt="2025-08-20T10:49:43.755" v="1714" actId="113"/>
        <pc:sldMkLst>
          <pc:docMk/>
          <pc:sldMk cId="735018359" sldId="302"/>
        </pc:sldMkLst>
        <pc:spChg chg="mod">
          <ac:chgData name="ioannis kourtis" userId="092751649f583053" providerId="LiveId" clId="{837DF7F7-772D-452D-AD5D-2F16E0467B4A}" dt="2025-08-20T10:49:43.755" v="1714" actId="113"/>
          <ac:spMkLst>
            <pc:docMk/>
            <pc:sldMk cId="735018359" sldId="302"/>
            <ac:spMk id="2" creationId="{E5E5D840-2BF3-3CE4-AF8A-4C1B9565C281}"/>
          </ac:spMkLst>
        </pc:spChg>
        <pc:spChg chg="mod">
          <ac:chgData name="ioannis kourtis" userId="092751649f583053" providerId="LiveId" clId="{837DF7F7-772D-452D-AD5D-2F16E0467B4A}" dt="2025-08-20T10:49:27.102" v="1708" actId="20577"/>
          <ac:spMkLst>
            <pc:docMk/>
            <pc:sldMk cId="735018359" sldId="302"/>
            <ac:spMk id="3" creationId="{7ADDCA2A-149F-4FC9-E348-960298D02148}"/>
          </ac:spMkLst>
        </pc:spChg>
      </pc:sldChg>
      <pc:sldChg chg="modSp new mod">
        <pc:chgData name="ioannis kourtis" userId="092751649f583053" providerId="LiveId" clId="{837DF7F7-772D-452D-AD5D-2F16E0467B4A}" dt="2025-08-20T10:50:49.315" v="1759" actId="123"/>
        <pc:sldMkLst>
          <pc:docMk/>
          <pc:sldMk cId="886989692" sldId="303"/>
        </pc:sldMkLst>
        <pc:spChg chg="mod">
          <ac:chgData name="ioannis kourtis" userId="092751649f583053" providerId="LiveId" clId="{837DF7F7-772D-452D-AD5D-2F16E0467B4A}" dt="2025-08-20T10:50:43.390" v="1755" actId="113"/>
          <ac:spMkLst>
            <pc:docMk/>
            <pc:sldMk cId="886989692" sldId="303"/>
            <ac:spMk id="2" creationId="{E26E9D20-B468-BB8C-2CDD-7A6FFB6227A6}"/>
          </ac:spMkLst>
        </pc:spChg>
        <pc:spChg chg="mod">
          <ac:chgData name="ioannis kourtis" userId="092751649f583053" providerId="LiveId" clId="{837DF7F7-772D-452D-AD5D-2F16E0467B4A}" dt="2025-08-20T10:50:49.315" v="1759" actId="123"/>
          <ac:spMkLst>
            <pc:docMk/>
            <pc:sldMk cId="886989692" sldId="303"/>
            <ac:spMk id="3" creationId="{F6B8B162-E0A6-EDD9-F50A-0E41012334D1}"/>
          </ac:spMkLst>
        </pc:spChg>
      </pc:sldChg>
      <pc:sldChg chg="modSp new mod">
        <pc:chgData name="ioannis kourtis" userId="092751649f583053" providerId="LiveId" clId="{837DF7F7-772D-452D-AD5D-2F16E0467B4A}" dt="2025-08-22T06:54:17.887" v="1854" actId="27636"/>
        <pc:sldMkLst>
          <pc:docMk/>
          <pc:sldMk cId="1302625082" sldId="304"/>
        </pc:sldMkLst>
        <pc:spChg chg="mod">
          <ac:chgData name="ioannis kourtis" userId="092751649f583053" providerId="LiveId" clId="{837DF7F7-772D-452D-AD5D-2F16E0467B4A}" dt="2025-08-22T06:54:13.226" v="1852" actId="14100"/>
          <ac:spMkLst>
            <pc:docMk/>
            <pc:sldMk cId="1302625082" sldId="304"/>
            <ac:spMk id="2" creationId="{948363FB-ACE5-CCD9-4AAE-5D90F3E19938}"/>
          </ac:spMkLst>
        </pc:spChg>
        <pc:spChg chg="mod">
          <ac:chgData name="ioannis kourtis" userId="092751649f583053" providerId="LiveId" clId="{837DF7F7-772D-452D-AD5D-2F16E0467B4A}" dt="2025-08-22T06:54:17.887" v="1854" actId="27636"/>
          <ac:spMkLst>
            <pc:docMk/>
            <pc:sldMk cId="1302625082" sldId="304"/>
            <ac:spMk id="3" creationId="{38A67358-AE0E-D4F1-4E84-4E29F12E6103}"/>
          </ac:spMkLst>
        </pc:spChg>
      </pc:sldChg>
      <pc:sldChg chg="modSp new mod">
        <pc:chgData name="ioannis kourtis" userId="092751649f583053" providerId="LiveId" clId="{837DF7F7-772D-452D-AD5D-2F16E0467B4A}" dt="2025-08-22T07:03:36.415" v="1981" actId="27636"/>
        <pc:sldMkLst>
          <pc:docMk/>
          <pc:sldMk cId="3204152096" sldId="305"/>
        </pc:sldMkLst>
        <pc:spChg chg="mod">
          <ac:chgData name="ioannis kourtis" userId="092751649f583053" providerId="LiveId" clId="{837DF7F7-772D-452D-AD5D-2F16E0467B4A}" dt="2025-08-22T07:03:36.415" v="1981" actId="27636"/>
          <ac:spMkLst>
            <pc:docMk/>
            <pc:sldMk cId="3204152096" sldId="305"/>
            <ac:spMk id="2" creationId="{9ED79281-4318-44F6-01FA-B827E67FB040}"/>
          </ac:spMkLst>
        </pc:spChg>
        <pc:spChg chg="mod">
          <ac:chgData name="ioannis kourtis" userId="092751649f583053" providerId="LiveId" clId="{837DF7F7-772D-452D-AD5D-2F16E0467B4A}" dt="2025-08-22T07:02:59.668" v="1963" actId="123"/>
          <ac:spMkLst>
            <pc:docMk/>
            <pc:sldMk cId="3204152096" sldId="305"/>
            <ac:spMk id="3" creationId="{EA12834D-3CFD-EFBE-9580-028DC988E7FC}"/>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715FC25-4982-4632-A05B-D272E9291CD4}" type="datetimeFigureOut">
              <a:rPr lang="el-GR" smtClean="0"/>
              <a:t>22/8/2025</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ECDF51A3-033D-4E62-88BD-55CA53CFA72F}"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47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715FC25-4982-4632-A05B-D272E9291CD4}" type="datetimeFigureOut">
              <a:rPr lang="el-GR" smtClean="0"/>
              <a:t>22/8/2025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DF51A3-033D-4E62-88BD-55CA53CFA72F}" type="slidenum">
              <a:rPr lang="el-GR" smtClean="0"/>
              <a:t>‹#›</a:t>
            </a:fld>
            <a:endParaRPr lang="el-GR"/>
          </a:p>
        </p:txBody>
      </p:sp>
    </p:spTree>
    <p:extLst>
      <p:ext uri="{BB962C8B-B14F-4D97-AF65-F5344CB8AC3E}">
        <p14:creationId xmlns:p14="http://schemas.microsoft.com/office/powerpoint/2010/main" val="423703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15FC25-4982-4632-A05B-D272E9291CD4}" type="datetimeFigureOut">
              <a:rPr lang="el-GR" smtClean="0"/>
              <a:t>22/8/2025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DF51A3-033D-4E62-88BD-55CA53CFA72F}"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02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15FC25-4982-4632-A05B-D272E9291CD4}" type="datetimeFigureOut">
              <a:rPr lang="el-GR" smtClean="0"/>
              <a:t>22/8/2025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DF51A3-033D-4E62-88BD-55CA53CFA72F}"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482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15FC25-4982-4632-A05B-D272E9291CD4}" type="datetimeFigureOut">
              <a:rPr lang="el-GR" smtClean="0"/>
              <a:t>22/8/2025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DF51A3-033D-4E62-88BD-55CA53CFA72F}" type="slidenum">
              <a:rPr lang="el-GR" smtClean="0"/>
              <a:t>‹#›</a:t>
            </a:fld>
            <a:endParaRPr lang="el-GR"/>
          </a:p>
        </p:txBody>
      </p:sp>
    </p:spTree>
    <p:extLst>
      <p:ext uri="{BB962C8B-B14F-4D97-AF65-F5344CB8AC3E}">
        <p14:creationId xmlns:p14="http://schemas.microsoft.com/office/powerpoint/2010/main" val="33377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15FC25-4982-4632-A05B-D272E9291CD4}" type="datetimeFigureOut">
              <a:rPr lang="el-GR" smtClean="0"/>
              <a:t>22/8/2025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DF51A3-033D-4E62-88BD-55CA53CFA72F}"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81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15FC25-4982-4632-A05B-D272E9291CD4}" type="datetimeFigureOut">
              <a:rPr lang="el-GR" smtClean="0"/>
              <a:t>22/8/2025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DF51A3-033D-4E62-88BD-55CA53CFA72F}"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60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15FC25-4982-4632-A05B-D272E9291CD4}" type="datetimeFigureOut">
              <a:rPr lang="el-GR" smtClean="0"/>
              <a:t>22/8/2025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DF51A3-033D-4E62-88BD-55CA53CFA72F}"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860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15FC25-4982-4632-A05B-D272E9291CD4}" type="datetimeFigureOut">
              <a:rPr lang="el-GR" smtClean="0"/>
              <a:t>22/8/2025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DF51A3-033D-4E62-88BD-55CA53CFA72F}"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52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15FC25-4982-4632-A05B-D272E9291CD4}" type="datetimeFigureOut">
              <a:rPr lang="el-GR" smtClean="0"/>
              <a:t>22/8/2025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DF51A3-033D-4E62-88BD-55CA53CFA72F}" type="slidenum">
              <a:rPr lang="el-GR" smtClean="0"/>
              <a:t>‹#›</a:t>
            </a:fld>
            <a:endParaRPr lang="el-GR"/>
          </a:p>
        </p:txBody>
      </p:sp>
    </p:spTree>
    <p:extLst>
      <p:ext uri="{BB962C8B-B14F-4D97-AF65-F5344CB8AC3E}">
        <p14:creationId xmlns:p14="http://schemas.microsoft.com/office/powerpoint/2010/main" val="327650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15FC25-4982-4632-A05B-D272E9291CD4}" type="datetimeFigureOut">
              <a:rPr lang="el-GR" smtClean="0"/>
              <a:t>22/8/2025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DF51A3-033D-4E62-88BD-55CA53CFA72F}"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12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715FC25-4982-4632-A05B-D272E9291CD4}" type="datetimeFigureOut">
              <a:rPr lang="el-GR" smtClean="0"/>
              <a:t>22/8/2025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DF51A3-033D-4E62-88BD-55CA53CFA72F}" type="slidenum">
              <a:rPr lang="el-GR" smtClean="0"/>
              <a:t>‹#›</a:t>
            </a:fld>
            <a:endParaRPr lang="el-GR"/>
          </a:p>
        </p:txBody>
      </p:sp>
    </p:spTree>
    <p:extLst>
      <p:ext uri="{BB962C8B-B14F-4D97-AF65-F5344CB8AC3E}">
        <p14:creationId xmlns:p14="http://schemas.microsoft.com/office/powerpoint/2010/main" val="4987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715FC25-4982-4632-A05B-D272E9291CD4}" type="datetimeFigureOut">
              <a:rPr lang="el-GR" smtClean="0"/>
              <a:t>22/8/2025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CDF51A3-033D-4E62-88BD-55CA53CFA72F}"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25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715FC25-4982-4632-A05B-D272E9291CD4}" type="datetimeFigureOut">
              <a:rPr lang="el-GR" smtClean="0"/>
              <a:t>22/8/2025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CDF51A3-033D-4E62-88BD-55CA53CFA72F}"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845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5FC25-4982-4632-A05B-D272E9291CD4}" type="datetimeFigureOut">
              <a:rPr lang="el-GR" smtClean="0"/>
              <a:t>22/8/2025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CDF51A3-033D-4E62-88BD-55CA53CFA72F}" type="slidenum">
              <a:rPr lang="el-GR" smtClean="0"/>
              <a:t>‹#›</a:t>
            </a:fld>
            <a:endParaRPr lang="el-GR"/>
          </a:p>
        </p:txBody>
      </p:sp>
    </p:spTree>
    <p:extLst>
      <p:ext uri="{BB962C8B-B14F-4D97-AF65-F5344CB8AC3E}">
        <p14:creationId xmlns:p14="http://schemas.microsoft.com/office/powerpoint/2010/main" val="303470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715FC25-4982-4632-A05B-D272E9291CD4}" type="datetimeFigureOut">
              <a:rPr lang="el-GR" smtClean="0"/>
              <a:t>22/8/2025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DF51A3-033D-4E62-88BD-55CA53CFA72F}"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434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715FC25-4982-4632-A05B-D272E9291CD4}" type="datetimeFigureOut">
              <a:rPr lang="el-GR" smtClean="0"/>
              <a:t>22/8/2025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DF51A3-033D-4E62-88BD-55CA53CFA72F}" type="slidenum">
              <a:rPr lang="el-GR" smtClean="0"/>
              <a:t>‹#›</a:t>
            </a:fld>
            <a:endParaRPr lang="el-GR"/>
          </a:p>
        </p:txBody>
      </p:sp>
    </p:spTree>
    <p:extLst>
      <p:ext uri="{BB962C8B-B14F-4D97-AF65-F5344CB8AC3E}">
        <p14:creationId xmlns:p14="http://schemas.microsoft.com/office/powerpoint/2010/main" val="44296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15FC25-4982-4632-A05B-D272E9291CD4}" type="datetimeFigureOut">
              <a:rPr lang="el-GR" smtClean="0"/>
              <a:t>22/8/2025</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DF51A3-033D-4E62-88BD-55CA53CFA72F}" type="slidenum">
              <a:rPr lang="el-GR" smtClean="0"/>
              <a:t>‹#›</a:t>
            </a:fld>
            <a:endParaRPr lang="el-GR"/>
          </a:p>
        </p:txBody>
      </p:sp>
    </p:spTree>
    <p:extLst>
      <p:ext uri="{BB962C8B-B14F-4D97-AF65-F5344CB8AC3E}">
        <p14:creationId xmlns:p14="http://schemas.microsoft.com/office/powerpoint/2010/main" val="642559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B3E44A-6474-33C5-2CB7-82D82F4354D9}"/>
              </a:ext>
            </a:extLst>
          </p:cNvPr>
          <p:cNvSpPr>
            <a:spLocks noGrp="1"/>
          </p:cNvSpPr>
          <p:nvPr>
            <p:ph type="ctrTitle"/>
          </p:nvPr>
        </p:nvSpPr>
        <p:spPr>
          <a:xfrm>
            <a:off x="2532887" y="3648455"/>
            <a:ext cx="7214617" cy="1090693"/>
          </a:xfrm>
        </p:spPr>
        <p:txBody>
          <a:bodyPr/>
          <a:lstStyle/>
          <a:p>
            <a:r>
              <a:rPr lang="en-US" sz="3600" dirty="0"/>
              <a:t>The Rule of Law and the appointment of judges </a:t>
            </a:r>
            <a:endParaRPr lang="el-GR" sz="3600" dirty="0"/>
          </a:p>
        </p:txBody>
      </p:sp>
      <p:sp>
        <p:nvSpPr>
          <p:cNvPr id="3" name="Υπότιτλος 2">
            <a:extLst>
              <a:ext uri="{FF2B5EF4-FFF2-40B4-BE49-F238E27FC236}">
                <a16:creationId xmlns:a16="http://schemas.microsoft.com/office/drawing/2014/main" id="{FFECE270-5343-CFAD-8A85-6F11ED9052A1}"/>
              </a:ext>
            </a:extLst>
          </p:cNvPr>
          <p:cNvSpPr>
            <a:spLocks noGrp="1"/>
          </p:cNvSpPr>
          <p:nvPr>
            <p:ph type="subTitle" idx="1"/>
          </p:nvPr>
        </p:nvSpPr>
        <p:spPr>
          <a:xfrm>
            <a:off x="7205473" y="4016565"/>
            <a:ext cx="2295144" cy="1259523"/>
          </a:xfrm>
        </p:spPr>
        <p:txBody>
          <a:bodyPr>
            <a:normAutofit fontScale="92500" lnSpcReduction="10000"/>
          </a:bodyPr>
          <a:lstStyle/>
          <a:p>
            <a:endParaRPr lang="en-US" dirty="0"/>
          </a:p>
          <a:p>
            <a:pPr algn="r"/>
            <a:endParaRPr lang="el-GR" dirty="0"/>
          </a:p>
          <a:p>
            <a:pPr algn="r"/>
            <a:r>
              <a:rPr lang="en-US" dirty="0"/>
              <a:t>Dr. Ioannis Kourtis</a:t>
            </a:r>
            <a:endParaRPr lang="el-GR" dirty="0"/>
          </a:p>
          <a:p>
            <a:pPr algn="r"/>
            <a:endParaRPr lang="el-GR" dirty="0"/>
          </a:p>
        </p:txBody>
      </p:sp>
      <p:pic>
        <p:nvPicPr>
          <p:cNvPr id="5" name="Εικόνα 4">
            <a:extLst>
              <a:ext uri="{FF2B5EF4-FFF2-40B4-BE49-F238E27FC236}">
                <a16:creationId xmlns:a16="http://schemas.microsoft.com/office/drawing/2014/main" id="{5A4FF324-09AC-6EF0-70D1-6684B8B95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457" y="1581912"/>
            <a:ext cx="4629150" cy="1975104"/>
          </a:xfrm>
          <a:prstGeom prst="rect">
            <a:avLst/>
          </a:prstGeom>
        </p:spPr>
      </p:pic>
    </p:spTree>
    <p:extLst>
      <p:ext uri="{BB962C8B-B14F-4D97-AF65-F5344CB8AC3E}">
        <p14:creationId xmlns:p14="http://schemas.microsoft.com/office/powerpoint/2010/main" val="148063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704AC1-C1EE-FA5B-488C-1B53A6A5CDEF}"/>
              </a:ext>
            </a:extLst>
          </p:cNvPr>
          <p:cNvSpPr>
            <a:spLocks noGrp="1"/>
          </p:cNvSpPr>
          <p:nvPr>
            <p:ph type="title"/>
          </p:nvPr>
        </p:nvSpPr>
        <p:spPr/>
        <p:txBody>
          <a:bodyPr>
            <a:normAutofit/>
          </a:bodyPr>
          <a:lstStyle/>
          <a:p>
            <a:r>
              <a:rPr lang="en-US" sz="3600" b="1" dirty="0"/>
              <a:t>The independence of EU judges as an EU value</a:t>
            </a:r>
            <a:endParaRPr lang="el-GR" sz="3600" b="1" dirty="0"/>
          </a:p>
        </p:txBody>
      </p:sp>
      <p:sp>
        <p:nvSpPr>
          <p:cNvPr id="3" name="Θέση περιεχομένου 2">
            <a:extLst>
              <a:ext uri="{FF2B5EF4-FFF2-40B4-BE49-F238E27FC236}">
                <a16:creationId xmlns:a16="http://schemas.microsoft.com/office/drawing/2014/main" id="{DF0221CD-9316-C0B7-1D73-1C0F05CF676F}"/>
              </a:ext>
            </a:extLst>
          </p:cNvPr>
          <p:cNvSpPr>
            <a:spLocks noGrp="1"/>
          </p:cNvSpPr>
          <p:nvPr>
            <p:ph idx="1"/>
          </p:nvPr>
        </p:nvSpPr>
        <p:spPr/>
        <p:txBody>
          <a:bodyPr>
            <a:normAutofit lnSpcReduction="10000"/>
          </a:bodyPr>
          <a:lstStyle/>
          <a:p>
            <a:pPr algn="just"/>
            <a:r>
              <a:rPr lang="en-US" dirty="0"/>
              <a:t>The requirement of independence laid down in provisions 19(2) TEU and 254 TFEU forms part of the essence of the right to effective judicial protection and to a fair trial, which is of cardinal importance as a guarantee that all the rights which individuals derive from EU law will be protected and that the values common to the Member States set out in Article 2 TEU, in particular the value of the rule of law, will be safeguarded.</a:t>
            </a:r>
          </a:p>
          <a:p>
            <a:pPr algn="just"/>
            <a:r>
              <a:rPr lang="en-US" dirty="0"/>
              <a:t>The requirement of judicial independence gives concrete expression to a fundamental value of the EU and its Member States enshrined in Article 2 TEU, which define the very identity of the EU as a common legal order.</a:t>
            </a:r>
            <a:endParaRPr lang="el-GR" dirty="0"/>
          </a:p>
        </p:txBody>
      </p:sp>
    </p:spTree>
    <p:extLst>
      <p:ext uri="{BB962C8B-B14F-4D97-AF65-F5344CB8AC3E}">
        <p14:creationId xmlns:p14="http://schemas.microsoft.com/office/powerpoint/2010/main" val="82030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8C549-13D7-349B-19C1-10DAF1E7393C}"/>
              </a:ext>
            </a:extLst>
          </p:cNvPr>
          <p:cNvSpPr>
            <a:spLocks noGrp="1"/>
          </p:cNvSpPr>
          <p:nvPr>
            <p:ph type="title"/>
          </p:nvPr>
        </p:nvSpPr>
        <p:spPr/>
        <p:txBody>
          <a:bodyPr>
            <a:normAutofit fontScale="90000"/>
          </a:bodyPr>
          <a:lstStyle/>
          <a:p>
            <a:r>
              <a:rPr lang="en-US" b="1" dirty="0"/>
              <a:t>The substantive conditions and detailed procedural rules</a:t>
            </a:r>
            <a:endParaRPr lang="el-GR" b="1" dirty="0"/>
          </a:p>
        </p:txBody>
      </p:sp>
      <p:sp>
        <p:nvSpPr>
          <p:cNvPr id="3" name="Θέση περιεχομένου 2">
            <a:extLst>
              <a:ext uri="{FF2B5EF4-FFF2-40B4-BE49-F238E27FC236}">
                <a16:creationId xmlns:a16="http://schemas.microsoft.com/office/drawing/2014/main" id="{EE3F4078-992E-CB0C-4551-DC109ACE19E9}"/>
              </a:ext>
            </a:extLst>
          </p:cNvPr>
          <p:cNvSpPr>
            <a:spLocks noGrp="1"/>
          </p:cNvSpPr>
          <p:nvPr>
            <p:ph idx="1"/>
          </p:nvPr>
        </p:nvSpPr>
        <p:spPr/>
        <p:txBody>
          <a:bodyPr>
            <a:normAutofit fontScale="92500" lnSpcReduction="20000"/>
          </a:bodyPr>
          <a:lstStyle/>
          <a:p>
            <a:pPr algn="just"/>
            <a:r>
              <a:rPr lang="en-US" dirty="0"/>
              <a:t>The substantive conditions and detailed procedural rules governing the appointment of judges must be such that they cannot give rise to reasonable doubts, in the minds of individuals, as to the imperviousness of the judges appointed to external factors and their neutrality with respect to the interests before them.</a:t>
            </a:r>
          </a:p>
          <a:p>
            <a:pPr algn="just"/>
            <a:r>
              <a:rPr lang="en-US" dirty="0"/>
              <a:t>The substantive conditions and detailed procedural rules must, in particular, be drafted in a way that precludes not only any direct influence, in the form of instructions, but also types of influence which are more indirect and which are liable to have an effect on the decisions of the judges concerned and thus preclude a lack of appearance of independence or impartiality on their part liable to prejudice the trust which justice in a democratic society governed by the rule of law must inspire in individuals.</a:t>
            </a:r>
            <a:endParaRPr lang="el-GR" dirty="0"/>
          </a:p>
        </p:txBody>
      </p:sp>
    </p:spTree>
    <p:extLst>
      <p:ext uri="{BB962C8B-B14F-4D97-AF65-F5344CB8AC3E}">
        <p14:creationId xmlns:p14="http://schemas.microsoft.com/office/powerpoint/2010/main" val="8066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FFA8EE-6FB5-7A5B-7EAB-602C189084BD}"/>
              </a:ext>
            </a:extLst>
          </p:cNvPr>
          <p:cNvSpPr>
            <a:spLocks noGrp="1"/>
          </p:cNvSpPr>
          <p:nvPr>
            <p:ph type="title"/>
          </p:nvPr>
        </p:nvSpPr>
        <p:spPr/>
        <p:txBody>
          <a:bodyPr>
            <a:normAutofit fontScale="90000"/>
          </a:bodyPr>
          <a:lstStyle/>
          <a:p>
            <a:r>
              <a:rPr lang="en-US" b="1" dirty="0"/>
              <a:t>The fundamental right to an independent and impartial tribunal</a:t>
            </a:r>
            <a:endParaRPr lang="el-GR" b="1" dirty="0"/>
          </a:p>
        </p:txBody>
      </p:sp>
      <p:sp>
        <p:nvSpPr>
          <p:cNvPr id="3" name="Θέση περιεχομένου 2">
            <a:extLst>
              <a:ext uri="{FF2B5EF4-FFF2-40B4-BE49-F238E27FC236}">
                <a16:creationId xmlns:a16="http://schemas.microsoft.com/office/drawing/2014/main" id="{8EB1F36D-0C35-9565-549C-8AABE445E904}"/>
              </a:ext>
            </a:extLst>
          </p:cNvPr>
          <p:cNvSpPr>
            <a:spLocks noGrp="1"/>
          </p:cNvSpPr>
          <p:nvPr>
            <p:ph idx="1"/>
          </p:nvPr>
        </p:nvSpPr>
        <p:spPr/>
        <p:txBody>
          <a:bodyPr>
            <a:normAutofit fontScale="92500"/>
          </a:bodyPr>
          <a:lstStyle/>
          <a:p>
            <a:pPr algn="just"/>
            <a:r>
              <a:rPr lang="en-US" dirty="0"/>
              <a:t>An irregularity committed in the context of the procedure for appointing judges within the judicial system concerned may lead to a breach of the fundamental right to an independent and impartial tribunal previously established by law. </a:t>
            </a:r>
          </a:p>
          <a:p>
            <a:pPr algn="just"/>
            <a:r>
              <a:rPr lang="en-US" dirty="0"/>
              <a:t>That irregularity must be of such kind and of such gravity that it creates a real risk that other branches of the State, in particular the executive, could exercise undue discretion undermining the integrity of the outcome of the appointment process. </a:t>
            </a:r>
          </a:p>
          <a:p>
            <a:pPr algn="just"/>
            <a:r>
              <a:rPr lang="en-US" dirty="0"/>
              <a:t>Such an irregularity may give rise to a reasonable doubt in the minds of individuals as to the independence and the impartiality of the judge or judges concerned. </a:t>
            </a:r>
            <a:endParaRPr lang="el-GR" dirty="0"/>
          </a:p>
        </p:txBody>
      </p:sp>
    </p:spTree>
    <p:extLst>
      <p:ext uri="{BB962C8B-B14F-4D97-AF65-F5344CB8AC3E}">
        <p14:creationId xmlns:p14="http://schemas.microsoft.com/office/powerpoint/2010/main" val="221938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ED8AF1-2806-7F04-E8DE-583629F4F459}"/>
              </a:ext>
            </a:extLst>
          </p:cNvPr>
          <p:cNvSpPr>
            <a:spLocks noGrp="1"/>
          </p:cNvSpPr>
          <p:nvPr>
            <p:ph type="title"/>
          </p:nvPr>
        </p:nvSpPr>
        <p:spPr/>
        <p:txBody>
          <a:bodyPr>
            <a:normAutofit fontScale="90000"/>
          </a:bodyPr>
          <a:lstStyle/>
          <a:p>
            <a:r>
              <a:rPr lang="en-US" b="1" dirty="0"/>
              <a:t>The procedure for the appointment of Judges of the General Court </a:t>
            </a:r>
            <a:endParaRPr lang="el-GR" b="1" dirty="0"/>
          </a:p>
        </p:txBody>
      </p:sp>
      <p:sp>
        <p:nvSpPr>
          <p:cNvPr id="3" name="Θέση περιεχομένου 2">
            <a:extLst>
              <a:ext uri="{FF2B5EF4-FFF2-40B4-BE49-F238E27FC236}">
                <a16:creationId xmlns:a16="http://schemas.microsoft.com/office/drawing/2014/main" id="{0ED5B918-5D64-DAFD-5CFA-C179CD428EBF}"/>
              </a:ext>
            </a:extLst>
          </p:cNvPr>
          <p:cNvSpPr>
            <a:spLocks noGrp="1"/>
          </p:cNvSpPr>
          <p:nvPr>
            <p:ph idx="1"/>
          </p:nvPr>
        </p:nvSpPr>
        <p:spPr/>
        <p:txBody>
          <a:bodyPr>
            <a:normAutofit fontScale="92500"/>
          </a:bodyPr>
          <a:lstStyle/>
          <a:p>
            <a:pPr algn="just"/>
            <a:r>
              <a:rPr lang="en-US" dirty="0"/>
              <a:t>With regard to Judges of the General Court, the substantive conditions and procedural rules relating to their appointment must make it possible to rule out any reasonable doubt, in the minds of individuals, as to whether they satisfy the requirements laid down in the third subparagraph of Article 19(2) TEU and the second paragraph of Article 254 TFEU, which relate both to ‘independence beyond doubt’ and to the ‘ability required for appointment to high judicial office’. </a:t>
            </a:r>
          </a:p>
          <a:p>
            <a:pPr algn="just"/>
            <a:r>
              <a:rPr lang="en-US" dirty="0"/>
              <a:t>To that end, it is necessary, in particular to safeguard the integrity of the entire procedure for the appointment of Judges of the General Court and, consequently, the outcome of that procedure at each stage.</a:t>
            </a:r>
            <a:endParaRPr lang="el-GR" dirty="0"/>
          </a:p>
        </p:txBody>
      </p:sp>
    </p:spTree>
    <p:extLst>
      <p:ext uri="{BB962C8B-B14F-4D97-AF65-F5344CB8AC3E}">
        <p14:creationId xmlns:p14="http://schemas.microsoft.com/office/powerpoint/2010/main" val="414412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C2C6E3-931F-48CC-A765-1DAA8F96A981}"/>
              </a:ext>
            </a:extLst>
          </p:cNvPr>
          <p:cNvSpPr>
            <a:spLocks noGrp="1"/>
          </p:cNvSpPr>
          <p:nvPr>
            <p:ph type="title"/>
          </p:nvPr>
        </p:nvSpPr>
        <p:spPr/>
        <p:txBody>
          <a:bodyPr/>
          <a:lstStyle/>
          <a:p>
            <a:r>
              <a:rPr lang="en-US" b="1" dirty="0"/>
              <a:t>The discretion of Member States</a:t>
            </a:r>
            <a:endParaRPr lang="el-GR" b="1" dirty="0"/>
          </a:p>
        </p:txBody>
      </p:sp>
      <p:sp>
        <p:nvSpPr>
          <p:cNvPr id="3" name="Θέση περιεχομένου 2">
            <a:extLst>
              <a:ext uri="{FF2B5EF4-FFF2-40B4-BE49-F238E27FC236}">
                <a16:creationId xmlns:a16="http://schemas.microsoft.com/office/drawing/2014/main" id="{95E73FA1-4B95-29A8-21A7-259394AAA66F}"/>
              </a:ext>
            </a:extLst>
          </p:cNvPr>
          <p:cNvSpPr>
            <a:spLocks noGrp="1"/>
          </p:cNvSpPr>
          <p:nvPr>
            <p:ph idx="1"/>
          </p:nvPr>
        </p:nvSpPr>
        <p:spPr/>
        <p:txBody>
          <a:bodyPr>
            <a:normAutofit fontScale="92500" lnSpcReduction="20000"/>
          </a:bodyPr>
          <a:lstStyle/>
          <a:p>
            <a:pPr algn="just"/>
            <a:r>
              <a:rPr lang="en-US" dirty="0"/>
              <a:t>As regards the national stage of proposal of a candidate for the office of Judge of the General Court it should be noted, first, that, in the absence of specific provisions to that effect in EU law, it is for the domestic legal system of each Member State to lay down the detailed procedural rules governing the proposal of such a candidate, provided that those rules cannot give rise, in the minds of individuals, to reasonable doubts as to whether the proposed candidate meets the requirements laid down in the third subparagraph of Article 19(2) TEU and the second paragraph of Article 254 TFEU.</a:t>
            </a:r>
          </a:p>
          <a:p>
            <a:pPr algn="just"/>
            <a:r>
              <a:rPr lang="en-US" dirty="0"/>
              <a:t>Therefore, each Member State remains free to decide whether or not to provide for a procedure for selecting and proposing a candidate for the office of Judge of the General Court.</a:t>
            </a:r>
          </a:p>
          <a:p>
            <a:pPr algn="just"/>
            <a:endParaRPr lang="en-US" dirty="0"/>
          </a:p>
          <a:p>
            <a:endParaRPr lang="el-GR" dirty="0"/>
          </a:p>
        </p:txBody>
      </p:sp>
    </p:spTree>
    <p:extLst>
      <p:ext uri="{BB962C8B-B14F-4D97-AF65-F5344CB8AC3E}">
        <p14:creationId xmlns:p14="http://schemas.microsoft.com/office/powerpoint/2010/main" val="365800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E5D840-2BF3-3CE4-AF8A-4C1B9565C281}"/>
              </a:ext>
            </a:extLst>
          </p:cNvPr>
          <p:cNvSpPr>
            <a:spLocks noGrp="1"/>
          </p:cNvSpPr>
          <p:nvPr>
            <p:ph type="title"/>
          </p:nvPr>
        </p:nvSpPr>
        <p:spPr/>
        <p:txBody>
          <a:bodyPr/>
          <a:lstStyle/>
          <a:p>
            <a:r>
              <a:rPr lang="en-US" b="1" dirty="0"/>
              <a:t>Advisory Bodies</a:t>
            </a:r>
            <a:endParaRPr lang="el-GR" b="1" dirty="0"/>
          </a:p>
        </p:txBody>
      </p:sp>
      <p:sp>
        <p:nvSpPr>
          <p:cNvPr id="3" name="Θέση περιεχομένου 2">
            <a:extLst>
              <a:ext uri="{FF2B5EF4-FFF2-40B4-BE49-F238E27FC236}">
                <a16:creationId xmlns:a16="http://schemas.microsoft.com/office/drawing/2014/main" id="{7ADDCA2A-149F-4FC9-E348-960298D02148}"/>
              </a:ext>
            </a:extLst>
          </p:cNvPr>
          <p:cNvSpPr>
            <a:spLocks noGrp="1"/>
          </p:cNvSpPr>
          <p:nvPr>
            <p:ph idx="1"/>
          </p:nvPr>
        </p:nvSpPr>
        <p:spPr/>
        <p:txBody>
          <a:bodyPr>
            <a:normAutofit/>
          </a:bodyPr>
          <a:lstStyle/>
          <a:p>
            <a:pPr algn="just"/>
            <a:r>
              <a:rPr lang="en-US" dirty="0"/>
              <a:t>In that regard, the fact that representatives of the legislature or the executive are involved in the judicial appointment process is not in itself such as to give rise to such reasonable doubts in the minds of individuals. </a:t>
            </a:r>
          </a:p>
          <a:p>
            <a:pPr algn="just"/>
            <a:r>
              <a:rPr lang="en-US" dirty="0"/>
              <a:t>The involvement of independent advisory bodies and the existence, in national law, of an obligation to state reasons may be such as to contribute to rendering the appointment process more objective, by circumscribing the leeway available to the appointing institution.</a:t>
            </a:r>
            <a:endParaRPr lang="el-GR" dirty="0"/>
          </a:p>
        </p:txBody>
      </p:sp>
    </p:spTree>
    <p:extLst>
      <p:ext uri="{BB962C8B-B14F-4D97-AF65-F5344CB8AC3E}">
        <p14:creationId xmlns:p14="http://schemas.microsoft.com/office/powerpoint/2010/main" val="73501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6E9D20-B468-BB8C-2CDD-7A6FFB6227A6}"/>
              </a:ext>
            </a:extLst>
          </p:cNvPr>
          <p:cNvSpPr>
            <a:spLocks noGrp="1"/>
          </p:cNvSpPr>
          <p:nvPr>
            <p:ph type="title"/>
          </p:nvPr>
        </p:nvSpPr>
        <p:spPr/>
        <p:txBody>
          <a:bodyPr/>
          <a:lstStyle/>
          <a:p>
            <a:r>
              <a:rPr lang="en-US" b="1" dirty="0"/>
              <a:t>The obligation of Member States</a:t>
            </a:r>
            <a:endParaRPr lang="el-GR" b="1" dirty="0"/>
          </a:p>
        </p:txBody>
      </p:sp>
      <p:sp>
        <p:nvSpPr>
          <p:cNvPr id="3" name="Θέση περιεχομένου 2">
            <a:extLst>
              <a:ext uri="{FF2B5EF4-FFF2-40B4-BE49-F238E27FC236}">
                <a16:creationId xmlns:a16="http://schemas.microsoft.com/office/drawing/2014/main" id="{F6B8B162-E0A6-EDD9-F50A-0E41012334D1}"/>
              </a:ext>
            </a:extLst>
          </p:cNvPr>
          <p:cNvSpPr>
            <a:spLocks noGrp="1"/>
          </p:cNvSpPr>
          <p:nvPr>
            <p:ph idx="1"/>
          </p:nvPr>
        </p:nvSpPr>
        <p:spPr/>
        <p:txBody>
          <a:bodyPr/>
          <a:lstStyle/>
          <a:p>
            <a:pPr algn="just"/>
            <a:r>
              <a:rPr lang="en-US" dirty="0"/>
              <a:t>As regards the substantive conditions laid down for the selection and proposal of candidates for the office of Judge of the General Court, the Member States, while having a wide discretion in defining those conditions, must nevertheless ensure, irrespective of the procedural rules adopted for that purpose, that the proposed candidates meet the requirements of independence and professional ability laid down in the third subparagraph of Article 19(2) TEU and the second paragraph of Article 254 TFEU.</a:t>
            </a:r>
            <a:endParaRPr lang="el-GR" dirty="0"/>
          </a:p>
        </p:txBody>
      </p:sp>
    </p:spTree>
    <p:extLst>
      <p:ext uri="{BB962C8B-B14F-4D97-AF65-F5344CB8AC3E}">
        <p14:creationId xmlns:p14="http://schemas.microsoft.com/office/powerpoint/2010/main" val="886989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8363FB-ACE5-CCD9-4AAE-5D90F3E19938}"/>
              </a:ext>
            </a:extLst>
          </p:cNvPr>
          <p:cNvSpPr>
            <a:spLocks noGrp="1"/>
          </p:cNvSpPr>
          <p:nvPr>
            <p:ph type="title"/>
          </p:nvPr>
        </p:nvSpPr>
        <p:spPr>
          <a:xfrm>
            <a:off x="1295402" y="982133"/>
            <a:ext cx="9601196" cy="965540"/>
          </a:xfrm>
        </p:spPr>
        <p:txBody>
          <a:bodyPr/>
          <a:lstStyle/>
          <a:p>
            <a:r>
              <a:rPr lang="en-US" b="1" dirty="0"/>
              <a:t>The panel of article 255 TFEU</a:t>
            </a:r>
            <a:endParaRPr lang="el-GR" b="1" dirty="0"/>
          </a:p>
        </p:txBody>
      </p:sp>
      <p:sp>
        <p:nvSpPr>
          <p:cNvPr id="3" name="Θέση περιεχομένου 2">
            <a:extLst>
              <a:ext uri="{FF2B5EF4-FFF2-40B4-BE49-F238E27FC236}">
                <a16:creationId xmlns:a16="http://schemas.microsoft.com/office/drawing/2014/main" id="{38A67358-AE0E-D4F1-4E84-4E29F12E6103}"/>
              </a:ext>
            </a:extLst>
          </p:cNvPr>
          <p:cNvSpPr>
            <a:spLocks noGrp="1"/>
          </p:cNvSpPr>
          <p:nvPr>
            <p:ph idx="1"/>
          </p:nvPr>
        </p:nvSpPr>
        <p:spPr>
          <a:xfrm>
            <a:off x="1295401" y="2414016"/>
            <a:ext cx="9601196" cy="3822192"/>
          </a:xfrm>
        </p:spPr>
        <p:txBody>
          <a:bodyPr>
            <a:normAutofit fontScale="92500" lnSpcReduction="20000"/>
          </a:bodyPr>
          <a:lstStyle/>
          <a:p>
            <a:pPr algn="just"/>
            <a:r>
              <a:rPr lang="en-US" dirty="0"/>
              <a:t>Verification of the suitability of candidates proposed by the Member States for the performance of the duties of a Judge of the General Court is also the responsibility of the panel provided for in Article 255 TFEU.</a:t>
            </a:r>
          </a:p>
          <a:p>
            <a:pPr algn="just"/>
            <a:r>
              <a:rPr lang="en-US" dirty="0"/>
              <a:t>For the purposes of the adoption of its opinion on that suitability, that panel must check that the proposed candidate meets the requirements of independence and professional ability which, in accordance with the third subparagraph of Article 19(2) TEU and the second paragraph of Article 254 TFEU, are required to perform the duties of a Judge of the General Court.</a:t>
            </a:r>
          </a:p>
          <a:p>
            <a:pPr algn="just"/>
            <a:r>
              <a:rPr lang="en-US" dirty="0"/>
              <a:t>In that context, although the existence of an open, transparent and rigorous selection procedure is a relevant factor in checking compliance with those requirements by the proposed candidate, the absence of such a procedure does not, by contrast, constitute, in itself, a ground for casting doubt on such compliance.</a:t>
            </a:r>
            <a:endParaRPr lang="el-GR" dirty="0"/>
          </a:p>
        </p:txBody>
      </p:sp>
    </p:spTree>
    <p:extLst>
      <p:ext uri="{BB962C8B-B14F-4D97-AF65-F5344CB8AC3E}">
        <p14:creationId xmlns:p14="http://schemas.microsoft.com/office/powerpoint/2010/main" val="130262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D79281-4318-44F6-01FA-B827E67FB040}"/>
              </a:ext>
            </a:extLst>
          </p:cNvPr>
          <p:cNvSpPr>
            <a:spLocks noGrp="1"/>
          </p:cNvSpPr>
          <p:nvPr>
            <p:ph type="title"/>
          </p:nvPr>
        </p:nvSpPr>
        <p:spPr>
          <a:xfrm>
            <a:off x="1295402" y="982133"/>
            <a:ext cx="9601196" cy="1175852"/>
          </a:xfrm>
        </p:spPr>
        <p:txBody>
          <a:bodyPr>
            <a:normAutofit fontScale="90000"/>
          </a:bodyPr>
          <a:lstStyle/>
          <a:p>
            <a:r>
              <a:rPr lang="en-US" b="1" dirty="0"/>
              <a:t>The answer to the preliminary questions </a:t>
            </a:r>
            <a:endParaRPr lang="el-GR" b="1" dirty="0"/>
          </a:p>
        </p:txBody>
      </p:sp>
      <p:sp>
        <p:nvSpPr>
          <p:cNvPr id="3" name="Θέση περιεχομένου 2">
            <a:extLst>
              <a:ext uri="{FF2B5EF4-FFF2-40B4-BE49-F238E27FC236}">
                <a16:creationId xmlns:a16="http://schemas.microsoft.com/office/drawing/2014/main" id="{EA12834D-3CFD-EFBE-9580-028DC988E7FC}"/>
              </a:ext>
            </a:extLst>
          </p:cNvPr>
          <p:cNvSpPr>
            <a:spLocks noGrp="1"/>
          </p:cNvSpPr>
          <p:nvPr>
            <p:ph idx="1"/>
          </p:nvPr>
        </p:nvSpPr>
        <p:spPr>
          <a:xfrm>
            <a:off x="1295401" y="2395728"/>
            <a:ext cx="9601196" cy="3941064"/>
          </a:xfrm>
        </p:spPr>
        <p:txBody>
          <a:bodyPr>
            <a:normAutofit fontScale="85000" lnSpcReduction="10000"/>
          </a:bodyPr>
          <a:lstStyle/>
          <a:p>
            <a:pPr algn="just"/>
            <a:r>
              <a:rPr lang="en-US" dirty="0"/>
              <a:t>Where a MS has established a procedure for the selection of candidates for the office of Judge of the General Court in the context of which a group composed mainly of independent experts is responsible for evaluating those candidates and drawing up a merit list of those that satisfy the requirements laid down in Article 19(2) TEU and the second paragraph of Article 254 TFEU, the mere fact that the government of that Member State decided to propose a candidate on that merit list other than the best-ranked candidate is not, in itself, sufficient to support the conclusion that that proposal is such as to give rise to reasonable doubts as to whether the candidate proposed meets those requirements.</a:t>
            </a:r>
          </a:p>
          <a:p>
            <a:pPr algn="just"/>
            <a:r>
              <a:rPr lang="en-US" dirty="0"/>
              <a:t>The fact that the panel provided for in Article 255 TFEU gave a </a:t>
            </a:r>
            <a:r>
              <a:rPr lang="en-US" dirty="0" err="1"/>
              <a:t>favourable</a:t>
            </a:r>
            <a:r>
              <a:rPr lang="en-US" dirty="0"/>
              <a:t> opinion on the candidate proposed by the Lithuanian Government who was placed third on that merit list is such as to confirm that the decision of the governments of the Member States to appoint that candidate meets the requirements laid down in the third subparagraph of Article 19(2) TEU and the second paragraph of Article 254 TFEU.</a:t>
            </a:r>
          </a:p>
          <a:p>
            <a:endParaRPr lang="el-GR" dirty="0"/>
          </a:p>
        </p:txBody>
      </p:sp>
    </p:spTree>
    <p:extLst>
      <p:ext uri="{BB962C8B-B14F-4D97-AF65-F5344CB8AC3E}">
        <p14:creationId xmlns:p14="http://schemas.microsoft.com/office/powerpoint/2010/main" val="320415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BB5EC9-EB5C-DB11-5EE7-67D6DFDAE2E6}"/>
              </a:ext>
            </a:extLst>
          </p:cNvPr>
          <p:cNvSpPr>
            <a:spLocks noGrp="1"/>
          </p:cNvSpPr>
          <p:nvPr>
            <p:ph type="title"/>
          </p:nvPr>
        </p:nvSpPr>
        <p:spPr/>
        <p:txBody>
          <a:bodyPr>
            <a:noAutofit/>
          </a:bodyPr>
          <a:lstStyle/>
          <a:p>
            <a:r>
              <a:rPr lang="en-US" sz="3200" b="1" dirty="0">
                <a:solidFill>
                  <a:srgbClr val="000000"/>
                </a:solidFill>
                <a:highlight>
                  <a:srgbClr val="FFFFFF"/>
                </a:highlight>
                <a:latin typeface="var(--h2_typography-font-family)"/>
              </a:rPr>
              <a:t>The CJEU rules on the system of the appointment of judges in Malta </a:t>
            </a:r>
            <a:r>
              <a:rPr lang="it-IT" sz="3200" b="1" dirty="0">
                <a:solidFill>
                  <a:srgbClr val="000000"/>
                </a:solidFill>
                <a:highlight>
                  <a:srgbClr val="FFFFFF"/>
                </a:highlight>
                <a:latin typeface="var(--h2_typography-font-family)"/>
              </a:rPr>
              <a:t>(Case C-896/19)</a:t>
            </a:r>
            <a:endParaRPr lang="el-GR" sz="3200" dirty="0"/>
          </a:p>
        </p:txBody>
      </p:sp>
      <p:sp>
        <p:nvSpPr>
          <p:cNvPr id="3" name="Θέση περιεχομένου 2">
            <a:extLst>
              <a:ext uri="{FF2B5EF4-FFF2-40B4-BE49-F238E27FC236}">
                <a16:creationId xmlns:a16="http://schemas.microsoft.com/office/drawing/2014/main" id="{68BCDCB4-AD84-6E6E-6A1B-E8545712BAC0}"/>
              </a:ext>
            </a:extLst>
          </p:cNvPr>
          <p:cNvSpPr>
            <a:spLocks noGrp="1"/>
          </p:cNvSpPr>
          <p:nvPr>
            <p:ph idx="1"/>
          </p:nvPr>
        </p:nvSpPr>
        <p:spPr/>
        <p:txBody>
          <a:bodyPr>
            <a:normAutofit fontScale="92500" lnSpcReduction="10000"/>
          </a:bodyPr>
          <a:lstStyle/>
          <a:p>
            <a:pPr algn="just"/>
            <a:r>
              <a:rPr lang="en-US" dirty="0"/>
              <a:t>The request for a preliminary ruling concerned the interpretation of Article 19 TEU and of Article 47 of the Charter of Fundamental Rights of the European Union.</a:t>
            </a:r>
          </a:p>
          <a:p>
            <a:pPr algn="just"/>
            <a:r>
              <a:rPr lang="en-US" dirty="0"/>
              <a:t>In Malta, judges are appointed by the President on a proposal by the Prime Minister.</a:t>
            </a:r>
          </a:p>
          <a:p>
            <a:pPr algn="just"/>
            <a:r>
              <a:rPr lang="en-US" dirty="0"/>
              <a:t>Article 96 (1) of the Maltese Constitution provides that the judges of the Superior Courts shall be appointed by the President acting in accordance with the advice of the Prime Minister.</a:t>
            </a:r>
          </a:p>
          <a:p>
            <a:pPr algn="just"/>
            <a:r>
              <a:rPr lang="en-US" dirty="0"/>
              <a:t>Article 100 (1) of the Maltese Constitution provides that Article 100 of the Constitution provides that Magistrates of the Inferior Courts shall be appointed by the President acting in accordance with the advice of the Prime Minister.</a:t>
            </a:r>
          </a:p>
          <a:p>
            <a:endParaRPr lang="el-GR" dirty="0"/>
          </a:p>
        </p:txBody>
      </p:sp>
    </p:spTree>
    <p:extLst>
      <p:ext uri="{BB962C8B-B14F-4D97-AF65-F5344CB8AC3E}">
        <p14:creationId xmlns:p14="http://schemas.microsoft.com/office/powerpoint/2010/main" val="87138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D35938-011E-82A8-EC5A-D6A71E117EE9}"/>
              </a:ext>
            </a:extLst>
          </p:cNvPr>
          <p:cNvSpPr>
            <a:spLocks noGrp="1"/>
          </p:cNvSpPr>
          <p:nvPr>
            <p:ph type="title"/>
          </p:nvPr>
        </p:nvSpPr>
        <p:spPr/>
        <p:txBody>
          <a:bodyPr>
            <a:normAutofit fontScale="90000"/>
          </a:bodyPr>
          <a:lstStyle/>
          <a:p>
            <a:r>
              <a:rPr lang="en-US" b="1" dirty="0"/>
              <a:t>The CJEU rules on the appointment of judge in the General Court (Case C-119/23)</a:t>
            </a:r>
            <a:endParaRPr lang="el-GR" b="1" dirty="0"/>
          </a:p>
        </p:txBody>
      </p:sp>
      <p:sp>
        <p:nvSpPr>
          <p:cNvPr id="3" name="Θέση περιεχομένου 2">
            <a:extLst>
              <a:ext uri="{FF2B5EF4-FFF2-40B4-BE49-F238E27FC236}">
                <a16:creationId xmlns:a16="http://schemas.microsoft.com/office/drawing/2014/main" id="{24A93ADD-7C25-BEB3-4918-68BC8CE7C7F4}"/>
              </a:ext>
            </a:extLst>
          </p:cNvPr>
          <p:cNvSpPr>
            <a:spLocks noGrp="1"/>
          </p:cNvSpPr>
          <p:nvPr>
            <p:ph idx="1"/>
          </p:nvPr>
        </p:nvSpPr>
        <p:spPr/>
        <p:txBody>
          <a:bodyPr>
            <a:normAutofit/>
          </a:bodyPr>
          <a:lstStyle/>
          <a:p>
            <a:pPr algn="just"/>
            <a:r>
              <a:rPr lang="en-US" dirty="0"/>
              <a:t>The request for the preliminary ruling concerned the interpretation of the third subparagraph of Article 19(2) TEU and the second paragraph of Article 254 TFEU.</a:t>
            </a:r>
          </a:p>
          <a:p>
            <a:pPr algn="just"/>
            <a:r>
              <a:rPr lang="en-US" dirty="0"/>
              <a:t>The request was made in proceedings between </a:t>
            </a:r>
            <a:r>
              <a:rPr lang="en-US" dirty="0" err="1"/>
              <a:t>Mr</a:t>
            </a:r>
            <a:r>
              <a:rPr lang="en-US" dirty="0"/>
              <a:t> Virgilijus </a:t>
            </a:r>
            <a:r>
              <a:rPr lang="en-US" dirty="0" err="1"/>
              <a:t>Valančius</a:t>
            </a:r>
            <a:r>
              <a:rPr lang="en-US" dirty="0"/>
              <a:t> and the Government of the Republic of Lithuania concerning the legality of the decisions proposing the candidate of the Republic of Lithuania for the office of Judge of the General Court of the European Union.</a:t>
            </a:r>
            <a:endParaRPr lang="el-GR" dirty="0"/>
          </a:p>
        </p:txBody>
      </p:sp>
    </p:spTree>
    <p:extLst>
      <p:ext uri="{BB962C8B-B14F-4D97-AF65-F5344CB8AC3E}">
        <p14:creationId xmlns:p14="http://schemas.microsoft.com/office/powerpoint/2010/main" val="11041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910FBC-4D89-4DD8-92CF-54FC9ACA535C}"/>
              </a:ext>
            </a:extLst>
          </p:cNvPr>
          <p:cNvSpPr>
            <a:spLocks noGrp="1"/>
          </p:cNvSpPr>
          <p:nvPr>
            <p:ph type="title"/>
          </p:nvPr>
        </p:nvSpPr>
        <p:spPr>
          <a:xfrm>
            <a:off x="1295402" y="982133"/>
            <a:ext cx="9601196" cy="915494"/>
          </a:xfrm>
        </p:spPr>
        <p:txBody>
          <a:bodyPr/>
          <a:lstStyle/>
          <a:p>
            <a:r>
              <a:rPr lang="en-US" b="1" dirty="0"/>
              <a:t>The Preliminary Questions</a:t>
            </a:r>
            <a:endParaRPr lang="el-GR" b="1" dirty="0"/>
          </a:p>
        </p:txBody>
      </p:sp>
      <p:sp>
        <p:nvSpPr>
          <p:cNvPr id="3" name="Θέση περιεχομένου 2">
            <a:extLst>
              <a:ext uri="{FF2B5EF4-FFF2-40B4-BE49-F238E27FC236}">
                <a16:creationId xmlns:a16="http://schemas.microsoft.com/office/drawing/2014/main" id="{98C2A656-21AA-589B-443D-9074DBC8E659}"/>
              </a:ext>
            </a:extLst>
          </p:cNvPr>
          <p:cNvSpPr>
            <a:spLocks noGrp="1"/>
          </p:cNvSpPr>
          <p:nvPr>
            <p:ph idx="1"/>
          </p:nvPr>
        </p:nvSpPr>
        <p:spPr>
          <a:xfrm>
            <a:off x="1295401" y="2517058"/>
            <a:ext cx="9601196" cy="3358810"/>
          </a:xfrm>
        </p:spPr>
        <p:txBody>
          <a:bodyPr>
            <a:normAutofit fontScale="85000" lnSpcReduction="20000"/>
          </a:bodyPr>
          <a:lstStyle/>
          <a:p>
            <a:pPr marL="0" indent="0" algn="just">
              <a:buNone/>
            </a:pPr>
            <a:r>
              <a:rPr lang="en-US" dirty="0"/>
              <a:t>Preliminary questions :</a:t>
            </a:r>
          </a:p>
          <a:p>
            <a:pPr marL="0" indent="0" algn="just">
              <a:buNone/>
            </a:pPr>
            <a:r>
              <a:rPr lang="en-US" dirty="0"/>
              <a:t>(1) Should the second [subparagraph] of Article 19(1) TEU and Article 47 of the [Charter], read separately or together, be considered to be applicable with respect to the legal validity of Articles 96, 96A and 100 of the Constitution of Malta?</a:t>
            </a:r>
          </a:p>
          <a:p>
            <a:pPr marL="0" indent="0" algn="just">
              <a:buNone/>
            </a:pPr>
            <a:r>
              <a:rPr lang="en-US" dirty="0"/>
              <a:t>(2) If the first question elicits an affirmative answer, should the power of the Prime Minister in the process of the appointment of members of the judiciary in Malta be considered to be in conformity with Article 19(1) TEU and with Article 47 of the [Charter], considered as well in the light of Article 96A of the Constitution, which entered into effect in 2016?</a:t>
            </a:r>
          </a:p>
          <a:p>
            <a:pPr marL="0" indent="0" algn="just">
              <a:buNone/>
            </a:pPr>
            <a:r>
              <a:rPr lang="en-US" dirty="0"/>
              <a:t>(3) If the power of the Prime Minister is found to be incompatible, should this fact be taken into consideration with regard to future appointments or should it affect previous appointments as well?’</a:t>
            </a:r>
            <a:endParaRPr lang="el-GR" dirty="0"/>
          </a:p>
          <a:p>
            <a:endParaRPr lang="el-GR" dirty="0"/>
          </a:p>
        </p:txBody>
      </p:sp>
    </p:spTree>
    <p:extLst>
      <p:ext uri="{BB962C8B-B14F-4D97-AF65-F5344CB8AC3E}">
        <p14:creationId xmlns:p14="http://schemas.microsoft.com/office/powerpoint/2010/main" val="1996103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8509CA-5301-AAC2-CE68-A0B3AF50A617}"/>
              </a:ext>
            </a:extLst>
          </p:cNvPr>
          <p:cNvSpPr>
            <a:spLocks noGrp="1"/>
          </p:cNvSpPr>
          <p:nvPr>
            <p:ph type="title"/>
          </p:nvPr>
        </p:nvSpPr>
        <p:spPr/>
        <p:txBody>
          <a:bodyPr>
            <a:normAutofit/>
          </a:bodyPr>
          <a:lstStyle/>
          <a:p>
            <a:r>
              <a:rPr lang="en-US" sz="3600" b="1" dirty="0"/>
              <a:t>The amendment of the Maltese Constitution and the exceptional power of the Prime Minister</a:t>
            </a:r>
            <a:endParaRPr lang="el-GR" sz="3600" b="1" dirty="0"/>
          </a:p>
        </p:txBody>
      </p:sp>
      <p:sp>
        <p:nvSpPr>
          <p:cNvPr id="3" name="Θέση περιεχομένου 2">
            <a:extLst>
              <a:ext uri="{FF2B5EF4-FFF2-40B4-BE49-F238E27FC236}">
                <a16:creationId xmlns:a16="http://schemas.microsoft.com/office/drawing/2014/main" id="{8E22BCD2-894A-76B7-ACF5-311DA8CB98B0}"/>
              </a:ext>
            </a:extLst>
          </p:cNvPr>
          <p:cNvSpPr>
            <a:spLocks noGrp="1"/>
          </p:cNvSpPr>
          <p:nvPr>
            <p:ph idx="1"/>
          </p:nvPr>
        </p:nvSpPr>
        <p:spPr/>
        <p:txBody>
          <a:bodyPr>
            <a:normAutofit fontScale="92500" lnSpcReduction="10000"/>
          </a:bodyPr>
          <a:lstStyle/>
          <a:p>
            <a:pPr algn="just"/>
            <a:r>
              <a:rPr lang="en-US" dirty="0"/>
              <a:t>In 2016, the Maltese Constitution was amended and established a judicial appointments committee. </a:t>
            </a:r>
          </a:p>
          <a:p>
            <a:pPr algn="just"/>
            <a:r>
              <a:rPr lang="en-US" dirty="0"/>
              <a:t>The committee is tasked with evaluating the candidates for a judicial position and to advise the Prime Minister on the appointment decision. </a:t>
            </a:r>
          </a:p>
          <a:p>
            <a:pPr algn="just"/>
            <a:r>
              <a:rPr lang="en-US" dirty="0"/>
              <a:t>The Prime Minister is allowed to deviate from the judicial appointments committee’s evaluation, provided that he or she publishes the decision in the national official Gazette and makes a statement in the House of Representatives explaining the reasons for the decision according to article 96 (4) of the Maltese Constitution.</a:t>
            </a:r>
          </a:p>
          <a:p>
            <a:pPr algn="just"/>
            <a:endParaRPr lang="en-US" dirty="0"/>
          </a:p>
          <a:p>
            <a:endParaRPr lang="el-GR" dirty="0"/>
          </a:p>
        </p:txBody>
      </p:sp>
    </p:spTree>
    <p:extLst>
      <p:ext uri="{BB962C8B-B14F-4D97-AF65-F5344CB8AC3E}">
        <p14:creationId xmlns:p14="http://schemas.microsoft.com/office/powerpoint/2010/main" val="347511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3143CC-3E0B-86A1-C6A5-C6F445AF4B1D}"/>
              </a:ext>
            </a:extLst>
          </p:cNvPr>
          <p:cNvSpPr>
            <a:spLocks noGrp="1"/>
          </p:cNvSpPr>
          <p:nvPr>
            <p:ph type="title"/>
          </p:nvPr>
        </p:nvSpPr>
        <p:spPr/>
        <p:txBody>
          <a:bodyPr/>
          <a:lstStyle/>
          <a:p>
            <a:r>
              <a:rPr lang="en-US" b="1" dirty="0"/>
              <a:t>The material scope of art. 19 TEU</a:t>
            </a:r>
            <a:endParaRPr lang="el-GR" b="1" dirty="0"/>
          </a:p>
        </p:txBody>
      </p:sp>
      <p:sp>
        <p:nvSpPr>
          <p:cNvPr id="3" name="Θέση περιεχομένου 2">
            <a:extLst>
              <a:ext uri="{FF2B5EF4-FFF2-40B4-BE49-F238E27FC236}">
                <a16:creationId xmlns:a16="http://schemas.microsoft.com/office/drawing/2014/main" id="{80BA9545-4761-21AB-FF3D-9DBC9D60EDD1}"/>
              </a:ext>
            </a:extLst>
          </p:cNvPr>
          <p:cNvSpPr>
            <a:spLocks noGrp="1"/>
          </p:cNvSpPr>
          <p:nvPr>
            <p:ph idx="1"/>
          </p:nvPr>
        </p:nvSpPr>
        <p:spPr/>
        <p:txBody>
          <a:bodyPr>
            <a:normAutofit fontScale="92500"/>
          </a:bodyPr>
          <a:lstStyle/>
          <a:p>
            <a:pPr algn="just"/>
            <a:r>
              <a:rPr lang="en-US" dirty="0"/>
              <a:t>With regard to the material scope of the second subparagraph of Article 19(1) TEU, it should be recalled that that provision refers to the ‘fields covered by Union law’, irrespective of whether the Member States are implementing EU law within the meaning of Article 51(1) of the Charter.</a:t>
            </a:r>
          </a:p>
          <a:p>
            <a:pPr algn="just"/>
            <a:r>
              <a:rPr lang="en-US" dirty="0"/>
              <a:t> Under the second subparagraph of Article 19(1) TEU, every Member State must thus in particular ensure that the bodies which, as ‘courts or tribunals’ within the meaning of EU law, come within its judicial system in the fields covered by EU law and which, therefore, are liable to rule, in that capacity, on the application or interpretation of EU law, meet the requirements of effective judicial protection.</a:t>
            </a:r>
            <a:endParaRPr lang="el-GR" dirty="0"/>
          </a:p>
        </p:txBody>
      </p:sp>
    </p:spTree>
    <p:extLst>
      <p:ext uri="{BB962C8B-B14F-4D97-AF65-F5344CB8AC3E}">
        <p14:creationId xmlns:p14="http://schemas.microsoft.com/office/powerpoint/2010/main" val="3465997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98ECBF-B80C-33DB-0E98-FC89A081CFD4}"/>
              </a:ext>
            </a:extLst>
          </p:cNvPr>
          <p:cNvSpPr>
            <a:spLocks noGrp="1"/>
          </p:cNvSpPr>
          <p:nvPr>
            <p:ph type="title"/>
          </p:nvPr>
        </p:nvSpPr>
        <p:spPr/>
        <p:txBody>
          <a:bodyPr/>
          <a:lstStyle/>
          <a:p>
            <a:r>
              <a:rPr lang="en-US" b="1" dirty="0"/>
              <a:t>The role of national judges </a:t>
            </a:r>
            <a:endParaRPr lang="el-GR" b="1" dirty="0"/>
          </a:p>
        </p:txBody>
      </p:sp>
      <p:sp>
        <p:nvSpPr>
          <p:cNvPr id="3" name="Θέση περιεχομένου 2">
            <a:extLst>
              <a:ext uri="{FF2B5EF4-FFF2-40B4-BE49-F238E27FC236}">
                <a16:creationId xmlns:a16="http://schemas.microsoft.com/office/drawing/2014/main" id="{6F483609-50B3-AEC6-2D71-400BE1F3FE1E}"/>
              </a:ext>
            </a:extLst>
          </p:cNvPr>
          <p:cNvSpPr>
            <a:spLocks noGrp="1"/>
          </p:cNvSpPr>
          <p:nvPr>
            <p:ph idx="1"/>
          </p:nvPr>
        </p:nvSpPr>
        <p:spPr/>
        <p:txBody>
          <a:bodyPr>
            <a:normAutofit fontScale="55000" lnSpcReduction="20000"/>
          </a:bodyPr>
          <a:lstStyle/>
          <a:p>
            <a:pPr algn="just"/>
            <a:r>
              <a:rPr lang="en-US" sz="3800" dirty="0"/>
              <a:t>Maltese judges and magistrates may be called upon to rule on questions relating to the application or interpretation of EU law.  </a:t>
            </a:r>
          </a:p>
          <a:p>
            <a:pPr algn="just"/>
            <a:r>
              <a:rPr lang="en-US" sz="3800" dirty="0"/>
              <a:t>They form part, as ‘courts or tribunals’ as defined by that law, of the Maltese judicial system in the ‘fields covered by Union law’, within the meaning of the second subparagraph of Article 19(1) TEU, meaning that those courts must meet the requirements of effective judicial protection.</a:t>
            </a:r>
          </a:p>
          <a:p>
            <a:pPr algn="just"/>
            <a:r>
              <a:rPr lang="en-US" sz="3800" dirty="0"/>
              <a:t>The second subparagraph of Article 19(1) TEU is intended to apply in the context of an action the purpose of which is thus to challenge the conformity with EU law of provisions of national law which it is alleged are liable to affect judicial independence.</a:t>
            </a:r>
          </a:p>
          <a:p>
            <a:pPr algn="just"/>
            <a:endParaRPr lang="el-GR" dirty="0"/>
          </a:p>
        </p:txBody>
      </p:sp>
    </p:spTree>
    <p:extLst>
      <p:ext uri="{BB962C8B-B14F-4D97-AF65-F5344CB8AC3E}">
        <p14:creationId xmlns:p14="http://schemas.microsoft.com/office/powerpoint/2010/main" val="2538942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D42E0E-BEAF-7CF9-524E-5E4A532CF9B2}"/>
              </a:ext>
            </a:extLst>
          </p:cNvPr>
          <p:cNvSpPr>
            <a:spLocks noGrp="1"/>
          </p:cNvSpPr>
          <p:nvPr>
            <p:ph type="title"/>
          </p:nvPr>
        </p:nvSpPr>
        <p:spPr/>
        <p:txBody>
          <a:bodyPr/>
          <a:lstStyle/>
          <a:p>
            <a:r>
              <a:rPr lang="en-US" b="1" dirty="0"/>
              <a:t>The Charter of Fundamental Rights</a:t>
            </a:r>
            <a:endParaRPr lang="el-GR" b="1" dirty="0"/>
          </a:p>
        </p:txBody>
      </p:sp>
      <p:sp>
        <p:nvSpPr>
          <p:cNvPr id="3" name="Θέση περιεχομένου 2">
            <a:extLst>
              <a:ext uri="{FF2B5EF4-FFF2-40B4-BE49-F238E27FC236}">
                <a16:creationId xmlns:a16="http://schemas.microsoft.com/office/drawing/2014/main" id="{A4B9E35D-C258-213B-93E4-1A6CE147845A}"/>
              </a:ext>
            </a:extLst>
          </p:cNvPr>
          <p:cNvSpPr>
            <a:spLocks noGrp="1"/>
          </p:cNvSpPr>
          <p:nvPr>
            <p:ph idx="1"/>
          </p:nvPr>
        </p:nvSpPr>
        <p:spPr/>
        <p:txBody>
          <a:bodyPr>
            <a:normAutofit fontScale="92500" lnSpcReduction="10000"/>
          </a:bodyPr>
          <a:lstStyle/>
          <a:p>
            <a:pPr algn="just"/>
            <a:r>
              <a:rPr lang="en-US" dirty="0"/>
              <a:t>Article 47 of the Charter constitutes a reaffirmation of the principle of effective judicial protection and enshrines the right to an effective remedy before a tribunal for every person whose rights and freedoms guaranteed by EU law are infringed.</a:t>
            </a:r>
          </a:p>
          <a:p>
            <a:pPr algn="just"/>
            <a:r>
              <a:rPr lang="en-US" dirty="0"/>
              <a:t>The recognition of that right, in a given case, presupposes that the person invoking that right is relying on rights or freedoms guaranteed by EU law.</a:t>
            </a:r>
          </a:p>
          <a:p>
            <a:pPr algn="just"/>
            <a:r>
              <a:rPr lang="en-US" dirty="0"/>
              <a:t>In Case 896/19, the conformity with EU law of the Maltese constitutional provisions governing the appointment of members of the judiciary was called into question. In accordance with Article 51(1) of the Charter, Article 47 thereof was not, as such, applicable to the dispute in the main proceedings.</a:t>
            </a:r>
            <a:endParaRPr lang="el-GR" dirty="0"/>
          </a:p>
        </p:txBody>
      </p:sp>
    </p:spTree>
    <p:extLst>
      <p:ext uri="{BB962C8B-B14F-4D97-AF65-F5344CB8AC3E}">
        <p14:creationId xmlns:p14="http://schemas.microsoft.com/office/powerpoint/2010/main" val="4251532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486E0-88FA-1A58-DB08-87E6418846A2}"/>
              </a:ext>
            </a:extLst>
          </p:cNvPr>
          <p:cNvSpPr>
            <a:spLocks noGrp="1"/>
          </p:cNvSpPr>
          <p:nvPr>
            <p:ph type="title"/>
          </p:nvPr>
        </p:nvSpPr>
        <p:spPr/>
        <p:txBody>
          <a:bodyPr>
            <a:normAutofit fontScale="90000"/>
          </a:bodyPr>
          <a:lstStyle/>
          <a:p>
            <a:r>
              <a:rPr lang="en-US" b="1" dirty="0"/>
              <a:t>The answer to the first preliminary question</a:t>
            </a:r>
            <a:endParaRPr lang="el-GR" b="1" dirty="0"/>
          </a:p>
        </p:txBody>
      </p:sp>
      <p:sp>
        <p:nvSpPr>
          <p:cNvPr id="3" name="Θέση περιεχομένου 2">
            <a:extLst>
              <a:ext uri="{FF2B5EF4-FFF2-40B4-BE49-F238E27FC236}">
                <a16:creationId xmlns:a16="http://schemas.microsoft.com/office/drawing/2014/main" id="{25BB0E7B-25B8-C14B-553E-6DACA90C1928}"/>
              </a:ext>
            </a:extLst>
          </p:cNvPr>
          <p:cNvSpPr>
            <a:spLocks noGrp="1"/>
          </p:cNvSpPr>
          <p:nvPr>
            <p:ph idx="1"/>
          </p:nvPr>
        </p:nvSpPr>
        <p:spPr/>
        <p:txBody>
          <a:bodyPr>
            <a:normAutofit fontScale="85000" lnSpcReduction="20000"/>
          </a:bodyPr>
          <a:lstStyle/>
          <a:p>
            <a:pPr algn="just"/>
            <a:r>
              <a:rPr lang="en-US" dirty="0"/>
              <a:t>Since the second subparagraph of Article 19(1) TEU requires all Member States to provide remedies sufficient to ensure effective judicial protection in the fields covered by EU law, within the meaning in particular of Article 47 of the Charter, that latter provision must be duly taken into consideration for the purposes of interpreting the second subparagraph of Article 19(1) TEU.</a:t>
            </a:r>
          </a:p>
          <a:p>
            <a:pPr algn="just"/>
            <a:r>
              <a:rPr lang="en-US" dirty="0"/>
              <a:t>In the light of the foregoing, the answer to the first question was that the second subparagraph of Article 19(1) TEU must be interpreted as meaning that it may be applied in a case in which a national court is </a:t>
            </a:r>
            <a:r>
              <a:rPr lang="en-US" dirty="0" err="1"/>
              <a:t>seised</a:t>
            </a:r>
            <a:r>
              <a:rPr lang="en-US" dirty="0"/>
              <a:t> of an action provided for by national law and seeking a ruling on the conformity with EU law of national provisions governing the procedure for the appointment of members of the judiciary of the Member State to which that court belongs. Article 47 of the Charter must be duly taken into consideration for the purposes of interpreting that provision.</a:t>
            </a:r>
            <a:endParaRPr lang="el-GR" dirty="0"/>
          </a:p>
        </p:txBody>
      </p:sp>
    </p:spTree>
    <p:extLst>
      <p:ext uri="{BB962C8B-B14F-4D97-AF65-F5344CB8AC3E}">
        <p14:creationId xmlns:p14="http://schemas.microsoft.com/office/powerpoint/2010/main" val="2705221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4FF28B-3206-DB22-FC82-FF3C65325525}"/>
              </a:ext>
            </a:extLst>
          </p:cNvPr>
          <p:cNvSpPr>
            <a:spLocks noGrp="1"/>
          </p:cNvSpPr>
          <p:nvPr>
            <p:ph type="title"/>
          </p:nvPr>
        </p:nvSpPr>
        <p:spPr/>
        <p:txBody>
          <a:bodyPr/>
          <a:lstStyle/>
          <a:p>
            <a:r>
              <a:rPr lang="en-US" b="1" dirty="0"/>
              <a:t>MS’ obligations </a:t>
            </a:r>
            <a:endParaRPr lang="el-GR" b="1" dirty="0"/>
          </a:p>
        </p:txBody>
      </p:sp>
      <p:sp>
        <p:nvSpPr>
          <p:cNvPr id="3" name="Θέση περιεχομένου 2">
            <a:extLst>
              <a:ext uri="{FF2B5EF4-FFF2-40B4-BE49-F238E27FC236}">
                <a16:creationId xmlns:a16="http://schemas.microsoft.com/office/drawing/2014/main" id="{1E699932-7B7E-AACA-B53C-755F878DC660}"/>
              </a:ext>
            </a:extLst>
          </p:cNvPr>
          <p:cNvSpPr>
            <a:spLocks noGrp="1"/>
          </p:cNvSpPr>
          <p:nvPr>
            <p:ph idx="1"/>
          </p:nvPr>
        </p:nvSpPr>
        <p:spPr/>
        <p:txBody>
          <a:bodyPr>
            <a:normAutofit fontScale="92500" lnSpcReduction="10000"/>
          </a:bodyPr>
          <a:lstStyle/>
          <a:p>
            <a:pPr algn="just"/>
            <a:r>
              <a:rPr lang="en-US" dirty="0"/>
              <a:t>Although the </a:t>
            </a:r>
            <a:r>
              <a:rPr lang="en-US" dirty="0" err="1"/>
              <a:t>organisation</a:t>
            </a:r>
            <a:r>
              <a:rPr lang="en-US" dirty="0"/>
              <a:t> of justice in the Member States falls within the competence of those MS, the fact remains that, when exercising that competence, the MS are required to comply with their obligations deriving from EU law. </a:t>
            </a:r>
          </a:p>
          <a:p>
            <a:pPr algn="just"/>
            <a:r>
              <a:rPr lang="en-US" dirty="0"/>
              <a:t>That may be the case, in particular, as regards national rules relating to the adoption of decisions appointing members of the judiciary.</a:t>
            </a:r>
          </a:p>
          <a:p>
            <a:pPr algn="just"/>
            <a:r>
              <a:rPr lang="en-US" dirty="0"/>
              <a:t>As provided for by the second subparagraph of Article 19(1) TEU, it is for the Member States to ensure that courts and tribunals within that system, and which may rule on the application or interpretation of EU law, satisfy the requirements of effective judicial protection.</a:t>
            </a:r>
            <a:endParaRPr lang="el-GR" dirty="0"/>
          </a:p>
        </p:txBody>
      </p:sp>
    </p:spTree>
    <p:extLst>
      <p:ext uri="{BB962C8B-B14F-4D97-AF65-F5344CB8AC3E}">
        <p14:creationId xmlns:p14="http://schemas.microsoft.com/office/powerpoint/2010/main" val="3140341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0E2B13-6B95-7531-38D1-A0269CA2E6A3}"/>
              </a:ext>
            </a:extLst>
          </p:cNvPr>
          <p:cNvSpPr>
            <a:spLocks noGrp="1"/>
          </p:cNvSpPr>
          <p:nvPr>
            <p:ph type="title"/>
          </p:nvPr>
        </p:nvSpPr>
        <p:spPr/>
        <p:txBody>
          <a:bodyPr/>
          <a:lstStyle/>
          <a:p>
            <a:r>
              <a:rPr lang="en-US" b="1" dirty="0"/>
              <a:t>The independence of national courts</a:t>
            </a:r>
            <a:endParaRPr lang="el-GR" b="1" dirty="0"/>
          </a:p>
        </p:txBody>
      </p:sp>
      <p:sp>
        <p:nvSpPr>
          <p:cNvPr id="3" name="Θέση περιεχομένου 2">
            <a:extLst>
              <a:ext uri="{FF2B5EF4-FFF2-40B4-BE49-F238E27FC236}">
                <a16:creationId xmlns:a16="http://schemas.microsoft.com/office/drawing/2014/main" id="{BCC2C60C-3A49-2A4B-B37C-658F4D128BED}"/>
              </a:ext>
            </a:extLst>
          </p:cNvPr>
          <p:cNvSpPr>
            <a:spLocks noGrp="1"/>
          </p:cNvSpPr>
          <p:nvPr>
            <p:ph idx="1"/>
          </p:nvPr>
        </p:nvSpPr>
        <p:spPr/>
        <p:txBody>
          <a:bodyPr>
            <a:normAutofit fontScale="85000" lnSpcReduction="20000"/>
          </a:bodyPr>
          <a:lstStyle/>
          <a:p>
            <a:pPr algn="just"/>
            <a:r>
              <a:rPr lang="en-US" dirty="0"/>
              <a:t>The independence of the judges of the MS is of fundamental importance for the EU legal order in various respects. </a:t>
            </a:r>
          </a:p>
          <a:p>
            <a:pPr algn="just"/>
            <a:r>
              <a:rPr lang="en-US" dirty="0"/>
              <a:t>It is, thus, essential to the proper working of the judicial-cooperation system embodied by the preliminary-ruling mechanism under Article 267 TFEU, in that that mechanism may be activated only by a body responsible for applying EU law which satisfies, inter alia, that criterion of independence. </a:t>
            </a:r>
          </a:p>
          <a:p>
            <a:pPr algn="just"/>
            <a:r>
              <a:rPr lang="en-US" dirty="0"/>
              <a:t>The requirement that courts be independent forms part of the essence of the right to effective judicial protection and the fundamental right to a fair trial as provided for by Article 47 of the Charter, which is of cardinal importance as a guarantee that all the rights which individuals derive from EU law will be protected and that the values common to the Member States set out in Article 2 TEU, in particular the value of the rule of law, will be safeguarded.</a:t>
            </a:r>
            <a:endParaRPr lang="el-GR" dirty="0"/>
          </a:p>
        </p:txBody>
      </p:sp>
    </p:spTree>
    <p:extLst>
      <p:ext uri="{BB962C8B-B14F-4D97-AF65-F5344CB8AC3E}">
        <p14:creationId xmlns:p14="http://schemas.microsoft.com/office/powerpoint/2010/main" val="2099936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DAA109-7EA6-B989-75F6-5C428C3023BE}"/>
              </a:ext>
            </a:extLst>
          </p:cNvPr>
          <p:cNvSpPr>
            <a:spLocks noGrp="1"/>
          </p:cNvSpPr>
          <p:nvPr>
            <p:ph type="title"/>
          </p:nvPr>
        </p:nvSpPr>
        <p:spPr/>
        <p:txBody>
          <a:bodyPr>
            <a:normAutofit fontScale="90000"/>
          </a:bodyPr>
          <a:lstStyle/>
          <a:p>
            <a:r>
              <a:rPr lang="en-US" b="1" dirty="0"/>
              <a:t>The rule of law and the principle of separation of powers </a:t>
            </a:r>
            <a:endParaRPr lang="el-GR" b="1" dirty="0"/>
          </a:p>
        </p:txBody>
      </p:sp>
      <p:sp>
        <p:nvSpPr>
          <p:cNvPr id="3" name="Θέση περιεχομένου 2">
            <a:extLst>
              <a:ext uri="{FF2B5EF4-FFF2-40B4-BE49-F238E27FC236}">
                <a16:creationId xmlns:a16="http://schemas.microsoft.com/office/drawing/2014/main" id="{D5174F0E-97B1-7C62-0584-9661E175338B}"/>
              </a:ext>
            </a:extLst>
          </p:cNvPr>
          <p:cNvSpPr>
            <a:spLocks noGrp="1"/>
          </p:cNvSpPr>
          <p:nvPr>
            <p:ph idx="1"/>
          </p:nvPr>
        </p:nvSpPr>
        <p:spPr/>
        <p:txBody>
          <a:bodyPr>
            <a:normAutofit fontScale="92500"/>
          </a:bodyPr>
          <a:lstStyle/>
          <a:p>
            <a:pPr algn="just"/>
            <a:r>
              <a:rPr lang="en-US" b="0" i="0" dirty="0">
                <a:solidFill>
                  <a:srgbClr val="000000"/>
                </a:solidFill>
                <a:effectLst/>
                <a:latin typeface="+mj-lt"/>
              </a:rPr>
              <a:t>The guarantees of independence and impartiality required under EU law presuppose rules, particularly as regards the composition of the body and the appointment, length of service and grounds for abstention, rejection and dismissal of its members, that are such as to dispel any reasonable doubt in the minds of individuals as to the imperviousness of that body to external factors and its neutrality with respect to the interests before it.</a:t>
            </a:r>
          </a:p>
          <a:p>
            <a:pPr algn="just"/>
            <a:r>
              <a:rPr lang="en-US" b="0" i="0" dirty="0">
                <a:solidFill>
                  <a:srgbClr val="000000"/>
                </a:solidFill>
                <a:effectLst/>
                <a:latin typeface="+mj-lt"/>
              </a:rPr>
              <a:t>In accordance with the principle of the separation of powers which </a:t>
            </a:r>
            <a:r>
              <a:rPr lang="en-US" b="0" i="0" dirty="0" err="1">
                <a:solidFill>
                  <a:srgbClr val="000000"/>
                </a:solidFill>
                <a:effectLst/>
                <a:latin typeface="+mj-lt"/>
              </a:rPr>
              <a:t>characterises</a:t>
            </a:r>
            <a:r>
              <a:rPr lang="en-US" b="0" i="0" dirty="0">
                <a:solidFill>
                  <a:srgbClr val="000000"/>
                </a:solidFill>
                <a:effectLst/>
                <a:latin typeface="+mj-lt"/>
              </a:rPr>
              <a:t> the operation of the rule of law, the independence of the judiciary must in particular be ensured in relation to the legislature and the executive.</a:t>
            </a:r>
            <a:endParaRPr lang="el-GR" dirty="0">
              <a:latin typeface="+mj-lt"/>
            </a:endParaRPr>
          </a:p>
        </p:txBody>
      </p:sp>
    </p:spTree>
    <p:extLst>
      <p:ext uri="{BB962C8B-B14F-4D97-AF65-F5344CB8AC3E}">
        <p14:creationId xmlns:p14="http://schemas.microsoft.com/office/powerpoint/2010/main" val="209175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22DEB7-B1CF-02C2-DD9E-E918300880E1}"/>
              </a:ext>
            </a:extLst>
          </p:cNvPr>
          <p:cNvSpPr>
            <a:spLocks noGrp="1"/>
          </p:cNvSpPr>
          <p:nvPr>
            <p:ph type="title"/>
          </p:nvPr>
        </p:nvSpPr>
        <p:spPr/>
        <p:txBody>
          <a:bodyPr/>
          <a:lstStyle/>
          <a:p>
            <a:r>
              <a:rPr lang="en-US" b="1" dirty="0"/>
              <a:t>A possible external intervention </a:t>
            </a:r>
            <a:endParaRPr lang="el-GR" b="1" dirty="0"/>
          </a:p>
        </p:txBody>
      </p:sp>
      <p:sp>
        <p:nvSpPr>
          <p:cNvPr id="3" name="Θέση περιεχομένου 2">
            <a:extLst>
              <a:ext uri="{FF2B5EF4-FFF2-40B4-BE49-F238E27FC236}">
                <a16:creationId xmlns:a16="http://schemas.microsoft.com/office/drawing/2014/main" id="{FB10B521-F707-0EF9-15EC-9C911A782D3D}"/>
              </a:ext>
            </a:extLst>
          </p:cNvPr>
          <p:cNvSpPr>
            <a:spLocks noGrp="1"/>
          </p:cNvSpPr>
          <p:nvPr>
            <p:ph idx="1"/>
          </p:nvPr>
        </p:nvSpPr>
        <p:spPr/>
        <p:txBody>
          <a:bodyPr/>
          <a:lstStyle/>
          <a:p>
            <a:pPr algn="just"/>
            <a:r>
              <a:rPr lang="en-US" b="0" i="0" dirty="0">
                <a:solidFill>
                  <a:srgbClr val="000000"/>
                </a:solidFill>
                <a:effectLst/>
                <a:latin typeface="Open Sans" panose="020B0606030504020204" pitchFamily="34" charset="0"/>
              </a:rPr>
              <a:t>It is necessary that judges should be protected from external intervention or pressure liable to </a:t>
            </a:r>
            <a:r>
              <a:rPr lang="en-US" b="0" i="0" dirty="0" err="1">
                <a:solidFill>
                  <a:srgbClr val="000000"/>
                </a:solidFill>
                <a:effectLst/>
                <a:latin typeface="Open Sans" panose="020B0606030504020204" pitchFamily="34" charset="0"/>
              </a:rPr>
              <a:t>jeopardise</a:t>
            </a:r>
            <a:r>
              <a:rPr lang="en-US" b="0" i="0" dirty="0">
                <a:solidFill>
                  <a:srgbClr val="000000"/>
                </a:solidFill>
                <a:effectLst/>
                <a:latin typeface="Open Sans" panose="020B0606030504020204" pitchFamily="34" charset="0"/>
              </a:rPr>
              <a:t> their independence. </a:t>
            </a:r>
          </a:p>
          <a:p>
            <a:pPr algn="just"/>
            <a:r>
              <a:rPr lang="en-US" b="0" i="0" dirty="0">
                <a:solidFill>
                  <a:srgbClr val="000000"/>
                </a:solidFill>
                <a:effectLst/>
                <a:latin typeface="Open Sans" panose="020B0606030504020204" pitchFamily="34" charset="0"/>
              </a:rPr>
              <a:t>The rules must be such as to preclude not only any direct influence, in the form of instructions, but also types of influence which are more indirect and which are liable to have an effect on the decisions of the judges concerned.</a:t>
            </a:r>
            <a:endParaRPr lang="el-GR" dirty="0"/>
          </a:p>
        </p:txBody>
      </p:sp>
    </p:spTree>
    <p:extLst>
      <p:ext uri="{BB962C8B-B14F-4D97-AF65-F5344CB8AC3E}">
        <p14:creationId xmlns:p14="http://schemas.microsoft.com/office/powerpoint/2010/main" val="209317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A6E7A4-0A05-F30A-9FA7-A5E352F8EA96}"/>
              </a:ext>
            </a:extLst>
          </p:cNvPr>
          <p:cNvSpPr>
            <a:spLocks noGrp="1"/>
          </p:cNvSpPr>
          <p:nvPr>
            <p:ph type="title"/>
          </p:nvPr>
        </p:nvSpPr>
        <p:spPr/>
        <p:txBody>
          <a:bodyPr/>
          <a:lstStyle/>
          <a:p>
            <a:r>
              <a:rPr lang="en-US" b="1" dirty="0"/>
              <a:t>Background – The national law</a:t>
            </a:r>
            <a:endParaRPr lang="el-GR" b="1" dirty="0"/>
          </a:p>
        </p:txBody>
      </p:sp>
      <p:sp>
        <p:nvSpPr>
          <p:cNvPr id="3" name="Θέση περιεχομένου 2">
            <a:extLst>
              <a:ext uri="{FF2B5EF4-FFF2-40B4-BE49-F238E27FC236}">
                <a16:creationId xmlns:a16="http://schemas.microsoft.com/office/drawing/2014/main" id="{2B0DB803-FDC6-0848-36AF-BC8314960FA6}"/>
              </a:ext>
            </a:extLst>
          </p:cNvPr>
          <p:cNvSpPr>
            <a:spLocks noGrp="1"/>
          </p:cNvSpPr>
          <p:nvPr>
            <p:ph idx="1"/>
          </p:nvPr>
        </p:nvSpPr>
        <p:spPr/>
        <p:txBody>
          <a:bodyPr>
            <a:noAutofit/>
          </a:bodyPr>
          <a:lstStyle/>
          <a:p>
            <a:pPr algn="just"/>
            <a:r>
              <a:rPr lang="en-US" sz="2000" dirty="0"/>
              <a:t>National law of Lithuania provided that the Lithuanian Government was to propose candidates for the office of Judge of the Court of Justice and of the General Court after obtaining the consent of the President of the Republic and consulting the Parliament.</a:t>
            </a:r>
          </a:p>
          <a:p>
            <a:pPr algn="just"/>
            <a:r>
              <a:rPr lang="en-US" sz="2000" dirty="0"/>
              <a:t> In March 2021, a call for applications for the selection of a candidate from the Republic of Lithuania for the office of Judge of the General Court was published. </a:t>
            </a:r>
          </a:p>
          <a:p>
            <a:pPr algn="just"/>
            <a:r>
              <a:rPr lang="en-US" sz="2000" dirty="0"/>
              <a:t>The description of the selection procedure was laid down by National Decree and a working group composed mainly of independent experts, responsible for making that selection, was set up. The working group then made that selection, at the end of which it drew up a merit list of candidates, in descending order in accordance with the score obtained.</a:t>
            </a:r>
          </a:p>
        </p:txBody>
      </p:sp>
    </p:spTree>
    <p:extLst>
      <p:ext uri="{BB962C8B-B14F-4D97-AF65-F5344CB8AC3E}">
        <p14:creationId xmlns:p14="http://schemas.microsoft.com/office/powerpoint/2010/main" val="233722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B30435-5973-220B-6AA7-03E204EC344C}"/>
              </a:ext>
            </a:extLst>
          </p:cNvPr>
          <p:cNvSpPr>
            <a:spLocks noGrp="1"/>
          </p:cNvSpPr>
          <p:nvPr>
            <p:ph type="title"/>
          </p:nvPr>
        </p:nvSpPr>
        <p:spPr/>
        <p:txBody>
          <a:bodyPr/>
          <a:lstStyle/>
          <a:p>
            <a:r>
              <a:rPr lang="en-US" b="1" dirty="0"/>
              <a:t>Obligations under Article 19 (1) TEU</a:t>
            </a:r>
            <a:endParaRPr lang="el-GR" b="1" dirty="0"/>
          </a:p>
        </p:txBody>
      </p:sp>
      <p:sp>
        <p:nvSpPr>
          <p:cNvPr id="3" name="Θέση περιεχομένου 2">
            <a:extLst>
              <a:ext uri="{FF2B5EF4-FFF2-40B4-BE49-F238E27FC236}">
                <a16:creationId xmlns:a16="http://schemas.microsoft.com/office/drawing/2014/main" id="{548ED1D7-241F-8E54-3275-C87130263ACC}"/>
              </a:ext>
            </a:extLst>
          </p:cNvPr>
          <p:cNvSpPr>
            <a:spLocks noGrp="1"/>
          </p:cNvSpPr>
          <p:nvPr>
            <p:ph idx="1"/>
          </p:nvPr>
        </p:nvSpPr>
        <p:spPr/>
        <p:txBody>
          <a:bodyPr>
            <a:normAutofit fontScale="85000" lnSpcReduction="20000"/>
          </a:bodyPr>
          <a:lstStyle/>
          <a:p>
            <a:pPr algn="just"/>
            <a:r>
              <a:rPr lang="en-US" dirty="0"/>
              <a:t>Article 19(1) TEU must be interpreted as precluding national provisions relating to the </a:t>
            </a:r>
            <a:r>
              <a:rPr lang="en-US" dirty="0" err="1"/>
              <a:t>organisation</a:t>
            </a:r>
            <a:r>
              <a:rPr lang="en-US" dirty="0"/>
              <a:t> of justice which are such as to constitute a reduction, in the MS concerned, in the protection of the value of the rule of law, in particular the guarantees of judicial independence.</a:t>
            </a:r>
          </a:p>
          <a:p>
            <a:pPr algn="just"/>
            <a:r>
              <a:rPr lang="en-US" dirty="0"/>
              <a:t>By contrast, the involvement, in the context of a process for appointing members of the judiciary, of a body such as the Judicial Appointments Committee established, when the Maltese Constitution was reformed in 2016, by Article 96A of the Constitution may, in principle, be such as to contribute to rendering that process more objective. </a:t>
            </a:r>
          </a:p>
          <a:p>
            <a:pPr algn="just"/>
            <a:r>
              <a:rPr lang="en-US" dirty="0"/>
              <a:t>It is also necessary that such a body should itself be sufficiently independent of the legislature, the executive and the authority to which it is required to submit an opinion on the assessment of candidates for a judicial post.</a:t>
            </a:r>
            <a:endParaRPr lang="el-GR" dirty="0"/>
          </a:p>
        </p:txBody>
      </p:sp>
    </p:spTree>
    <p:extLst>
      <p:ext uri="{BB962C8B-B14F-4D97-AF65-F5344CB8AC3E}">
        <p14:creationId xmlns:p14="http://schemas.microsoft.com/office/powerpoint/2010/main" val="3185680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C621A6-63B1-2255-4084-8F085ED224A4}"/>
              </a:ext>
            </a:extLst>
          </p:cNvPr>
          <p:cNvSpPr>
            <a:spLocks noGrp="1"/>
          </p:cNvSpPr>
          <p:nvPr>
            <p:ph type="title"/>
          </p:nvPr>
        </p:nvSpPr>
        <p:spPr/>
        <p:txBody>
          <a:bodyPr>
            <a:normAutofit fontScale="90000"/>
          </a:bodyPr>
          <a:lstStyle/>
          <a:p>
            <a:r>
              <a:rPr lang="en-US" b="1" dirty="0"/>
              <a:t>The independence of the Maltese system </a:t>
            </a:r>
            <a:endParaRPr lang="el-GR" b="1" dirty="0"/>
          </a:p>
        </p:txBody>
      </p:sp>
      <p:sp>
        <p:nvSpPr>
          <p:cNvPr id="3" name="Θέση περιεχομένου 2">
            <a:extLst>
              <a:ext uri="{FF2B5EF4-FFF2-40B4-BE49-F238E27FC236}">
                <a16:creationId xmlns:a16="http://schemas.microsoft.com/office/drawing/2014/main" id="{0120CBE1-DB7A-30CA-5116-BA080A05A5E7}"/>
              </a:ext>
            </a:extLst>
          </p:cNvPr>
          <p:cNvSpPr>
            <a:spLocks noGrp="1"/>
          </p:cNvSpPr>
          <p:nvPr>
            <p:ph idx="1"/>
          </p:nvPr>
        </p:nvSpPr>
        <p:spPr/>
        <p:txBody>
          <a:bodyPr>
            <a:normAutofit lnSpcReduction="10000"/>
          </a:bodyPr>
          <a:lstStyle/>
          <a:p>
            <a:pPr algn="just"/>
            <a:r>
              <a:rPr lang="en-US" dirty="0"/>
              <a:t>The introduction of the Judicial Appointments Committee by Article 96A of the Maltese Constitution serves to reinforce the guarantee of judicial independence.</a:t>
            </a:r>
          </a:p>
          <a:p>
            <a:pPr algn="just"/>
            <a:r>
              <a:rPr lang="en-US" dirty="0"/>
              <a:t>Although the Prime Minister has, in accordance with the national provisions at issue in the main proceedings, a certain power in the appointment of members of the judiciary, the fact remains that the exercise of that power is circumscribed by the requirements of professional experience which must be satisfied by candidates for judicial office, which requirements are laid down in Article 96(2) and Article 100(2) of the Maltese Constitution.</a:t>
            </a:r>
            <a:endParaRPr lang="el-GR" dirty="0"/>
          </a:p>
        </p:txBody>
      </p:sp>
    </p:spTree>
    <p:extLst>
      <p:ext uri="{BB962C8B-B14F-4D97-AF65-F5344CB8AC3E}">
        <p14:creationId xmlns:p14="http://schemas.microsoft.com/office/powerpoint/2010/main" val="2269489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953289-C891-1D2F-1ABA-955898015916}"/>
              </a:ext>
            </a:extLst>
          </p:cNvPr>
          <p:cNvSpPr>
            <a:spLocks noGrp="1"/>
          </p:cNvSpPr>
          <p:nvPr>
            <p:ph type="title"/>
          </p:nvPr>
        </p:nvSpPr>
        <p:spPr/>
        <p:txBody>
          <a:bodyPr>
            <a:normAutofit fontScale="90000"/>
          </a:bodyPr>
          <a:lstStyle/>
          <a:p>
            <a:r>
              <a:rPr lang="en-US" b="1" dirty="0"/>
              <a:t>The answer to the second preliminary question </a:t>
            </a:r>
            <a:endParaRPr lang="el-GR" b="1" dirty="0"/>
          </a:p>
        </p:txBody>
      </p:sp>
      <p:sp>
        <p:nvSpPr>
          <p:cNvPr id="3" name="Θέση περιεχομένου 2">
            <a:extLst>
              <a:ext uri="{FF2B5EF4-FFF2-40B4-BE49-F238E27FC236}">
                <a16:creationId xmlns:a16="http://schemas.microsoft.com/office/drawing/2014/main" id="{AD6EFCA5-30D1-98A0-E063-0D9165409E81}"/>
              </a:ext>
            </a:extLst>
          </p:cNvPr>
          <p:cNvSpPr>
            <a:spLocks noGrp="1"/>
          </p:cNvSpPr>
          <p:nvPr>
            <p:ph idx="1"/>
          </p:nvPr>
        </p:nvSpPr>
        <p:spPr/>
        <p:txBody>
          <a:bodyPr>
            <a:normAutofit fontScale="92500" lnSpcReduction="20000"/>
          </a:bodyPr>
          <a:lstStyle/>
          <a:p>
            <a:pPr algn="just"/>
            <a:r>
              <a:rPr lang="en-US" dirty="0"/>
              <a:t>In the light of all of those factors, it did not appear that the Maltese national provisions relating to judicial appointments were, per se, such as to give rise to legitimate doubts, in the minds of individuals, as to the imperviousness of appointed members of the judiciary to external factors – in particular, to direct or indirect influence from the legislature or the executive – and as to their neutrality vis-à-vis the interests before them.</a:t>
            </a:r>
          </a:p>
          <a:p>
            <a:pPr algn="just"/>
            <a:r>
              <a:rPr lang="en-US" dirty="0"/>
              <a:t>Article 19(1) TEU must be interpreted as not precluding national provisions which confer on the Prime Minister of the MS concerned a decisive power in the process for appointing members of the judiciary, while providing for the involvement, in that process, of an independent body responsible for, inter alia, assessing candidates for judicial office and giving an opinion to that Prime Minister.</a:t>
            </a:r>
            <a:endParaRPr lang="el-GR" dirty="0"/>
          </a:p>
        </p:txBody>
      </p:sp>
    </p:spTree>
    <p:extLst>
      <p:ext uri="{BB962C8B-B14F-4D97-AF65-F5344CB8AC3E}">
        <p14:creationId xmlns:p14="http://schemas.microsoft.com/office/powerpoint/2010/main" val="1483735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EC3F9-8182-9BBB-E9AC-ACA7B52B7E9B}"/>
              </a:ext>
            </a:extLst>
          </p:cNvPr>
          <p:cNvSpPr>
            <a:spLocks noGrp="1"/>
          </p:cNvSpPr>
          <p:nvPr>
            <p:ph type="title"/>
          </p:nvPr>
        </p:nvSpPr>
        <p:spPr/>
        <p:txBody>
          <a:bodyPr/>
          <a:lstStyle/>
          <a:p>
            <a:r>
              <a:rPr lang="en-US" b="1" dirty="0"/>
              <a:t>Conclusion</a:t>
            </a:r>
            <a:endParaRPr lang="el-GR" b="1" dirty="0"/>
          </a:p>
        </p:txBody>
      </p:sp>
      <p:sp>
        <p:nvSpPr>
          <p:cNvPr id="3" name="Θέση περιεχομένου 2">
            <a:extLst>
              <a:ext uri="{FF2B5EF4-FFF2-40B4-BE49-F238E27FC236}">
                <a16:creationId xmlns:a16="http://schemas.microsoft.com/office/drawing/2014/main" id="{01D9FF10-3625-131C-8BDC-F823AC4C6D62}"/>
              </a:ext>
            </a:extLst>
          </p:cNvPr>
          <p:cNvSpPr>
            <a:spLocks noGrp="1"/>
          </p:cNvSpPr>
          <p:nvPr>
            <p:ph idx="1"/>
          </p:nvPr>
        </p:nvSpPr>
        <p:spPr/>
        <p:txBody>
          <a:bodyPr>
            <a:normAutofit fontScale="92500"/>
          </a:bodyPr>
          <a:lstStyle/>
          <a:p>
            <a:pPr algn="just"/>
            <a:r>
              <a:rPr lang="en-US" dirty="0"/>
              <a:t>The judicial organization in MS must comply with EU Law and more specifically with the obligations deriving from articles 19 (1) TEU and 47 CFREU. </a:t>
            </a:r>
          </a:p>
          <a:p>
            <a:pPr algn="just"/>
            <a:r>
              <a:rPr lang="en-US" dirty="0"/>
              <a:t>The rule of law and particularly the principle of judicial independence have been a continuous presence within the Court’s case law.</a:t>
            </a:r>
          </a:p>
          <a:p>
            <a:pPr algn="just"/>
            <a:r>
              <a:rPr lang="en-US" dirty="0"/>
              <a:t>For the first time CJEU established that the MS cannot fall beneath the minimum standard of compliance with EU values which they reached in the course of the pre-accession exercise, making them suitable for Union membership. This obligation derives directly from the application of Articles 2 and 49 TEU. </a:t>
            </a:r>
          </a:p>
        </p:txBody>
      </p:sp>
    </p:spTree>
    <p:extLst>
      <p:ext uri="{BB962C8B-B14F-4D97-AF65-F5344CB8AC3E}">
        <p14:creationId xmlns:p14="http://schemas.microsoft.com/office/powerpoint/2010/main" val="16783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693ECC-AC3F-CBB7-21CD-3AEFC755C4E0}"/>
              </a:ext>
            </a:extLst>
          </p:cNvPr>
          <p:cNvSpPr>
            <a:spLocks noGrp="1"/>
          </p:cNvSpPr>
          <p:nvPr>
            <p:ph type="title"/>
          </p:nvPr>
        </p:nvSpPr>
        <p:spPr/>
        <p:txBody>
          <a:bodyPr/>
          <a:lstStyle/>
          <a:p>
            <a:r>
              <a:rPr lang="en-US" b="1" dirty="0"/>
              <a:t>The procedure </a:t>
            </a:r>
            <a:endParaRPr lang="el-GR" b="1" dirty="0"/>
          </a:p>
        </p:txBody>
      </p:sp>
      <p:sp>
        <p:nvSpPr>
          <p:cNvPr id="3" name="Θέση περιεχομένου 2">
            <a:extLst>
              <a:ext uri="{FF2B5EF4-FFF2-40B4-BE49-F238E27FC236}">
                <a16:creationId xmlns:a16="http://schemas.microsoft.com/office/drawing/2014/main" id="{311E7C4C-7945-3848-9F98-61837BFD5E34}"/>
              </a:ext>
            </a:extLst>
          </p:cNvPr>
          <p:cNvSpPr>
            <a:spLocks noGrp="1"/>
          </p:cNvSpPr>
          <p:nvPr>
            <p:ph idx="1"/>
          </p:nvPr>
        </p:nvSpPr>
        <p:spPr/>
        <p:txBody>
          <a:bodyPr>
            <a:normAutofit fontScale="92500" lnSpcReduction="20000"/>
          </a:bodyPr>
          <a:lstStyle/>
          <a:p>
            <a:pPr algn="just"/>
            <a:r>
              <a:rPr lang="en-US" dirty="0"/>
              <a:t>The Minister for Justice submitted to the Government a draft decision proposing the highest-ranking person on the merit list, namely </a:t>
            </a:r>
            <a:r>
              <a:rPr lang="en-US" dirty="0" err="1"/>
              <a:t>Mr</a:t>
            </a:r>
            <a:r>
              <a:rPr lang="en-US" dirty="0"/>
              <a:t> </a:t>
            </a:r>
            <a:r>
              <a:rPr lang="en-US" dirty="0" err="1"/>
              <a:t>Valančius</a:t>
            </a:r>
            <a:r>
              <a:rPr lang="en-US" dirty="0"/>
              <a:t>, as a candidate for the office of Judge at the General Court.</a:t>
            </a:r>
          </a:p>
          <a:p>
            <a:pPr algn="just"/>
            <a:r>
              <a:rPr lang="en-US" dirty="0"/>
              <a:t>The Lithuanian Government submitted the name of the person in second place on the merit list for approval as a candidate to the President of the Republic of Lithuania and to the Lithuanian Parliament.</a:t>
            </a:r>
          </a:p>
          <a:p>
            <a:pPr algn="just"/>
            <a:r>
              <a:rPr lang="en-US" dirty="0"/>
              <a:t>By decision of 4 May 2022, the Lithuanian Government, after obtaining the approval of the President of the Republic of Lithuania and the Lithuanian Parliament, proposed that person as a candidate for the office of Judge of the General Court.</a:t>
            </a:r>
          </a:p>
          <a:p>
            <a:pPr algn="just"/>
            <a:endParaRPr lang="el-GR" dirty="0"/>
          </a:p>
          <a:p>
            <a:endParaRPr lang="el-GR" dirty="0"/>
          </a:p>
        </p:txBody>
      </p:sp>
    </p:spTree>
    <p:extLst>
      <p:ext uri="{BB962C8B-B14F-4D97-AF65-F5344CB8AC3E}">
        <p14:creationId xmlns:p14="http://schemas.microsoft.com/office/powerpoint/2010/main" val="44741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998A03-A93C-9229-DAB9-72682745B121}"/>
              </a:ext>
            </a:extLst>
          </p:cNvPr>
          <p:cNvSpPr>
            <a:spLocks noGrp="1"/>
          </p:cNvSpPr>
          <p:nvPr>
            <p:ph type="title"/>
          </p:nvPr>
        </p:nvSpPr>
        <p:spPr>
          <a:xfrm>
            <a:off x="1295402" y="982133"/>
            <a:ext cx="9601196" cy="910676"/>
          </a:xfrm>
        </p:spPr>
        <p:txBody>
          <a:bodyPr>
            <a:normAutofit/>
          </a:bodyPr>
          <a:lstStyle/>
          <a:p>
            <a:r>
              <a:rPr lang="en-US" sz="3600" b="1" dirty="0"/>
              <a:t>Mr. </a:t>
            </a:r>
            <a:r>
              <a:rPr lang="en-US" sz="3600" b="1" dirty="0" err="1"/>
              <a:t>Valančius</a:t>
            </a:r>
            <a:r>
              <a:rPr lang="en-US" sz="3600" b="1" dirty="0"/>
              <a:t>’ action and the next candidate </a:t>
            </a:r>
            <a:endParaRPr lang="el-GR" sz="3600" b="1" dirty="0"/>
          </a:p>
        </p:txBody>
      </p:sp>
      <p:sp>
        <p:nvSpPr>
          <p:cNvPr id="3" name="Θέση περιεχομένου 2">
            <a:extLst>
              <a:ext uri="{FF2B5EF4-FFF2-40B4-BE49-F238E27FC236}">
                <a16:creationId xmlns:a16="http://schemas.microsoft.com/office/drawing/2014/main" id="{FC99CE6C-0ACA-475B-857C-917C445B1AD9}"/>
              </a:ext>
            </a:extLst>
          </p:cNvPr>
          <p:cNvSpPr>
            <a:spLocks noGrp="1"/>
          </p:cNvSpPr>
          <p:nvPr>
            <p:ph idx="1"/>
          </p:nvPr>
        </p:nvSpPr>
        <p:spPr/>
        <p:txBody>
          <a:bodyPr>
            <a:normAutofit fontScale="85000" lnSpcReduction="20000"/>
          </a:bodyPr>
          <a:lstStyle/>
          <a:p>
            <a:pPr algn="just"/>
            <a:r>
              <a:rPr lang="en-US" dirty="0"/>
              <a:t>On 18 May 2022, </a:t>
            </a:r>
            <a:r>
              <a:rPr lang="en-US" dirty="0" err="1"/>
              <a:t>Mr</a:t>
            </a:r>
            <a:r>
              <a:rPr lang="en-US" dirty="0"/>
              <a:t> </a:t>
            </a:r>
            <a:r>
              <a:rPr lang="en-US" dirty="0" err="1"/>
              <a:t>Valančius</a:t>
            </a:r>
            <a:r>
              <a:rPr lang="en-US" dirty="0"/>
              <a:t> brought an action before the Regional Administrative Court of Vilnius which is the referring court, seeking annulment of that decision and that the Lithuanian Government be ordered to reopen the procedures for consultation and proposal of a candidate for the office of Judge of the General Court in accordance with the procedures provided for by law, by submitting for consultation and proposal the name of the candidate ranked highest by the working group.</a:t>
            </a:r>
          </a:p>
          <a:p>
            <a:pPr algn="just"/>
            <a:r>
              <a:rPr lang="en-US" dirty="0"/>
              <a:t>On 5 July 2022, the panel provided for in Article 255 TFEU delivered an </a:t>
            </a:r>
            <a:r>
              <a:rPr lang="en-US" dirty="0" err="1"/>
              <a:t>unfavourable</a:t>
            </a:r>
            <a:r>
              <a:rPr lang="en-US" dirty="0"/>
              <a:t> opinion on the candidate proposed by the Lithuanian Government.</a:t>
            </a:r>
          </a:p>
          <a:p>
            <a:pPr algn="just"/>
            <a:r>
              <a:rPr lang="en-US" dirty="0"/>
              <a:t>By decision of 14 September 2022, the Lithuanian Government submitted for approval to the President of the Republic of Lithuania and to the Lithuanian Parliament the candidacy of the person in third place on the merit list, namely </a:t>
            </a:r>
            <a:r>
              <a:rPr lang="en-US" dirty="0" err="1"/>
              <a:t>Mr</a:t>
            </a:r>
            <a:r>
              <a:rPr lang="en-US" dirty="0"/>
              <a:t> Saulius Lukas </a:t>
            </a:r>
            <a:r>
              <a:rPr lang="en-US" dirty="0" err="1"/>
              <a:t>Kalėda</a:t>
            </a:r>
            <a:r>
              <a:rPr lang="en-US" dirty="0"/>
              <a:t>.</a:t>
            </a:r>
          </a:p>
          <a:p>
            <a:endParaRPr lang="el-GR" dirty="0"/>
          </a:p>
        </p:txBody>
      </p:sp>
    </p:spTree>
    <p:extLst>
      <p:ext uri="{BB962C8B-B14F-4D97-AF65-F5344CB8AC3E}">
        <p14:creationId xmlns:p14="http://schemas.microsoft.com/office/powerpoint/2010/main" val="32308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A7BD55-5859-9BFD-7558-7832756F4B22}"/>
              </a:ext>
            </a:extLst>
          </p:cNvPr>
          <p:cNvSpPr>
            <a:spLocks noGrp="1"/>
          </p:cNvSpPr>
          <p:nvPr>
            <p:ph type="title"/>
          </p:nvPr>
        </p:nvSpPr>
        <p:spPr/>
        <p:txBody>
          <a:bodyPr>
            <a:normAutofit fontScale="90000"/>
          </a:bodyPr>
          <a:lstStyle/>
          <a:p>
            <a:r>
              <a:rPr lang="en-US" b="1" dirty="0"/>
              <a:t>The role of the Judges of the General Court </a:t>
            </a:r>
            <a:endParaRPr lang="el-GR" b="1" dirty="0"/>
          </a:p>
        </p:txBody>
      </p:sp>
      <p:sp>
        <p:nvSpPr>
          <p:cNvPr id="3" name="Θέση περιεχομένου 2">
            <a:extLst>
              <a:ext uri="{FF2B5EF4-FFF2-40B4-BE49-F238E27FC236}">
                <a16:creationId xmlns:a16="http://schemas.microsoft.com/office/drawing/2014/main" id="{B80156D2-1A13-916C-6382-6E82DFE7A424}"/>
              </a:ext>
            </a:extLst>
          </p:cNvPr>
          <p:cNvSpPr>
            <a:spLocks noGrp="1"/>
          </p:cNvSpPr>
          <p:nvPr>
            <p:ph idx="1"/>
          </p:nvPr>
        </p:nvSpPr>
        <p:spPr/>
        <p:txBody>
          <a:bodyPr/>
          <a:lstStyle/>
          <a:p>
            <a:r>
              <a:rPr lang="en-US" dirty="0"/>
              <a:t>The role is to ensure effective judicial protection. </a:t>
            </a:r>
          </a:p>
          <a:p>
            <a:pPr algn="just"/>
            <a:r>
              <a:rPr lang="en-US" dirty="0"/>
              <a:t>Under the third subparagraph of Article 19(2) TEU and the second paragraph of Article 254 TFEU, the judges of the General Court must also satisfy the requirement of independence, which cannot be understood as having a more limited scope than that arising, for national judges, from the second subparagraph of Article 19(1) TEU, as interpreted by the Court of Justice.</a:t>
            </a:r>
            <a:endParaRPr lang="el-GR" dirty="0"/>
          </a:p>
        </p:txBody>
      </p:sp>
    </p:spTree>
    <p:extLst>
      <p:ext uri="{BB962C8B-B14F-4D97-AF65-F5344CB8AC3E}">
        <p14:creationId xmlns:p14="http://schemas.microsoft.com/office/powerpoint/2010/main" val="326283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597288-15B9-1171-188E-E4F0F4C02801}"/>
              </a:ext>
            </a:extLst>
          </p:cNvPr>
          <p:cNvSpPr>
            <a:spLocks noGrp="1"/>
          </p:cNvSpPr>
          <p:nvPr>
            <p:ph type="title"/>
          </p:nvPr>
        </p:nvSpPr>
        <p:spPr/>
        <p:txBody>
          <a:bodyPr>
            <a:normAutofit fontScale="90000"/>
          </a:bodyPr>
          <a:lstStyle/>
          <a:p>
            <a:r>
              <a:rPr lang="en-US" b="1" dirty="0"/>
              <a:t>The procedure for appointing a Judge of the General Court </a:t>
            </a:r>
            <a:endParaRPr lang="el-GR" b="1" dirty="0"/>
          </a:p>
        </p:txBody>
      </p:sp>
      <p:sp>
        <p:nvSpPr>
          <p:cNvPr id="3" name="Θέση περιεχομένου 2">
            <a:extLst>
              <a:ext uri="{FF2B5EF4-FFF2-40B4-BE49-F238E27FC236}">
                <a16:creationId xmlns:a16="http://schemas.microsoft.com/office/drawing/2014/main" id="{C73B8C67-A2D6-CBF4-23E7-C6384B6345EA}"/>
              </a:ext>
            </a:extLst>
          </p:cNvPr>
          <p:cNvSpPr>
            <a:spLocks noGrp="1"/>
          </p:cNvSpPr>
          <p:nvPr>
            <p:ph idx="1"/>
          </p:nvPr>
        </p:nvSpPr>
        <p:spPr/>
        <p:txBody>
          <a:bodyPr>
            <a:normAutofit fontScale="85000" lnSpcReduction="20000"/>
          </a:bodyPr>
          <a:lstStyle/>
          <a:p>
            <a:pPr algn="just"/>
            <a:r>
              <a:rPr lang="en-US" dirty="0"/>
              <a:t>Three stages:</a:t>
            </a:r>
          </a:p>
          <a:p>
            <a:pPr algn="just"/>
            <a:r>
              <a:rPr lang="en-US" dirty="0"/>
              <a:t>At the first stage, the government of the Member State concerned proposes a candidate for the office of Judge of the General Court and sends that proposal to the General Secretariat of the Council. </a:t>
            </a:r>
          </a:p>
          <a:p>
            <a:pPr algn="just"/>
            <a:r>
              <a:rPr lang="en-US" dirty="0"/>
              <a:t>At the second stage, the panel provided for in Article 255 TFEU gives an opinion on that candidate’s suitability to perform the duties of a Judge of the General Court, having regard to the requirements laid down in the second paragraph of Article 254 TFEU. </a:t>
            </a:r>
          </a:p>
          <a:p>
            <a:pPr algn="just"/>
            <a:r>
              <a:rPr lang="en-US" dirty="0"/>
              <a:t>At the third stage, following consultation with that panel, the governments of the Member States, through their representatives, appoint that candidate as a Judge of the General Court, by a decision taken by common accord on a proposal from the government of the Member State concerned.</a:t>
            </a:r>
            <a:endParaRPr lang="el-GR" dirty="0"/>
          </a:p>
        </p:txBody>
      </p:sp>
    </p:spTree>
    <p:extLst>
      <p:ext uri="{BB962C8B-B14F-4D97-AF65-F5344CB8AC3E}">
        <p14:creationId xmlns:p14="http://schemas.microsoft.com/office/powerpoint/2010/main" val="32749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6A03D-CA10-0363-F1D6-A20C655CB885}"/>
              </a:ext>
            </a:extLst>
          </p:cNvPr>
          <p:cNvSpPr>
            <a:spLocks noGrp="1"/>
          </p:cNvSpPr>
          <p:nvPr>
            <p:ph type="title"/>
          </p:nvPr>
        </p:nvSpPr>
        <p:spPr/>
        <p:txBody>
          <a:bodyPr>
            <a:normAutofit fontScale="90000"/>
          </a:bodyPr>
          <a:lstStyle/>
          <a:p>
            <a:r>
              <a:rPr lang="en-US" b="1" dirty="0"/>
              <a:t> The jurisdiction of the Court of Justice </a:t>
            </a:r>
            <a:br>
              <a:rPr lang="en-US" b="1" dirty="0"/>
            </a:br>
            <a:r>
              <a:rPr lang="en-US" b="1" dirty="0"/>
              <a:t>in Case C-119/23</a:t>
            </a:r>
            <a:endParaRPr lang="el-GR" dirty="0"/>
          </a:p>
        </p:txBody>
      </p:sp>
      <p:sp>
        <p:nvSpPr>
          <p:cNvPr id="3" name="Θέση περιεχομένου 2">
            <a:extLst>
              <a:ext uri="{FF2B5EF4-FFF2-40B4-BE49-F238E27FC236}">
                <a16:creationId xmlns:a16="http://schemas.microsoft.com/office/drawing/2014/main" id="{08D9737D-7AD8-B6BC-329D-A823828DAE3F}"/>
              </a:ext>
            </a:extLst>
          </p:cNvPr>
          <p:cNvSpPr>
            <a:spLocks noGrp="1"/>
          </p:cNvSpPr>
          <p:nvPr>
            <p:ph idx="1"/>
          </p:nvPr>
        </p:nvSpPr>
        <p:spPr/>
        <p:txBody>
          <a:bodyPr>
            <a:normAutofit fontScale="92500" lnSpcReduction="10000"/>
          </a:bodyPr>
          <a:lstStyle/>
          <a:p>
            <a:pPr algn="just"/>
            <a:r>
              <a:rPr lang="en-US" dirty="0"/>
              <a:t>The decision of the government of a Member State to propose a candidate for the office of Judge of the General Court constitutes the first stage of the appointment procedure governed by the third subparagraph of Article 19(2) TEU and the second paragraph of Article 254 TFEU. Such a decision therefore falls, on that basis, within the scope of those provisions.</a:t>
            </a:r>
          </a:p>
          <a:p>
            <a:pPr algn="just"/>
            <a:r>
              <a:rPr lang="en-US" dirty="0"/>
              <a:t>Although the proposal, like the appointment, of a candidate for the office of Judge of the General Court falls within the competence of the Member States, they are nevertheless required, in the exercise of that power, to comply with their obligations deriving from EU law and, in particular, from the third subparagraph of Article 19(2) TEU and the second paragraph of Article 254 TFEU.</a:t>
            </a:r>
            <a:endParaRPr lang="el-GR" dirty="0"/>
          </a:p>
        </p:txBody>
      </p:sp>
    </p:spTree>
    <p:extLst>
      <p:ext uri="{BB962C8B-B14F-4D97-AF65-F5344CB8AC3E}">
        <p14:creationId xmlns:p14="http://schemas.microsoft.com/office/powerpoint/2010/main" val="376823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A0CD67-2A5F-4A50-040E-497845377FEF}"/>
              </a:ext>
            </a:extLst>
          </p:cNvPr>
          <p:cNvSpPr>
            <a:spLocks noGrp="1"/>
          </p:cNvSpPr>
          <p:nvPr>
            <p:ph type="title"/>
          </p:nvPr>
        </p:nvSpPr>
        <p:spPr/>
        <p:txBody>
          <a:bodyPr/>
          <a:lstStyle/>
          <a:p>
            <a:r>
              <a:rPr lang="en-US" b="1" dirty="0"/>
              <a:t>The Preliminary Questions </a:t>
            </a:r>
            <a:endParaRPr lang="el-GR" b="1" dirty="0"/>
          </a:p>
        </p:txBody>
      </p:sp>
      <p:sp>
        <p:nvSpPr>
          <p:cNvPr id="3" name="Θέση περιεχομένου 2">
            <a:extLst>
              <a:ext uri="{FF2B5EF4-FFF2-40B4-BE49-F238E27FC236}">
                <a16:creationId xmlns:a16="http://schemas.microsoft.com/office/drawing/2014/main" id="{B859FD1E-ACC8-5280-521E-58E94E9A44A5}"/>
              </a:ext>
            </a:extLst>
          </p:cNvPr>
          <p:cNvSpPr>
            <a:spLocks noGrp="1"/>
          </p:cNvSpPr>
          <p:nvPr>
            <p:ph idx="1"/>
          </p:nvPr>
        </p:nvSpPr>
        <p:spPr/>
        <p:txBody>
          <a:bodyPr>
            <a:normAutofit lnSpcReduction="10000"/>
          </a:bodyPr>
          <a:lstStyle/>
          <a:p>
            <a:pPr algn="just"/>
            <a:r>
              <a:rPr lang="en-US" dirty="0"/>
              <a:t>By its questions, which it is appropriate to examine together, the referring court asked, in essence, whether the third subparagraph of Article 19(2) TEU and the second paragraph of Article 254 TFEU must be interpreted as precluding the government of a Member State, which has established a group of independent experts responsible for evaluating candidates for the office of Judge of the General Court and drawing up a merit list of candidates who satisfy the requirements laid down in those provisions, from proposing, from among the candidates on that list, a candidate other than the best-ranked candidate.</a:t>
            </a:r>
            <a:endParaRPr lang="el-GR" dirty="0"/>
          </a:p>
        </p:txBody>
      </p:sp>
    </p:spTree>
    <p:extLst>
      <p:ext uri="{BB962C8B-B14F-4D97-AF65-F5344CB8AC3E}">
        <p14:creationId xmlns:p14="http://schemas.microsoft.com/office/powerpoint/2010/main" val="25627069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162</TotalTime>
  <Words>4243</Words>
  <Application>Microsoft Office PowerPoint</Application>
  <PresentationFormat>Ευρεία οθόνη</PresentationFormat>
  <Paragraphs>116</Paragraphs>
  <Slides>33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33</vt:i4>
      </vt:variant>
    </vt:vector>
  </HeadingPairs>
  <TitlesOfParts>
    <vt:vector size="38" baseType="lpstr">
      <vt:lpstr>Arial</vt:lpstr>
      <vt:lpstr>Garamond</vt:lpstr>
      <vt:lpstr>Open Sans</vt:lpstr>
      <vt:lpstr>var(--h2_typography-font-family)</vt:lpstr>
      <vt:lpstr>Οργανικό</vt:lpstr>
      <vt:lpstr>The Rule of Law and the appointment of judges </vt:lpstr>
      <vt:lpstr>The CJEU rules on the appointment of judge in the General Court (Case C-119/23)</vt:lpstr>
      <vt:lpstr>Background – The national law</vt:lpstr>
      <vt:lpstr>The procedure </vt:lpstr>
      <vt:lpstr>Mr. Valančius’ action and the next candidate </vt:lpstr>
      <vt:lpstr>The role of the Judges of the General Court </vt:lpstr>
      <vt:lpstr>The procedure for appointing a Judge of the General Court </vt:lpstr>
      <vt:lpstr> The jurisdiction of the Court of Justice  in Case C-119/23</vt:lpstr>
      <vt:lpstr>The Preliminary Questions </vt:lpstr>
      <vt:lpstr>The independence of EU judges as an EU value</vt:lpstr>
      <vt:lpstr>The substantive conditions and detailed procedural rules</vt:lpstr>
      <vt:lpstr>The fundamental right to an independent and impartial tribunal</vt:lpstr>
      <vt:lpstr>The procedure for the appointment of Judges of the General Court </vt:lpstr>
      <vt:lpstr>The discretion of Member States</vt:lpstr>
      <vt:lpstr>Advisory Bodies</vt:lpstr>
      <vt:lpstr>The obligation of Member States</vt:lpstr>
      <vt:lpstr>The panel of article 255 TFEU</vt:lpstr>
      <vt:lpstr>The answer to the preliminary questions </vt:lpstr>
      <vt:lpstr>The CJEU rules on the system of the appointment of judges in Malta (Case C-896/19)</vt:lpstr>
      <vt:lpstr>The Preliminary Questions</vt:lpstr>
      <vt:lpstr>The amendment of the Maltese Constitution and the exceptional power of the Prime Minister</vt:lpstr>
      <vt:lpstr>The material scope of art. 19 TEU</vt:lpstr>
      <vt:lpstr>The role of national judges </vt:lpstr>
      <vt:lpstr>The Charter of Fundamental Rights</vt:lpstr>
      <vt:lpstr>The answer to the first preliminary question</vt:lpstr>
      <vt:lpstr>MS’ obligations </vt:lpstr>
      <vt:lpstr>The independence of national courts</vt:lpstr>
      <vt:lpstr>The rule of law and the principle of separation of powers </vt:lpstr>
      <vt:lpstr>A possible external intervention </vt:lpstr>
      <vt:lpstr>Obligations under Article 19 (1) TEU</vt:lpstr>
      <vt:lpstr>The independence of the Maltese system </vt:lpstr>
      <vt:lpstr>The answer to the second preliminary question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ioannis kourtis</dc:creator>
  <cp:lastModifiedBy>ioannis kourtis</cp:lastModifiedBy>
  <cp:revision>1</cp:revision>
  <dcterms:created xsi:type="dcterms:W3CDTF">2025-08-20T08:56:56Z</dcterms:created>
  <dcterms:modified xsi:type="dcterms:W3CDTF">2025-08-22T07:03:40Z</dcterms:modified>
</cp:coreProperties>
</file>