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 id="2147483675" r:id="rId2"/>
    <p:sldMasterId id="2147483788" r:id="rId3"/>
  </p:sldMasterIdLst>
  <p:notesMasterIdLst>
    <p:notesMasterId r:id="rId74"/>
  </p:notesMasterIdLst>
  <p:handoutMasterIdLst>
    <p:handoutMasterId r:id="rId75"/>
  </p:handoutMasterIdLst>
  <p:sldIdLst>
    <p:sldId id="341" r:id="rId4"/>
    <p:sldId id="710" r:id="rId5"/>
    <p:sldId id="712" r:id="rId6"/>
    <p:sldId id="257" r:id="rId7"/>
    <p:sldId id="363" r:id="rId8"/>
    <p:sldId id="260" r:id="rId9"/>
    <p:sldId id="348" r:id="rId10"/>
    <p:sldId id="343" r:id="rId11"/>
    <p:sldId id="362" r:id="rId12"/>
    <p:sldId id="342" r:id="rId13"/>
    <p:sldId id="706" r:id="rId14"/>
    <p:sldId id="344" r:id="rId15"/>
    <p:sldId id="333" r:id="rId16"/>
    <p:sldId id="717" r:id="rId17"/>
    <p:sldId id="702" r:id="rId18"/>
    <p:sldId id="361" r:id="rId19"/>
    <p:sldId id="749" r:id="rId20"/>
    <p:sldId id="352" r:id="rId21"/>
    <p:sldId id="715" r:id="rId22"/>
    <p:sldId id="716" r:id="rId23"/>
    <p:sldId id="762" r:id="rId24"/>
    <p:sldId id="718" r:id="rId25"/>
    <p:sldId id="719" r:id="rId26"/>
    <p:sldId id="347" r:id="rId27"/>
    <p:sldId id="673" r:id="rId28"/>
    <p:sldId id="708" r:id="rId29"/>
    <p:sldId id="763" r:id="rId30"/>
    <p:sldId id="707" r:id="rId31"/>
    <p:sldId id="721" r:id="rId32"/>
    <p:sldId id="725" r:id="rId33"/>
    <p:sldId id="726" r:id="rId34"/>
    <p:sldId id="383" r:id="rId35"/>
    <p:sldId id="727" r:id="rId36"/>
    <p:sldId id="728" r:id="rId37"/>
    <p:sldId id="739" r:id="rId38"/>
    <p:sldId id="729" r:id="rId39"/>
    <p:sldId id="732" r:id="rId40"/>
    <p:sldId id="730" r:id="rId41"/>
    <p:sldId id="722" r:id="rId42"/>
    <p:sldId id="731" r:id="rId43"/>
    <p:sldId id="742" r:id="rId44"/>
    <p:sldId id="745" r:id="rId45"/>
    <p:sldId id="733" r:id="rId46"/>
    <p:sldId id="734" r:id="rId47"/>
    <p:sldId id="743" r:id="rId48"/>
    <p:sldId id="740" r:id="rId49"/>
    <p:sldId id="738" r:id="rId50"/>
    <p:sldId id="746" r:id="rId51"/>
    <p:sldId id="747" r:id="rId52"/>
    <p:sldId id="748" r:id="rId53"/>
    <p:sldId id="750" r:id="rId54"/>
    <p:sldId id="720" r:id="rId55"/>
    <p:sldId id="735" r:id="rId56"/>
    <p:sldId id="751" r:id="rId57"/>
    <p:sldId id="335" r:id="rId58"/>
    <p:sldId id="388" r:id="rId59"/>
    <p:sldId id="752" r:id="rId60"/>
    <p:sldId id="753" r:id="rId61"/>
    <p:sldId id="709" r:id="rId62"/>
    <p:sldId id="667" r:id="rId63"/>
    <p:sldId id="657" r:id="rId64"/>
    <p:sldId id="741" r:id="rId65"/>
    <p:sldId id="757" r:id="rId66"/>
    <p:sldId id="758" r:id="rId67"/>
    <p:sldId id="759" r:id="rId68"/>
    <p:sldId id="394" r:id="rId69"/>
    <p:sldId id="760" r:id="rId70"/>
    <p:sldId id="761" r:id="rId71"/>
    <p:sldId id="756" r:id="rId72"/>
    <p:sldId id="764" r:id="rId7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1086">
          <p15:clr>
            <a:srgbClr val="A4A3A4"/>
          </p15:clr>
        </p15:guide>
        <p15:guide id="3" orient="horz" pos="1392">
          <p15:clr>
            <a:srgbClr val="A4A3A4"/>
          </p15:clr>
        </p15:guide>
        <p15:guide id="4" pos="2880">
          <p15:clr>
            <a:srgbClr val="A4A3A4"/>
          </p15:clr>
        </p15:guide>
        <p15:guide id="5" pos="17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1"/>
    <p:restoredTop sz="83213"/>
  </p:normalViewPr>
  <p:slideViewPr>
    <p:cSldViewPr>
      <p:cViewPr varScale="1">
        <p:scale>
          <a:sx n="99" d="100"/>
          <a:sy n="99" d="100"/>
        </p:scale>
        <p:origin x="1184" y="176"/>
      </p:cViewPr>
      <p:guideLst>
        <p:guide orient="horz" pos="2160"/>
        <p:guide orient="horz" pos="1086"/>
        <p:guide orient="horz" pos="1392"/>
        <p:guide pos="2880"/>
        <p:guide pos="17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B14967-84A2-793D-6D95-39670313EDB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B26E5EC-71EB-5DCB-A87C-4A53430455AF}"/>
              </a:ext>
            </a:extLst>
          </p:cNvPr>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E40ED3EC-F7FE-E544-8B57-4950EE882F93}" type="datetime1">
              <a:rPr lang="en-US" altLang="x-none"/>
              <a:pPr>
                <a:defRPr/>
              </a:pPr>
              <a:t>8/7/25</a:t>
            </a:fld>
            <a:endParaRPr lang="en-US" altLang="x-none"/>
          </a:p>
        </p:txBody>
      </p:sp>
      <p:sp>
        <p:nvSpPr>
          <p:cNvPr id="4" name="Footer Placeholder 3">
            <a:extLst>
              <a:ext uri="{FF2B5EF4-FFF2-40B4-BE49-F238E27FC236}">
                <a16:creationId xmlns:a16="http://schemas.microsoft.com/office/drawing/2014/main" id="{2A5D5866-B5C2-2D7A-C3F7-1B8D8410A714}"/>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AC3F91A-26D2-28CB-2EF1-28179612BBC5}"/>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4FEC061-E964-4A42-8D9D-1F35EC55D48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BD54DE-7893-FCA3-D2B1-419425D08243}"/>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charset="0"/>
                <a:ea typeface="ＭＳ Ｐゴシック" pitchFamily="34" charset="-128"/>
                <a:cs typeface="+mn-cs"/>
              </a:defRPr>
            </a:lvl1pPr>
          </a:lstStyle>
          <a:p>
            <a:pPr>
              <a:defRPr/>
            </a:pPr>
            <a:endParaRPr lang="en-US"/>
          </a:p>
        </p:txBody>
      </p:sp>
      <p:sp>
        <p:nvSpPr>
          <p:cNvPr id="3075" name="Rectangle 3">
            <a:extLst>
              <a:ext uri="{FF2B5EF4-FFF2-40B4-BE49-F238E27FC236}">
                <a16:creationId xmlns:a16="http://schemas.microsoft.com/office/drawing/2014/main" id="{5D920C34-487F-BF05-D037-D1748DD9BE77}"/>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charset="0"/>
                <a:ea typeface="ＭＳ Ｐゴシック" pitchFamily="34" charset="-128"/>
                <a:cs typeface="+mn-cs"/>
              </a:defRPr>
            </a:lvl1pPr>
          </a:lstStyle>
          <a:p>
            <a:pPr>
              <a:defRPr/>
            </a:pPr>
            <a:endParaRPr lang="en-US"/>
          </a:p>
        </p:txBody>
      </p:sp>
      <p:sp>
        <p:nvSpPr>
          <p:cNvPr id="41988" name="Rectangle 4">
            <a:extLst>
              <a:ext uri="{FF2B5EF4-FFF2-40B4-BE49-F238E27FC236}">
                <a16:creationId xmlns:a16="http://schemas.microsoft.com/office/drawing/2014/main" id="{D3C019BD-030E-B65F-D75D-792089E0DE6D}"/>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487BE2CE-0B83-BE3B-5592-D89094B19C4B}"/>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BF48CEEC-515A-5CAA-1E4F-5923F4F4047F}"/>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charset="0"/>
                <a:ea typeface="ＭＳ Ｐゴシック" pitchFamily="34" charset="-128"/>
                <a:cs typeface="+mn-cs"/>
              </a:defRPr>
            </a:lvl1pPr>
          </a:lstStyle>
          <a:p>
            <a:pPr>
              <a:defRPr/>
            </a:pPr>
            <a:endParaRPr lang="en-US"/>
          </a:p>
        </p:txBody>
      </p:sp>
      <p:sp>
        <p:nvSpPr>
          <p:cNvPr id="3079" name="Rectangle 7">
            <a:extLst>
              <a:ext uri="{FF2B5EF4-FFF2-40B4-BE49-F238E27FC236}">
                <a16:creationId xmlns:a16="http://schemas.microsoft.com/office/drawing/2014/main" id="{259544DB-C5BE-E9E3-20D1-D55FEFE9D83E}"/>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0EA436E6-D155-A341-BF95-B7E634662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onsilium.europa.eu/en/meetings/gac/2025/05/27/"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olitico.eu/article/curious-case-eu-disappearing-infringement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800" b="1"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EU's Rule of Law Toolbox</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Session 1: Overview of the EU's preventive and response tools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Session 2: Selected examples regarding the use, misuse and non-use of the toolbox</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Includes Mock Group Problem Question? </a:t>
            </a:r>
          </a:p>
          <a:p>
            <a:pPr>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To include examples where the rule of law tools have been used/not used to protect fundamental rights.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F6C1487-B3B6-7F48-9268-17639063C012}" type="slidenum">
              <a:rPr lang="en-US" smtClean="0"/>
              <a:t>1</a:t>
            </a:fld>
            <a:endParaRPr lang="en-US"/>
          </a:p>
        </p:txBody>
      </p:sp>
    </p:spTree>
    <p:extLst>
      <p:ext uri="{BB962C8B-B14F-4D97-AF65-F5344CB8AC3E}">
        <p14:creationId xmlns:p14="http://schemas.microsoft.com/office/powerpoint/2010/main" val="1890794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worldjusticeproject.org</a:t>
            </a:r>
            <a:r>
              <a:rPr lang="en-GB" dirty="0"/>
              <a:t>/rule-of-law-index/insights</a:t>
            </a:r>
          </a:p>
          <a:p>
            <a:endParaRPr lang="en-GB" dirty="0"/>
          </a:p>
          <a:p>
            <a:r>
              <a:rPr lang="en-GB" dirty="0"/>
              <a:t>https://</a:t>
            </a:r>
            <a:r>
              <a:rPr lang="en-GB" dirty="0" err="1"/>
              <a:t>worldjusticeproject.org</a:t>
            </a:r>
            <a:r>
              <a:rPr lang="en-GB" dirty="0"/>
              <a:t>/rule-of-law-index/country/2024</a:t>
            </a:r>
          </a:p>
          <a:p>
            <a:pPr>
              <a:buNone/>
            </a:pPr>
            <a:endParaRPr lang="en-GB" dirty="0">
              <a:effectLst/>
              <a:latin typeface="Helvetica" pitchFamily="2" charset="0"/>
            </a:endParaRPr>
          </a:p>
          <a:p>
            <a:pPr>
              <a:buNone/>
            </a:pPr>
            <a:r>
              <a:rPr lang="en-GB" dirty="0">
                <a:effectLst/>
                <a:latin typeface="Helvetica" pitchFamily="2" charset="0"/>
              </a:rPr>
              <a:t>Since 2016, a global rule of law recession has affected 77% of countries studied. </a:t>
            </a:r>
          </a:p>
          <a:p>
            <a:pPr>
              <a:buNone/>
            </a:pPr>
            <a:endParaRPr lang="en-GB" dirty="0">
              <a:effectLst/>
              <a:latin typeface="Helvetica" pitchFamily="2" charset="0"/>
            </a:endParaRPr>
          </a:p>
          <a:p>
            <a:pPr>
              <a:buNone/>
            </a:pPr>
            <a:r>
              <a:rPr lang="en-GB" dirty="0">
                <a:effectLst/>
                <a:latin typeface="Helvetica" pitchFamily="2" charset="0"/>
              </a:rPr>
              <a:t>Globally, the declines were largely driven by authoritarian trends. Between 2016 and 2024, the Index factor measuring Fundamental Rights fell in 81% of countries. </a:t>
            </a:r>
          </a:p>
          <a:p>
            <a:r>
              <a:rPr lang="en-GB" dirty="0">
                <a:effectLst/>
                <a:latin typeface="Helvetica" pitchFamily="2" charset="0"/>
              </a:rPr>
              <a:t>Over the past seven years, Index scores for Constraints on Government Powers have fallen in 77% of countries. Around the world, legislatures, judiciaries, and civil society—including the media—have all lost ground on checking executive power, the Index shows. </a:t>
            </a:r>
          </a:p>
          <a:p>
            <a:endParaRPr lang="en-GB" dirty="0"/>
          </a:p>
          <a:p>
            <a:endParaRPr lang="en-GB" dirty="0"/>
          </a:p>
        </p:txBody>
      </p:sp>
      <p:sp>
        <p:nvSpPr>
          <p:cNvPr id="4" name="Slide Number Placeholder 3"/>
          <p:cNvSpPr>
            <a:spLocks noGrp="1"/>
          </p:cNvSpPr>
          <p:nvPr>
            <p:ph type="sldNum" sz="quarter" idx="5"/>
          </p:nvPr>
        </p:nvSpPr>
        <p:spPr/>
        <p:txBody>
          <a:bodyPr/>
          <a:lstStyle/>
          <a:p>
            <a:fld id="{EF6C1487-B3B6-7F48-9268-17639063C012}" type="slidenum">
              <a:rPr lang="en-US" smtClean="0"/>
              <a:t>19</a:t>
            </a:fld>
            <a:endParaRPr lang="en-US"/>
          </a:p>
        </p:txBody>
      </p:sp>
    </p:spTree>
    <p:extLst>
      <p:ext uri="{BB962C8B-B14F-4D97-AF65-F5344CB8AC3E}">
        <p14:creationId xmlns:p14="http://schemas.microsoft.com/office/powerpoint/2010/main" val="166617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6C1487-B3B6-7F48-9268-17639063C012}" type="slidenum">
              <a:rPr lang="en-US" smtClean="0"/>
              <a:t>20</a:t>
            </a:fld>
            <a:endParaRPr lang="en-US"/>
          </a:p>
        </p:txBody>
      </p:sp>
    </p:spTree>
    <p:extLst>
      <p:ext uri="{BB962C8B-B14F-4D97-AF65-F5344CB8AC3E}">
        <p14:creationId xmlns:p14="http://schemas.microsoft.com/office/powerpoint/2010/main" val="369959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point: Rule of law backsliding is usually followed by democratic backsliding which explains why same EUMS can be identified as backsliding/</a:t>
            </a:r>
            <a:r>
              <a:rPr lang="en-GB" err="1"/>
              <a:t>autocratising</a:t>
            </a:r>
            <a:r>
              <a:rPr lang="en-GB"/>
              <a:t> countries on both accounts </a:t>
            </a:r>
          </a:p>
          <a:p>
            <a:endParaRPr lang="en-GB"/>
          </a:p>
          <a:p>
            <a:r>
              <a:rPr lang="en-GB"/>
              <a:t>Compare to Factor 1 or overall WJP scores for Hungary, Serbia and Greece to see if they match WJP trends </a:t>
            </a:r>
          </a:p>
          <a:p>
            <a:endParaRPr lang="en-GB"/>
          </a:p>
          <a:p>
            <a:r>
              <a:rPr lang="en-GB"/>
              <a:t>Romania on next slide</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22</a:t>
            </a:fld>
            <a:endParaRPr lang="en-US" altLang="en-US"/>
          </a:p>
        </p:txBody>
      </p:sp>
    </p:spTree>
    <p:extLst>
      <p:ext uri="{BB962C8B-B14F-4D97-AF65-F5344CB8AC3E}">
        <p14:creationId xmlns:p14="http://schemas.microsoft.com/office/powerpoint/2010/main" val="205860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VDEM 2025: </a:t>
            </a:r>
            <a:r>
              <a:rPr lang="en-GB">
                <a:effectLst/>
                <a:latin typeface="Helvetica" pitchFamily="2" charset="0"/>
              </a:rPr>
              <a:t>Bell-turns can be thought of as episodes of </a:t>
            </a:r>
            <a:r>
              <a:rPr lang="en-GB" i="1">
                <a:effectLst/>
                <a:latin typeface="Helvetica" pitchFamily="2" charset="0"/>
              </a:rPr>
              <a:t>“failed democratization”, </a:t>
            </a:r>
            <a:r>
              <a:rPr lang="en-GB">
                <a:effectLst/>
                <a:latin typeface="Helvetica" pitchFamily="2" charset="0"/>
              </a:rPr>
              <a:t>or re-</a:t>
            </a:r>
            <a:r>
              <a:rPr lang="en-GB" err="1">
                <a:effectLst/>
                <a:latin typeface="Helvetica" pitchFamily="2" charset="0"/>
              </a:rPr>
              <a:t>autocratization</a:t>
            </a:r>
            <a:r>
              <a:rPr lang="en-GB">
                <a:effectLst/>
                <a:latin typeface="Helvetica" pitchFamily="2" charset="0"/>
              </a:rPr>
              <a:t> shortly after a period of substantial improvement. 90% of the ongoing Bell-turn cases were democracies at some point during the episode. Yet, all but two of these ongoing processes have already led to breakdown of democracy. Only </a:t>
            </a:r>
            <a:r>
              <a:rPr lang="en-GB" b="1">
                <a:effectLst/>
                <a:latin typeface="Helvetica" pitchFamily="2" charset="0"/>
              </a:rPr>
              <a:t>Armenia </a:t>
            </a:r>
            <a:r>
              <a:rPr lang="en-GB">
                <a:effectLst/>
                <a:latin typeface="Helvetica" pitchFamily="2" charset="0"/>
              </a:rPr>
              <a:t>and </a:t>
            </a:r>
            <a:r>
              <a:rPr lang="en-GB" b="1">
                <a:effectLst/>
                <a:latin typeface="Helvetica" pitchFamily="2" charset="0"/>
              </a:rPr>
              <a:t>Romania </a:t>
            </a:r>
            <a:r>
              <a:rPr lang="en-GB">
                <a:effectLst/>
                <a:latin typeface="Helvetica" pitchFamily="2" charset="0"/>
              </a:rPr>
              <a:t>remain democracies, but their current trajectories suggest that democracy may be at risk. </a:t>
            </a:r>
          </a:p>
          <a:p>
            <a:endParaRPr lang="en-GB"/>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23</a:t>
            </a:fld>
            <a:endParaRPr lang="en-US" altLang="en-US"/>
          </a:p>
        </p:txBody>
      </p:sp>
    </p:spTree>
    <p:extLst>
      <p:ext uri="{BB962C8B-B14F-4D97-AF65-F5344CB8AC3E}">
        <p14:creationId xmlns:p14="http://schemas.microsoft.com/office/powerpoint/2010/main" val="94752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24</a:t>
            </a:fld>
            <a:endParaRPr lang="en-US"/>
          </a:p>
        </p:txBody>
      </p:sp>
    </p:spTree>
    <p:extLst>
      <p:ext uri="{BB962C8B-B14F-4D97-AF65-F5344CB8AC3E}">
        <p14:creationId xmlns:p14="http://schemas.microsoft.com/office/powerpoint/2010/main" val="254002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https://</a:t>
            </a:r>
            <a:r>
              <a:rPr lang="en-GB" dirty="0" err="1"/>
              <a:t>www.tandfonline.com</a:t>
            </a:r>
            <a:r>
              <a:rPr lang="en-GB" dirty="0"/>
              <a:t>/</a:t>
            </a:r>
            <a:r>
              <a:rPr lang="en-GB" dirty="0" err="1"/>
              <a:t>doi</a:t>
            </a:r>
            <a:r>
              <a:rPr lang="en-GB" dirty="0"/>
              <a:t>/full/10.1080/13501763.2024.2336125</a:t>
            </a:r>
          </a:p>
          <a:p>
            <a:endParaRPr lang="en-GB" dirty="0"/>
          </a:p>
        </p:txBody>
      </p:sp>
      <p:sp>
        <p:nvSpPr>
          <p:cNvPr id="4" name="Slide Number Placeholder 3"/>
          <p:cNvSpPr>
            <a:spLocks noGrp="1"/>
          </p:cNvSpPr>
          <p:nvPr>
            <p:ph type="sldNum" sz="quarter" idx="5"/>
          </p:nvPr>
        </p:nvSpPr>
        <p:spPr/>
        <p:txBody>
          <a:bodyPr/>
          <a:lstStyle/>
          <a:p>
            <a:fld id="{EF6C1487-B3B6-7F48-9268-17639063C012}" type="slidenum">
              <a:rPr lang="en-US" smtClean="0"/>
              <a:t>25</a:t>
            </a:fld>
            <a:endParaRPr lang="en-US"/>
          </a:p>
        </p:txBody>
      </p:sp>
    </p:spTree>
    <p:extLst>
      <p:ext uri="{BB962C8B-B14F-4D97-AF65-F5344CB8AC3E}">
        <p14:creationId xmlns:p14="http://schemas.microsoft.com/office/powerpoint/2010/main" val="415944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201F3-C9A6-F5FF-EAA8-BBCC3E54F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C92E8-ED80-4D21-B9D6-B2F259470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7325F-7E23-AD49-549E-2D536DF7FC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A7AE9D1-0E06-90C1-DA61-065C61E95FDD}"/>
              </a:ext>
            </a:extLst>
          </p:cNvPr>
          <p:cNvSpPr>
            <a:spLocks noGrp="1"/>
          </p:cNvSpPr>
          <p:nvPr>
            <p:ph type="sldNum" sz="quarter" idx="5"/>
          </p:nvPr>
        </p:nvSpPr>
        <p:spPr/>
        <p:txBody>
          <a:bodyPr/>
          <a:lstStyle/>
          <a:p>
            <a:fld id="{EF6C1487-B3B6-7F48-9268-17639063C012}" type="slidenum">
              <a:rPr lang="en-US" smtClean="0"/>
              <a:t>26</a:t>
            </a:fld>
            <a:endParaRPr lang="en-US"/>
          </a:p>
        </p:txBody>
      </p:sp>
    </p:spTree>
    <p:extLst>
      <p:ext uri="{BB962C8B-B14F-4D97-AF65-F5344CB8AC3E}">
        <p14:creationId xmlns:p14="http://schemas.microsoft.com/office/powerpoint/2010/main" val="2806789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a:t>
            </a:r>
            <a:r>
              <a:rPr lang="en-GB" dirty="0" err="1"/>
              <a:t>www.europarl.europa.eu</a:t>
            </a:r>
            <a:r>
              <a:rPr lang="en-GB" dirty="0"/>
              <a:t>/</a:t>
            </a:r>
            <a:r>
              <a:rPr lang="en-GB" dirty="0" err="1"/>
              <a:t>doceo</a:t>
            </a:r>
            <a:r>
              <a:rPr lang="en-GB" dirty="0"/>
              <a:t>/document/TA-9-2024-0108_EN.html</a:t>
            </a:r>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27</a:t>
            </a:fld>
            <a:endParaRPr lang="en-US" altLang="en-US"/>
          </a:p>
        </p:txBody>
      </p:sp>
    </p:spTree>
    <p:extLst>
      <p:ext uri="{BB962C8B-B14F-4D97-AF65-F5344CB8AC3E}">
        <p14:creationId xmlns:p14="http://schemas.microsoft.com/office/powerpoint/2010/main" val="336419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commission.europa.eu</a:t>
            </a:r>
            <a:r>
              <a:rPr lang="en-GB" dirty="0"/>
              <a:t>/strategy-and-policy/policies/justice-and-fundamental-rights/upholding-rule-law/rule-law/annual-rule-law-cycle/2025-rule-law-report_en</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30</a:t>
            </a:fld>
            <a:endParaRPr lang="en-US" altLang="en-US"/>
          </a:p>
        </p:txBody>
      </p:sp>
    </p:spTree>
    <p:extLst>
      <p:ext uri="{BB962C8B-B14F-4D97-AF65-F5344CB8AC3E}">
        <p14:creationId xmlns:p14="http://schemas.microsoft.com/office/powerpoint/2010/main" val="2837371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ec.europa.eu</a:t>
            </a:r>
            <a:r>
              <a:rPr lang="en-GB" dirty="0"/>
              <a:t>/commission/</a:t>
            </a:r>
            <a:r>
              <a:rPr lang="en-GB" dirty="0" err="1"/>
              <a:t>presscorner</a:t>
            </a:r>
            <a:r>
              <a:rPr lang="en-GB" dirty="0"/>
              <a:t>/detail/da/ip_23_4456</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31</a:t>
            </a:fld>
            <a:endParaRPr lang="en-US" altLang="en-US"/>
          </a:p>
        </p:txBody>
      </p:sp>
    </p:spTree>
    <p:extLst>
      <p:ext uri="{BB962C8B-B14F-4D97-AF65-F5344CB8AC3E}">
        <p14:creationId xmlns:p14="http://schemas.microsoft.com/office/powerpoint/2010/main" val="33753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also Article 7 TEU</a:t>
            </a:r>
          </a:p>
        </p:txBody>
      </p:sp>
      <p:sp>
        <p:nvSpPr>
          <p:cNvPr id="4" name="Slide Number Placeholder 3"/>
          <p:cNvSpPr>
            <a:spLocks noGrp="1"/>
          </p:cNvSpPr>
          <p:nvPr>
            <p:ph type="sldNum" sz="quarter" idx="5"/>
          </p:nvPr>
        </p:nvSpPr>
        <p:spPr/>
        <p:txBody>
          <a:bodyPr/>
          <a:lstStyle/>
          <a:p>
            <a:fld id="{EF6C1487-B3B6-7F48-9268-17639063C012}" type="slidenum">
              <a:rPr lang="en-US" smtClean="0"/>
              <a:t>4</a:t>
            </a:fld>
            <a:endParaRPr lang="en-US"/>
          </a:p>
        </p:txBody>
      </p:sp>
    </p:spTree>
    <p:extLst>
      <p:ext uri="{BB962C8B-B14F-4D97-AF65-F5344CB8AC3E}">
        <p14:creationId xmlns:p14="http://schemas.microsoft.com/office/powerpoint/2010/main" val="3184873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a:t>
            </a:r>
            <a:r>
              <a:rPr lang="en-US" dirty="0" err="1"/>
              <a:t>dem.net</a:t>
            </a:r>
            <a:r>
              <a:rPr lang="en-US" dirty="0"/>
              <a:t>/</a:t>
            </a:r>
            <a:r>
              <a:rPr lang="en-US" dirty="0" err="1"/>
              <a:t>data_analysis</a:t>
            </a:r>
            <a:r>
              <a:rPr lang="en-US" dirty="0"/>
              <a:t>/</a:t>
            </a:r>
            <a:r>
              <a:rPr lang="en-US" dirty="0" err="1"/>
              <a:t>VariableGraph</a:t>
            </a:r>
            <a:r>
              <a:rPr lang="en-US" dirty="0"/>
              <a:t>/</a:t>
            </a:r>
          </a:p>
        </p:txBody>
      </p:sp>
      <p:sp>
        <p:nvSpPr>
          <p:cNvPr id="4" name="Slide Number Placeholder 3"/>
          <p:cNvSpPr>
            <a:spLocks noGrp="1"/>
          </p:cNvSpPr>
          <p:nvPr>
            <p:ph type="sldNum" sz="quarter" idx="5"/>
          </p:nvPr>
        </p:nvSpPr>
        <p:spPr/>
        <p:txBody>
          <a:bodyPr/>
          <a:lstStyle/>
          <a:p>
            <a:fld id="{EF6C1487-B3B6-7F48-9268-17639063C012}" type="slidenum">
              <a:rPr lang="en-US" smtClean="0"/>
              <a:t>32</a:t>
            </a:fld>
            <a:endParaRPr lang="en-US"/>
          </a:p>
        </p:txBody>
      </p:sp>
    </p:spTree>
    <p:extLst>
      <p:ext uri="{BB962C8B-B14F-4D97-AF65-F5344CB8AC3E}">
        <p14:creationId xmlns:p14="http://schemas.microsoft.com/office/powerpoint/2010/main" val="3227083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curia.europa.eu</a:t>
            </a:r>
            <a:r>
              <a:rPr lang="en-GB" dirty="0"/>
              <a:t>/</a:t>
            </a:r>
            <a:r>
              <a:rPr lang="en-GB" dirty="0" err="1"/>
              <a:t>jcms</a:t>
            </a:r>
            <a:r>
              <a:rPr lang="en-GB" dirty="0"/>
              <a:t>/upload/docs/application/pdf/2025-02/cp250009en.pdf</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33</a:t>
            </a:fld>
            <a:endParaRPr lang="en-US" altLang="en-US"/>
          </a:p>
        </p:txBody>
      </p:sp>
    </p:spTree>
    <p:extLst>
      <p:ext uri="{BB962C8B-B14F-4D97-AF65-F5344CB8AC3E}">
        <p14:creationId xmlns:p14="http://schemas.microsoft.com/office/powerpoint/2010/main" val="1408927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3296-0699-2F9A-2964-80B88A40D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7B34D-0BA6-3245-C4C4-BCB8F0340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7C914-FDEE-FDCD-FAC2-3C6BBBC76CEB}"/>
              </a:ext>
            </a:extLst>
          </p:cNvPr>
          <p:cNvSpPr>
            <a:spLocks noGrp="1"/>
          </p:cNvSpPr>
          <p:nvPr>
            <p:ph type="body" idx="1"/>
          </p:nvPr>
        </p:nvSpPr>
        <p:spPr/>
        <p:txBody>
          <a:bodyPr/>
          <a:lstStyle/>
          <a:p>
            <a:r>
              <a:rPr lang="en-GB" dirty="0"/>
              <a:t>https://</a:t>
            </a:r>
            <a:r>
              <a:rPr lang="en-GB" dirty="0" err="1"/>
              <a:t>www.consilium.europa.eu</a:t>
            </a:r>
            <a:r>
              <a:rPr lang="en-GB" dirty="0"/>
              <a:t>/</a:t>
            </a:r>
            <a:r>
              <a:rPr lang="en-GB" dirty="0" err="1"/>
              <a:t>en</a:t>
            </a:r>
            <a:r>
              <a:rPr lang="en-GB" dirty="0"/>
              <a:t>/topics/rule-of-law/</a:t>
            </a:r>
          </a:p>
        </p:txBody>
      </p:sp>
      <p:sp>
        <p:nvSpPr>
          <p:cNvPr id="4" name="Slide Number Placeholder 3">
            <a:extLst>
              <a:ext uri="{FF2B5EF4-FFF2-40B4-BE49-F238E27FC236}">
                <a16:creationId xmlns:a16="http://schemas.microsoft.com/office/drawing/2014/main" id="{831A89B8-7469-D6D6-BD5F-A776B6D7C49A}"/>
              </a:ext>
            </a:extLst>
          </p:cNvPr>
          <p:cNvSpPr>
            <a:spLocks noGrp="1"/>
          </p:cNvSpPr>
          <p:nvPr>
            <p:ph type="sldNum" sz="quarter" idx="5"/>
          </p:nvPr>
        </p:nvSpPr>
        <p:spPr/>
        <p:txBody>
          <a:bodyPr/>
          <a:lstStyle/>
          <a:p>
            <a:pPr>
              <a:defRPr/>
            </a:pPr>
            <a:fld id="{0EA436E6-D155-A341-BF95-B7E634662E15}" type="slidenum">
              <a:rPr lang="en-US" altLang="en-US" smtClean="0"/>
              <a:pPr>
                <a:defRPr/>
              </a:pPr>
              <a:t>37</a:t>
            </a:fld>
            <a:endParaRPr lang="en-US" altLang="en-US"/>
          </a:p>
        </p:txBody>
      </p:sp>
    </p:spTree>
    <p:extLst>
      <p:ext uri="{BB962C8B-B14F-4D97-AF65-F5344CB8AC3E}">
        <p14:creationId xmlns:p14="http://schemas.microsoft.com/office/powerpoint/2010/main" val="3152328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www.youtube.com</a:t>
            </a:r>
            <a:r>
              <a:rPr lang="en-GB" dirty="0"/>
              <a:t>/@</a:t>
            </a:r>
            <a:r>
              <a:rPr lang="en-GB" dirty="0" err="1"/>
              <a:t>CourtofJusticeEU</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38</a:t>
            </a:fld>
            <a:endParaRPr lang="en-US" altLang="en-US"/>
          </a:p>
        </p:txBody>
      </p:sp>
    </p:spTree>
    <p:extLst>
      <p:ext uri="{BB962C8B-B14F-4D97-AF65-F5344CB8AC3E}">
        <p14:creationId xmlns:p14="http://schemas.microsoft.com/office/powerpoint/2010/main" val="4235189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Presented by date of adoption and not date of first use </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40</a:t>
            </a:fld>
            <a:endParaRPr lang="en-US" altLang="en-US"/>
          </a:p>
        </p:txBody>
      </p:sp>
    </p:spTree>
    <p:extLst>
      <p:ext uri="{BB962C8B-B14F-4D97-AF65-F5344CB8AC3E}">
        <p14:creationId xmlns:p14="http://schemas.microsoft.com/office/powerpoint/2010/main" val="4160019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www.consilium.europa.eu</a:t>
            </a:r>
            <a:r>
              <a:rPr lang="en-GB" dirty="0"/>
              <a:t>/</a:t>
            </a:r>
            <a:r>
              <a:rPr lang="en-GB" dirty="0" err="1"/>
              <a:t>en</a:t>
            </a:r>
            <a:r>
              <a:rPr lang="en-GB" dirty="0"/>
              <a:t>/policies/article-7-procedures/timeline-the-story-of-article-7/</a:t>
            </a:r>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41</a:t>
            </a:fld>
            <a:endParaRPr lang="en-US" altLang="en-US"/>
          </a:p>
        </p:txBody>
      </p:sp>
    </p:spTree>
    <p:extLst>
      <p:ext uri="{BB962C8B-B14F-4D97-AF65-F5344CB8AC3E}">
        <p14:creationId xmlns:p14="http://schemas.microsoft.com/office/powerpoint/2010/main" val="116234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3BA5-497A-5CC7-05BB-9B18AA714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4E94B-5DF7-114D-1E7E-D260EC070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FFAB9-E15C-3389-F258-13230BD64D4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u="sng" kern="0" dirty="0">
                <a:solidFill>
                  <a:srgbClr val="3E495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https://www.consilium.europa.eu/en/meetings/gac/2025/05/27/</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60456808-7735-9C8E-41E6-A790E403168D}"/>
              </a:ext>
            </a:extLst>
          </p:cNvPr>
          <p:cNvSpPr>
            <a:spLocks noGrp="1"/>
          </p:cNvSpPr>
          <p:nvPr>
            <p:ph type="sldNum" sz="quarter" idx="5"/>
          </p:nvPr>
        </p:nvSpPr>
        <p:spPr/>
        <p:txBody>
          <a:bodyPr/>
          <a:lstStyle/>
          <a:p>
            <a:pPr>
              <a:defRPr/>
            </a:pPr>
            <a:fld id="{0EA436E6-D155-A341-BF95-B7E634662E15}" type="slidenum">
              <a:rPr lang="en-US" altLang="en-US" smtClean="0"/>
              <a:pPr>
                <a:defRPr/>
              </a:pPr>
              <a:t>42</a:t>
            </a:fld>
            <a:endParaRPr lang="en-US" altLang="en-US"/>
          </a:p>
        </p:txBody>
      </p:sp>
    </p:spTree>
    <p:extLst>
      <p:ext uri="{BB962C8B-B14F-4D97-AF65-F5344CB8AC3E}">
        <p14:creationId xmlns:p14="http://schemas.microsoft.com/office/powerpoint/2010/main" val="136971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Reminder: </a:t>
            </a:r>
            <a:r>
              <a:rPr lang="en-GB" dirty="0">
                <a:effectLst/>
                <a:latin typeface="Helvetica" pitchFamily="2" charset="0"/>
              </a:rPr>
              <a:t>The Commission published its </a:t>
            </a:r>
            <a:r>
              <a:rPr lang="en-GB" b="1" dirty="0">
                <a:effectLst/>
                <a:latin typeface="Helvetica" pitchFamily="2" charset="0"/>
              </a:rPr>
              <a:t>first annual Justice Scoreboard in 2013 </a:t>
            </a:r>
            <a:r>
              <a:rPr lang="en-GB" dirty="0">
                <a:effectLst/>
                <a:latin typeface="Helvetica" pitchFamily="2" charset="0"/>
              </a:rPr>
              <a:t>and connected this new instrument to the ‘</a:t>
            </a:r>
            <a:r>
              <a:rPr lang="en-GB" b="1" dirty="0">
                <a:effectLst/>
                <a:latin typeface="Helvetica" pitchFamily="2" charset="0"/>
              </a:rPr>
              <a:t>European Semester</a:t>
            </a:r>
            <a:r>
              <a:rPr lang="en-GB" dirty="0">
                <a:effectLst/>
                <a:latin typeface="Helvetica" pitchFamily="2" charset="0"/>
              </a:rPr>
              <a:t>’, the EU process of economic policy coordination it introduced in 2010, with the Justice Scoreboard primarily justified on business/economic grounds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3E4951"/>
                </a:solidFill>
                <a:effectLst/>
                <a:latin typeface="Source Sans"/>
              </a:rPr>
              <a:t>The legal basis for the European Semester process can be found in</a:t>
            </a:r>
            <a:r>
              <a:rPr lang="en-GB" b="1" i="0" dirty="0">
                <a:solidFill>
                  <a:srgbClr val="3E4951"/>
                </a:solidFill>
                <a:effectLst/>
                <a:latin typeface="Source Sans"/>
              </a:rPr>
              <a:t> Articles 121 and 148</a:t>
            </a:r>
            <a:r>
              <a:rPr lang="en-GB" b="0" i="0" dirty="0">
                <a:solidFill>
                  <a:srgbClr val="3E4951"/>
                </a:solidFill>
                <a:effectLst/>
                <a:latin typeface="Source Sans"/>
              </a:rPr>
              <a:t> of the Treaty on the Functioning of the European Union (TFEU).</a:t>
            </a:r>
            <a:endParaRPr lang="en-GB" b="0" i="0" dirty="0">
              <a:solidFill>
                <a:srgbClr val="3E4951"/>
              </a:solidFill>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dirty="0">
              <a:solidFill>
                <a:srgbClr val="3E4951"/>
              </a:solidFill>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3E4951"/>
                </a:solidFill>
                <a:effectLst/>
                <a:latin typeface="Helvetica" pitchFamily="2" charset="0"/>
              </a:rPr>
              <a:t>In document above concerning HU, the rule of law is mentioned only once, no mention of judiciary, judicial independence, etc. </a:t>
            </a:r>
            <a:endParaRPr lang="en-GB" dirty="0">
              <a:effectLst/>
              <a:latin typeface="Helvetica" pitchFamily="2" charset="0"/>
            </a:endParaRPr>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43</a:t>
            </a:fld>
            <a:endParaRPr lang="en-US" altLang="en-US"/>
          </a:p>
        </p:txBody>
      </p:sp>
    </p:spTree>
    <p:extLst>
      <p:ext uri="{BB962C8B-B14F-4D97-AF65-F5344CB8AC3E}">
        <p14:creationId xmlns:p14="http://schemas.microsoft.com/office/powerpoint/2010/main" val="1931800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“challenges” used 19 times in 2025 scoreboard. ”Threats” once. “Systemic” never. </a:t>
            </a:r>
          </a:p>
          <a:p>
            <a:endParaRPr lang="en-GB" dirty="0"/>
          </a:p>
          <a:p>
            <a:r>
              <a:rPr lang="en-GB" dirty="0"/>
              <a:t>https://</a:t>
            </a:r>
            <a:r>
              <a:rPr lang="en-GB" dirty="0" err="1"/>
              <a:t>commission.europa.eu</a:t>
            </a:r>
            <a:r>
              <a:rPr lang="en-GB" dirty="0"/>
              <a:t>/strategy-and-policy/policies/justice-and-fundamental-rights/upholding-rule-law/</a:t>
            </a:r>
            <a:r>
              <a:rPr lang="en-GB" dirty="0" err="1"/>
              <a:t>eu</a:t>
            </a:r>
            <a:r>
              <a:rPr lang="en-GB" dirty="0"/>
              <a:t>-justice-</a:t>
            </a:r>
            <a:r>
              <a:rPr lang="en-GB" dirty="0" err="1"/>
              <a:t>scoreboard_en</a:t>
            </a:r>
            <a:endParaRPr lang="en-GB" dirty="0"/>
          </a:p>
          <a:p>
            <a:endParaRPr lang="en-GB" dirty="0"/>
          </a:p>
          <a:p>
            <a:r>
              <a:rPr lang="en-GB" dirty="0"/>
              <a:t>https://</a:t>
            </a:r>
            <a:r>
              <a:rPr lang="en-GB" dirty="0" err="1"/>
              <a:t>ec.europa.eu</a:t>
            </a:r>
            <a:r>
              <a:rPr lang="en-GB" dirty="0"/>
              <a:t>/commission/</a:t>
            </a:r>
            <a:r>
              <a:rPr lang="en-GB" dirty="0" err="1"/>
              <a:t>presscorner</a:t>
            </a:r>
            <a:r>
              <a:rPr lang="en-GB" dirty="0"/>
              <a:t>/detail/</a:t>
            </a:r>
            <a:r>
              <a:rPr lang="en-GB" dirty="0" err="1"/>
              <a:t>en</a:t>
            </a:r>
            <a:r>
              <a:rPr lang="en-GB" dirty="0"/>
              <a:t>/ip_25_1693</a:t>
            </a:r>
          </a:p>
          <a:p>
            <a:endParaRPr lang="en-GB" dirty="0"/>
          </a:p>
          <a:p>
            <a:r>
              <a:rPr lang="en-GB" dirty="0"/>
              <a:t>https://</a:t>
            </a:r>
            <a:r>
              <a:rPr lang="en-GB" dirty="0" err="1"/>
              <a:t>ec.europa.eu</a:t>
            </a:r>
            <a:r>
              <a:rPr lang="en-GB" dirty="0"/>
              <a:t>/commission/</a:t>
            </a:r>
            <a:r>
              <a:rPr lang="en-GB" dirty="0" err="1"/>
              <a:t>presscorner</a:t>
            </a:r>
            <a:r>
              <a:rPr lang="en-GB" dirty="0"/>
              <a:t>/detail/</a:t>
            </a:r>
            <a:r>
              <a:rPr lang="en-GB" dirty="0" err="1"/>
              <a:t>en</a:t>
            </a:r>
            <a:r>
              <a:rPr lang="en-GB" dirty="0"/>
              <a:t>/qanda_25_1694</a:t>
            </a:r>
          </a:p>
          <a:p>
            <a:endParaRPr lang="en-GB" dirty="0"/>
          </a:p>
          <a:p>
            <a:r>
              <a:rPr lang="en-GB" dirty="0"/>
              <a:t>New in 2025: </a:t>
            </a:r>
            <a:r>
              <a:rPr lang="en-GB" b="0" i="0" dirty="0">
                <a:solidFill>
                  <a:srgbClr val="26324B"/>
                </a:solidFill>
                <a:effectLst/>
                <a:latin typeface="arial" panose="020B0604020202020204" pitchFamily="34" charset="0"/>
              </a:rPr>
              <a:t>The Scoreboard contains, for the first time, data relevant for the Single Market in all Member States.</a:t>
            </a:r>
          </a:p>
          <a:p>
            <a:endParaRPr lang="en-GB" b="0" i="0" dirty="0">
              <a:solidFill>
                <a:srgbClr val="26324B"/>
              </a:solidFill>
              <a:effectLst/>
              <a:latin typeface="arial" panose="020B0604020202020204" pitchFamily="34" charset="0"/>
            </a:endParaRPr>
          </a:p>
          <a:p>
            <a:pPr algn="l">
              <a:buNone/>
            </a:pPr>
            <a:r>
              <a:rPr lang="en-GB" b="0" i="0" dirty="0">
                <a:solidFill>
                  <a:srgbClr val="26324B"/>
                </a:solidFill>
                <a:effectLst/>
                <a:latin typeface="arial" panose="020B0604020202020204" pitchFamily="34" charset="0"/>
              </a:rPr>
              <a:t>Also includes new or remodelled figures that enhance our understanding of inter alia </a:t>
            </a:r>
          </a:p>
          <a:p>
            <a:pPr algn="l">
              <a:buFont typeface="Arial" panose="020B0604020202020204" pitchFamily="34" charset="0"/>
              <a:buChar char="•"/>
            </a:pPr>
            <a:r>
              <a:rPr lang="en-GB" b="0" i="0" dirty="0">
                <a:solidFill>
                  <a:srgbClr val="26324B"/>
                </a:solidFill>
                <a:effectLst/>
                <a:latin typeface="arial" panose="020B0604020202020204" pitchFamily="34" charset="0"/>
              </a:rPr>
              <a:t> judicial mechanisms in place to ensure the implementation of administrative court judgments;</a:t>
            </a:r>
          </a:p>
          <a:p>
            <a:pPr algn="l">
              <a:buFont typeface="Arial" panose="020B0604020202020204" pitchFamily="34" charset="0"/>
              <a:buChar char="•"/>
            </a:pPr>
            <a:r>
              <a:rPr lang="en-GB" b="0" i="0" dirty="0">
                <a:solidFill>
                  <a:srgbClr val="26324B"/>
                </a:solidFill>
                <a:effectLst/>
                <a:latin typeface="arial" panose="020B0604020202020204" pitchFamily="34" charset="0"/>
              </a:rPr>
              <a:t> withdrawal and recusal of judges;</a:t>
            </a:r>
          </a:p>
          <a:p>
            <a:pPr algn="l">
              <a:buFont typeface="Arial" panose="020B0604020202020204" pitchFamily="34" charset="0"/>
              <a:buChar char="•"/>
            </a:pPr>
            <a:r>
              <a:rPr lang="en-GB" b="0" i="0" dirty="0">
                <a:solidFill>
                  <a:srgbClr val="26324B"/>
                </a:solidFill>
                <a:effectLst/>
                <a:latin typeface="arial" panose="020B0604020202020204" pitchFamily="34" charset="0"/>
              </a:rPr>
              <a:t> appointment and dismissal of heads of prosecution offices; public procurement review bodies; national competition authorities; and the supreme audit institutions;</a:t>
            </a:r>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44</a:t>
            </a:fld>
            <a:endParaRPr lang="en-US" altLang="en-US"/>
          </a:p>
        </p:txBody>
      </p:sp>
    </p:spTree>
    <p:extLst>
      <p:ext uri="{BB962C8B-B14F-4D97-AF65-F5344CB8AC3E}">
        <p14:creationId xmlns:p14="http://schemas.microsoft.com/office/powerpoint/2010/main" val="4081501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FD6C-5919-587A-CABC-B0EEACD58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28089-0749-5395-0C1E-565EE1771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9D149-FB7D-E2AC-EA44-112E19CD8E2B}"/>
              </a:ext>
            </a:extLst>
          </p:cNvPr>
          <p:cNvSpPr>
            <a:spLocks noGrp="1"/>
          </p:cNvSpPr>
          <p:nvPr>
            <p:ph type="body" idx="1"/>
          </p:nvPr>
        </p:nvSpPr>
        <p:spPr/>
        <p:txBody>
          <a:bodyPr/>
          <a:lstStyle/>
          <a:p>
            <a:r>
              <a:rPr lang="en-GB" dirty="0"/>
              <a:t>https://</a:t>
            </a:r>
            <a:r>
              <a:rPr lang="en-GB" dirty="0" err="1"/>
              <a:t>commission.europa.eu</a:t>
            </a:r>
            <a:r>
              <a:rPr lang="en-GB" dirty="0"/>
              <a:t>/strategy-and-policy/policies/justice-and-fundamental-rights/upholding-rule-law/</a:t>
            </a:r>
            <a:r>
              <a:rPr lang="en-GB" dirty="0" err="1"/>
              <a:t>eu</a:t>
            </a:r>
            <a:r>
              <a:rPr lang="en-GB" dirty="0"/>
              <a:t>-justice-</a:t>
            </a:r>
            <a:r>
              <a:rPr lang="en-GB" dirty="0" err="1"/>
              <a:t>scoreboard_en</a:t>
            </a:r>
            <a:endParaRPr lang="en-GB" dirty="0"/>
          </a:p>
          <a:p>
            <a:endParaRPr lang="en-GB" dirty="0"/>
          </a:p>
          <a:p>
            <a:r>
              <a:rPr lang="en-GB" dirty="0"/>
              <a:t>https://</a:t>
            </a:r>
            <a:r>
              <a:rPr lang="en-GB" dirty="0" err="1"/>
              <a:t>ec.europa.eu</a:t>
            </a:r>
            <a:r>
              <a:rPr lang="en-GB" dirty="0"/>
              <a:t>/commission/</a:t>
            </a:r>
            <a:r>
              <a:rPr lang="en-GB" dirty="0" err="1"/>
              <a:t>presscorner</a:t>
            </a:r>
            <a:r>
              <a:rPr lang="en-GB" dirty="0"/>
              <a:t>/detail/</a:t>
            </a:r>
            <a:r>
              <a:rPr lang="en-GB" dirty="0" err="1"/>
              <a:t>en</a:t>
            </a:r>
            <a:r>
              <a:rPr lang="en-GB" dirty="0"/>
              <a:t>/ip_25_1693</a:t>
            </a:r>
          </a:p>
          <a:p>
            <a:endParaRPr lang="en-GB" dirty="0"/>
          </a:p>
          <a:p>
            <a:r>
              <a:rPr lang="en-GB" dirty="0"/>
              <a:t>https://</a:t>
            </a:r>
            <a:r>
              <a:rPr lang="en-GB" dirty="0" err="1"/>
              <a:t>ec.europa.eu</a:t>
            </a:r>
            <a:r>
              <a:rPr lang="en-GB" dirty="0"/>
              <a:t>/commission/</a:t>
            </a:r>
            <a:r>
              <a:rPr lang="en-GB" dirty="0" err="1"/>
              <a:t>presscorner</a:t>
            </a:r>
            <a:r>
              <a:rPr lang="en-GB" dirty="0"/>
              <a:t>/detail/</a:t>
            </a:r>
            <a:r>
              <a:rPr lang="en-GB" dirty="0" err="1"/>
              <a:t>en</a:t>
            </a:r>
            <a:r>
              <a:rPr lang="en-GB" dirty="0"/>
              <a:t>/qanda_25_1694</a:t>
            </a:r>
          </a:p>
          <a:p>
            <a:endParaRPr lang="en-GB" dirty="0"/>
          </a:p>
          <a:p>
            <a:r>
              <a:rPr lang="en-GB" dirty="0"/>
              <a:t>New in 2025: </a:t>
            </a:r>
            <a:r>
              <a:rPr lang="en-GB" b="0" i="0" dirty="0">
                <a:solidFill>
                  <a:srgbClr val="26324B"/>
                </a:solidFill>
                <a:effectLst/>
                <a:latin typeface="arial" panose="020B0604020202020204" pitchFamily="34" charset="0"/>
              </a:rPr>
              <a:t>The Scoreboard contains, for the first time, data relevant for the Single Market in all Member States.</a:t>
            </a:r>
          </a:p>
          <a:p>
            <a:endParaRPr lang="en-GB" b="0" i="0" dirty="0">
              <a:solidFill>
                <a:srgbClr val="26324B"/>
              </a:solidFill>
              <a:effectLst/>
              <a:latin typeface="arial" panose="020B0604020202020204" pitchFamily="34" charset="0"/>
            </a:endParaRPr>
          </a:p>
          <a:p>
            <a:pPr algn="l">
              <a:buNone/>
            </a:pPr>
            <a:r>
              <a:rPr lang="en-GB" b="0" i="0" dirty="0">
                <a:solidFill>
                  <a:srgbClr val="26324B"/>
                </a:solidFill>
                <a:effectLst/>
                <a:latin typeface="arial" panose="020B0604020202020204" pitchFamily="34" charset="0"/>
              </a:rPr>
              <a:t>Also includes new or remodelled figures that enhance our understanding of inter alia </a:t>
            </a:r>
          </a:p>
          <a:p>
            <a:pPr algn="l">
              <a:buFont typeface="Arial" panose="020B0604020202020204" pitchFamily="34" charset="0"/>
              <a:buChar char="•"/>
            </a:pPr>
            <a:r>
              <a:rPr lang="en-GB" b="0" i="0" dirty="0">
                <a:solidFill>
                  <a:srgbClr val="26324B"/>
                </a:solidFill>
                <a:effectLst/>
                <a:latin typeface="arial" panose="020B0604020202020204" pitchFamily="34" charset="0"/>
              </a:rPr>
              <a:t> judicial mechanisms in place to ensure the implementation of administrative court judgments;</a:t>
            </a:r>
          </a:p>
          <a:p>
            <a:pPr algn="l">
              <a:buFont typeface="Arial" panose="020B0604020202020204" pitchFamily="34" charset="0"/>
              <a:buChar char="•"/>
            </a:pPr>
            <a:r>
              <a:rPr lang="en-GB" b="0" i="0" dirty="0">
                <a:solidFill>
                  <a:srgbClr val="26324B"/>
                </a:solidFill>
                <a:effectLst/>
                <a:latin typeface="arial" panose="020B0604020202020204" pitchFamily="34" charset="0"/>
              </a:rPr>
              <a:t> withdrawal and recusal of judges;</a:t>
            </a:r>
          </a:p>
          <a:p>
            <a:pPr algn="l">
              <a:buFont typeface="Arial" panose="020B0604020202020204" pitchFamily="34" charset="0"/>
              <a:buChar char="•"/>
            </a:pPr>
            <a:r>
              <a:rPr lang="en-GB" b="0" i="0" dirty="0">
                <a:solidFill>
                  <a:srgbClr val="26324B"/>
                </a:solidFill>
                <a:effectLst/>
                <a:latin typeface="arial" panose="020B0604020202020204" pitchFamily="34" charset="0"/>
              </a:rPr>
              <a:t> appointment and dismissal of heads of prosecution offices; public procurement review bodies; national competition authorities; and the supreme audit institutions;</a:t>
            </a:r>
          </a:p>
          <a:p>
            <a:endParaRPr lang="en-GB" dirty="0"/>
          </a:p>
        </p:txBody>
      </p:sp>
      <p:sp>
        <p:nvSpPr>
          <p:cNvPr id="4" name="Slide Number Placeholder 3">
            <a:extLst>
              <a:ext uri="{FF2B5EF4-FFF2-40B4-BE49-F238E27FC236}">
                <a16:creationId xmlns:a16="http://schemas.microsoft.com/office/drawing/2014/main" id="{9F379300-7A64-F667-79E6-EDA5D54BFEDB}"/>
              </a:ext>
            </a:extLst>
          </p:cNvPr>
          <p:cNvSpPr>
            <a:spLocks noGrp="1"/>
          </p:cNvSpPr>
          <p:nvPr>
            <p:ph type="sldNum" sz="quarter" idx="5"/>
          </p:nvPr>
        </p:nvSpPr>
        <p:spPr/>
        <p:txBody>
          <a:bodyPr/>
          <a:lstStyle/>
          <a:p>
            <a:pPr>
              <a:defRPr/>
            </a:pPr>
            <a:fld id="{0EA436E6-D155-A341-BF95-B7E634662E15}" type="slidenum">
              <a:rPr lang="en-US" altLang="en-US" smtClean="0"/>
              <a:pPr>
                <a:defRPr/>
              </a:pPr>
              <a:t>45</a:t>
            </a:fld>
            <a:endParaRPr lang="en-US" altLang="en-US"/>
          </a:p>
        </p:txBody>
      </p:sp>
    </p:spTree>
    <p:extLst>
      <p:ext uri="{BB962C8B-B14F-4D97-AF65-F5344CB8AC3E}">
        <p14:creationId xmlns:p14="http://schemas.microsoft.com/office/powerpoint/2010/main" val="421331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6</a:t>
            </a:fld>
            <a:endParaRPr lang="en-US"/>
          </a:p>
        </p:txBody>
      </p:sp>
    </p:spTree>
    <p:extLst>
      <p:ext uri="{BB962C8B-B14F-4D97-AF65-F5344CB8AC3E}">
        <p14:creationId xmlns:p14="http://schemas.microsoft.com/office/powerpoint/2010/main" val="2619821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 Hungary: https://</a:t>
            </a:r>
            <a:r>
              <a:rPr lang="en-GB" dirty="0" err="1"/>
              <a:t>www.europarl.europa.eu</a:t>
            </a:r>
            <a:r>
              <a:rPr lang="en-GB" dirty="0"/>
              <a:t>/</a:t>
            </a:r>
            <a:r>
              <a:rPr lang="en-GB" dirty="0" err="1"/>
              <a:t>doceo</a:t>
            </a:r>
            <a:r>
              <a:rPr lang="en-GB" dirty="0"/>
              <a:t>/document/TA-8-2015-0461_EN.html?redirect</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46</a:t>
            </a:fld>
            <a:endParaRPr lang="en-US" altLang="en-US"/>
          </a:p>
        </p:txBody>
      </p:sp>
    </p:spTree>
    <p:extLst>
      <p:ext uri="{BB962C8B-B14F-4D97-AF65-F5344CB8AC3E}">
        <p14:creationId xmlns:p14="http://schemas.microsoft.com/office/powerpoint/2010/main" val="373219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www.consilium.europa.eu</a:t>
            </a:r>
            <a:r>
              <a:rPr lang="en-GB" dirty="0"/>
              <a:t>/</a:t>
            </a:r>
            <a:r>
              <a:rPr lang="en-GB" dirty="0" err="1"/>
              <a:t>en</a:t>
            </a:r>
            <a:r>
              <a:rPr lang="en-GB" dirty="0"/>
              <a:t>/meetings/</a:t>
            </a:r>
            <a:r>
              <a:rPr lang="en-GB" dirty="0" err="1"/>
              <a:t>gac</a:t>
            </a:r>
            <a:r>
              <a:rPr lang="en-GB" dirty="0"/>
              <a:t>/2025/06/24/</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47</a:t>
            </a:fld>
            <a:endParaRPr lang="en-US" altLang="en-US"/>
          </a:p>
        </p:txBody>
      </p:sp>
    </p:spTree>
    <p:extLst>
      <p:ext uri="{BB962C8B-B14F-4D97-AF65-F5344CB8AC3E}">
        <p14:creationId xmlns:p14="http://schemas.microsoft.com/office/powerpoint/2010/main" val="2467688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6DB4-C906-D544-93A6-795A5F3CF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4423C-7D0F-8999-2E81-9953B9DD9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6297D-B4A3-DE09-28BD-45528A1B185B}"/>
              </a:ext>
            </a:extLst>
          </p:cNvPr>
          <p:cNvSpPr>
            <a:spLocks noGrp="1"/>
          </p:cNvSpPr>
          <p:nvPr>
            <p:ph type="body" idx="1"/>
          </p:nvPr>
        </p:nvSpPr>
        <p:spPr/>
        <p:txBody>
          <a:bodyPr/>
          <a:lstStyle/>
          <a:p>
            <a:r>
              <a:rPr lang="en-GB" dirty="0"/>
              <a:t>My 2020 assessment: </a:t>
            </a:r>
          </a:p>
          <a:p>
            <a:endParaRPr lang="en-GB" dirty="0"/>
          </a:p>
          <a:p>
            <a:pPr marL="514350" indent="-514350">
              <a:buFont typeface="+mj-lt"/>
              <a:buAutoNum type="arabicParenR"/>
            </a:pPr>
            <a:r>
              <a:rPr lang="en-US" b="1" dirty="0"/>
              <a:t>Failure to see the wood for the trees</a:t>
            </a:r>
            <a:r>
              <a:rPr lang="en-US" dirty="0"/>
              <a:t> = reports don’t connect the dots and do not offer assessment of countries’ adherence to the rule of law over time = non-experts unlikely to be able to appreciate ongoing severe process of autocratisation in some countries</a:t>
            </a:r>
          </a:p>
          <a:p>
            <a:pPr marL="514350" indent="-514350">
              <a:buFont typeface="+mj-lt"/>
              <a:buAutoNum type="arabicParenR"/>
            </a:pPr>
            <a:r>
              <a:rPr lang="en-US" b="1" dirty="0"/>
              <a:t>Denial of reality</a:t>
            </a:r>
            <a:r>
              <a:rPr lang="en-US" dirty="0"/>
              <a:t>: Use of diplomatic </a:t>
            </a:r>
            <a:r>
              <a:rPr lang="en-GB" dirty="0"/>
              <a:t>diplomatic/euphemistic language (e.g. “reforms”) at times increases risks of normalising obvious crimes against the rule of law  </a:t>
            </a:r>
            <a:endParaRPr lang="en-US" dirty="0"/>
          </a:p>
          <a:p>
            <a:pPr marL="514350" indent="-514350">
              <a:buFont typeface="+mj-lt"/>
              <a:buAutoNum type="arabicParenR"/>
            </a:pPr>
            <a:r>
              <a:rPr lang="en-US" b="1" dirty="0"/>
              <a:t>Denial of autocratic reality</a:t>
            </a:r>
            <a:r>
              <a:rPr lang="en-US" dirty="0"/>
              <a:t> = no clear emphasis that </a:t>
            </a:r>
            <a:r>
              <a:rPr lang="en-US" i="1" dirty="0"/>
              <a:t>not </a:t>
            </a:r>
            <a:r>
              <a:rPr lang="en-US" dirty="0"/>
              <a:t>all rule of law shortcomings are of the same nature and/or of same degree = some are deliberate/calculated and aim to create electoral autocracies </a:t>
            </a:r>
          </a:p>
          <a:p>
            <a:pPr marL="514350" indent="-514350">
              <a:buFont typeface="+mj-lt"/>
              <a:buAutoNum type="arabicParenR"/>
            </a:pPr>
            <a:r>
              <a:rPr lang="en-US" b="1" dirty="0"/>
              <a:t>Category error</a:t>
            </a:r>
            <a:r>
              <a:rPr lang="en-US" dirty="0"/>
              <a:t> = no explicit acknowledgement that e.g. Hungary is no longer a democracy = Commission ends up treat equally different situations in the name of treating EUMS equally = comparing oranges with mushrooms (no-comestible kind) which has already led to increased </a:t>
            </a:r>
            <a:r>
              <a:rPr lang="en-GB" dirty="0"/>
              <a:t>whataboutism </a:t>
            </a:r>
          </a:p>
          <a:p>
            <a:pPr marL="514350" indent="-514350">
              <a:buFont typeface="+mj-lt"/>
              <a:buAutoNum type="arabicParenR"/>
            </a:pPr>
            <a:r>
              <a:rPr lang="en-GB" b="1" dirty="0"/>
              <a:t>False expectation</a:t>
            </a:r>
            <a:r>
              <a:rPr lang="en-GB" dirty="0"/>
              <a:t>: annual reporting cycle will do nothing to </a:t>
            </a:r>
            <a:r>
              <a:rPr lang="en-GB" i="1" dirty="0"/>
              <a:t>prevent</a:t>
            </a:r>
            <a:r>
              <a:rPr lang="en-GB" dirty="0"/>
              <a:t> deliberate/systemic violations of the rule of law and </a:t>
            </a:r>
            <a:r>
              <a:rPr lang="en-GB" i="1" dirty="0"/>
              <a:t>deter</a:t>
            </a:r>
            <a:r>
              <a:rPr lang="en-GB" dirty="0"/>
              <a:t> legal hooligans as this is for now a mere ATE reporting mechanism with no recommendations, deadlines, follow up, etc. </a:t>
            </a:r>
          </a:p>
          <a:p>
            <a:pPr marL="514350" indent="-514350">
              <a:buFont typeface="+mj-lt"/>
              <a:buAutoNum type="arabicParenR"/>
            </a:pPr>
            <a:r>
              <a:rPr lang="en-GB" b="1" dirty="0"/>
              <a:t>Distracting effect</a:t>
            </a:r>
            <a:r>
              <a:rPr lang="en-GB" dirty="0"/>
              <a:t>: Production of this report appears to have cannibalised the focus, energy and limited resources of the Commission, with very little/painfully slow enforcement of rule of law requirements</a:t>
            </a:r>
          </a:p>
        </p:txBody>
      </p:sp>
      <p:sp>
        <p:nvSpPr>
          <p:cNvPr id="4" name="Slide Number Placeholder 3">
            <a:extLst>
              <a:ext uri="{FF2B5EF4-FFF2-40B4-BE49-F238E27FC236}">
                <a16:creationId xmlns:a16="http://schemas.microsoft.com/office/drawing/2014/main" id="{0C2E89D9-3371-0089-0BD5-0958F2CA35B8}"/>
              </a:ext>
            </a:extLst>
          </p:cNvPr>
          <p:cNvSpPr>
            <a:spLocks noGrp="1"/>
          </p:cNvSpPr>
          <p:nvPr>
            <p:ph type="sldNum" sz="quarter" idx="5"/>
          </p:nvPr>
        </p:nvSpPr>
        <p:spPr/>
        <p:txBody>
          <a:bodyPr/>
          <a:lstStyle/>
          <a:p>
            <a:pPr>
              <a:defRPr/>
            </a:pPr>
            <a:fld id="{0EA436E6-D155-A341-BF95-B7E634662E15}" type="slidenum">
              <a:rPr lang="en-US" altLang="en-US" smtClean="0"/>
              <a:pPr>
                <a:defRPr/>
              </a:pPr>
              <a:t>48</a:t>
            </a:fld>
            <a:endParaRPr lang="en-US" altLang="en-US"/>
          </a:p>
        </p:txBody>
      </p:sp>
    </p:spTree>
    <p:extLst>
      <p:ext uri="{BB962C8B-B14F-4D97-AF65-F5344CB8AC3E}">
        <p14:creationId xmlns:p14="http://schemas.microsoft.com/office/powerpoint/2010/main" val="3385991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err="1"/>
              <a:t>www.liberties.eu</a:t>
            </a:r>
            <a:r>
              <a:rPr lang="en-GB"/>
              <a:t>/</a:t>
            </a:r>
            <a:r>
              <a:rPr lang="en-GB" err="1"/>
              <a:t>en</a:t>
            </a:r>
            <a:r>
              <a:rPr lang="en-GB"/>
              <a:t>/stories/rolreport2025-pressrelease/45331</a:t>
            </a:r>
          </a:p>
          <a:p>
            <a:endParaRPr lang="en-GB"/>
          </a:p>
          <a:p>
            <a:r>
              <a:rPr lang="en-GB"/>
              <a:t>Explain why some EUMS not detected by previous </a:t>
            </a:r>
            <a:r>
              <a:rPr lang="en-GB" err="1"/>
              <a:t>RoL</a:t>
            </a:r>
            <a:r>
              <a:rPr lang="en-GB"/>
              <a:t> and/or Democracy measuring tools or assess differently (e.g. Greece not seen as backsliding but stagnating </a:t>
            </a:r>
            <a:r>
              <a:rPr lang="en-GB" err="1"/>
              <a:t>acc</a:t>
            </a:r>
            <a:r>
              <a:rPr lang="en-GB"/>
              <a:t> to Liberties)</a:t>
            </a:r>
          </a:p>
          <a:p>
            <a:endParaRPr lang="en-GB"/>
          </a:p>
          <a:p>
            <a:r>
              <a:rPr lang="en-GB"/>
              <a:t>Key explanations: focus on different factors + time lag (with WJP having a 12-month time lag compared to more reactive/qualitative assessments made by Liberties members which furthermore focus on 4 </a:t>
            </a:r>
            <a:r>
              <a:rPr lang="en-GB" err="1"/>
              <a:t>RoL</a:t>
            </a:r>
            <a:r>
              <a:rPr lang="en-GB"/>
              <a:t> aspects only as selected by EU Comm for its </a:t>
            </a:r>
            <a:r>
              <a:rPr lang="en-GB" err="1"/>
              <a:t>ARoLR</a:t>
            </a:r>
            <a:r>
              <a:rPr lang="en-GB"/>
              <a:t>)</a:t>
            </a:r>
          </a:p>
          <a:p>
            <a:endParaRPr lang="en-GB"/>
          </a:p>
          <a:p>
            <a:r>
              <a:rPr lang="en-GB"/>
              <a:t>Also: Sometimes difficult to measure dual state aspects </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52</a:t>
            </a:fld>
            <a:endParaRPr lang="en-US" altLang="en-US"/>
          </a:p>
        </p:txBody>
      </p:sp>
    </p:spTree>
    <p:extLst>
      <p:ext uri="{BB962C8B-B14F-4D97-AF65-F5344CB8AC3E}">
        <p14:creationId xmlns:p14="http://schemas.microsoft.com/office/powerpoint/2010/main" val="1141588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BC88-5D38-B08E-4438-F79B55562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9C2D6-6392-68EE-8C00-6B5C9E572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922FD-8053-ACD4-2538-6147706A4F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9C8D3F-7B45-9AE3-AC56-73BB9BD531D3}"/>
              </a:ext>
            </a:extLst>
          </p:cNvPr>
          <p:cNvSpPr>
            <a:spLocks noGrp="1"/>
          </p:cNvSpPr>
          <p:nvPr>
            <p:ph type="sldNum" sz="quarter" idx="5"/>
          </p:nvPr>
        </p:nvSpPr>
        <p:spPr/>
        <p:txBody>
          <a:bodyPr/>
          <a:lstStyle/>
          <a:p>
            <a:pPr>
              <a:defRPr/>
            </a:pPr>
            <a:fld id="{0EA436E6-D155-A341-BF95-B7E634662E15}" type="slidenum">
              <a:rPr lang="en-US" altLang="en-US" smtClean="0"/>
              <a:pPr>
                <a:defRPr/>
              </a:pPr>
              <a:t>53</a:t>
            </a:fld>
            <a:endParaRPr lang="en-US" altLang="en-US"/>
          </a:p>
        </p:txBody>
      </p:sp>
    </p:spTree>
    <p:extLst>
      <p:ext uri="{BB962C8B-B14F-4D97-AF65-F5344CB8AC3E}">
        <p14:creationId xmlns:p14="http://schemas.microsoft.com/office/powerpoint/2010/main" val="765220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2025 </a:t>
            </a:r>
            <a:r>
              <a:rPr lang="en-GB" dirty="0" err="1"/>
              <a:t>ARoLR</a:t>
            </a:r>
            <a:r>
              <a:rPr lang="en-GB" dirty="0"/>
              <a:t> transversal report, p. 9</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dirty="0"/>
              <a:t>NB: “</a:t>
            </a:r>
            <a:r>
              <a:rPr lang="en-GB" i="0" dirty="0">
                <a:effectLst/>
                <a:latin typeface="Times New Roman" panose="02020603050405020304" pitchFamily="18" charset="0"/>
              </a:rPr>
              <a:t>Responding to rule of law challenges” to refer to VIOLATIONS of EU rule of law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dirty="0">
                <a:effectLst/>
                <a:latin typeface="Times New Roman" panose="02020603050405020304" pitchFamily="18" charset="0"/>
              </a:rPr>
              <a:t>NB: 4 judgments mentioned are </a:t>
            </a:r>
            <a:r>
              <a:rPr lang="en-GB" b="1" i="0" dirty="0">
                <a:effectLst/>
                <a:latin typeface="Times New Roman" panose="02020603050405020304" pitchFamily="18" charset="0"/>
              </a:rPr>
              <a:t>not infringement rulings.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dirty="0">
              <a:effectLst/>
              <a:latin typeface="Times New Roman" panose="02020603050405020304" pitchFamily="18" charset="0"/>
            </a:endParaRPr>
          </a:p>
          <a:p>
            <a:pPr>
              <a:buNone/>
            </a:pPr>
            <a:r>
              <a:rPr lang="en-GB" dirty="0">
                <a:effectLst/>
                <a:latin typeface="Times New Roman" panose="02020603050405020304" pitchFamily="18" charset="0"/>
              </a:rPr>
              <a:t>Judgment of 25 February 2025, Joined Cases C‑146/23 and C‑374/23, clarifying that under Article 19(1) TEU, rules for determining the remuneration of judges must be objective, foreseeable, stable, transparent and enshrined in law. </a:t>
            </a:r>
          </a:p>
          <a:p>
            <a:pPr>
              <a:buNone/>
            </a:pPr>
            <a:endParaRPr lang="en-GB" dirty="0">
              <a:effectLst/>
              <a:latin typeface="Times New Roman" panose="02020603050405020304" pitchFamily="18" charset="0"/>
            </a:endParaRPr>
          </a:p>
          <a:p>
            <a:pPr>
              <a:buNone/>
            </a:pPr>
            <a:r>
              <a:rPr lang="en-GB" dirty="0">
                <a:effectLst/>
                <a:latin typeface="Times New Roman" panose="02020603050405020304" pitchFamily="18" charset="0"/>
              </a:rPr>
              <a:t>Judgment of 6 March 2025, Joined Cases C-647/21 and C-648/21, held that legislation enabling decisions to withdraw cases from a judge is contrary to Article 19(1) TEU if they are not based on objective and precise criteria set out in law or with safeguards against arbitrary decisions. </a:t>
            </a:r>
          </a:p>
          <a:p>
            <a:pPr>
              <a:buNone/>
            </a:pPr>
            <a:endParaRPr lang="en-GB" dirty="0">
              <a:effectLst/>
              <a:latin typeface="Times New Roman" panose="02020603050405020304" pitchFamily="18" charset="0"/>
            </a:endParaRPr>
          </a:p>
          <a:p>
            <a:pPr>
              <a:buNone/>
            </a:pPr>
            <a:r>
              <a:rPr lang="en-GB" dirty="0">
                <a:effectLst/>
                <a:latin typeface="Times New Roman" panose="02020603050405020304" pitchFamily="18" charset="0"/>
              </a:rPr>
              <a:t>Judgment of 14 November 2024, Case C-197/23, held that EU law precludes national legislation which prevents a court of appeal from reviewing the reassignment of a case to another judge at first instance. </a:t>
            </a:r>
          </a:p>
          <a:p>
            <a:endParaRPr lang="en-GB" dirty="0">
              <a:effectLst/>
              <a:latin typeface="Times New Roman" panose="02020603050405020304" pitchFamily="18" charset="0"/>
            </a:endParaRPr>
          </a:p>
          <a:p>
            <a:r>
              <a:rPr lang="en-GB" dirty="0">
                <a:effectLst/>
                <a:latin typeface="Times New Roman" panose="02020603050405020304" pitchFamily="18" charset="0"/>
              </a:rPr>
              <a:t>Judgment of 7 November 2024, Case C-326/23.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54</a:t>
            </a:fld>
            <a:endParaRPr lang="en-US" altLang="en-US"/>
          </a:p>
        </p:txBody>
      </p:sp>
    </p:spTree>
    <p:extLst>
      <p:ext uri="{BB962C8B-B14F-4D97-AF65-F5344CB8AC3E}">
        <p14:creationId xmlns:p14="http://schemas.microsoft.com/office/powerpoint/2010/main" val="2617114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3"/>
              </a:rPr>
              <a:t>https://www.politico.eu/article/curious-case-eu-disappearing-infringements/</a:t>
            </a:r>
            <a:r>
              <a:rPr lang="en-GB" sz="1200" dirty="0"/>
              <a:t> </a:t>
            </a:r>
          </a:p>
          <a:p>
            <a:endParaRPr lang="en-US" dirty="0"/>
          </a:p>
          <a:p>
            <a:r>
              <a:rPr lang="en-US" dirty="0"/>
              <a:t>See also: “full respect for the rule of law </a:t>
            </a:r>
            <a:r>
              <a:rPr lang="mr-IN" dirty="0"/>
              <a:t>…</a:t>
            </a:r>
            <a:r>
              <a:rPr lang="en-GB" dirty="0"/>
              <a:t> is at the heart of Commission priorities” / “We have opened many infringement procedures”</a:t>
            </a:r>
          </a:p>
          <a:p>
            <a:pPr marL="0" indent="0">
              <a:buNone/>
            </a:pPr>
            <a:endParaRPr lang="en-GB" dirty="0"/>
          </a:p>
          <a:p>
            <a:pPr marL="0" indent="0">
              <a:buNone/>
            </a:pPr>
            <a:r>
              <a:rPr lang="en-GB" dirty="0">
                <a:effectLst/>
                <a:latin typeface="Helvetica" pitchFamily="2" charset="0"/>
              </a:rPr>
              <a:t>In July 2021, President von der Leyen defended her Commission’s rule of law enforcement record as follows: “Since the beginning of my mandate, we have launched around 40 infringement cases linked to the protection of the rule of law and of other Union values laid down in Article 2 of the Treaty”</a:t>
            </a:r>
            <a:endParaRPr lang="en-US" dirty="0"/>
          </a:p>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55</a:t>
            </a:fld>
            <a:endParaRPr lang="en-US"/>
          </a:p>
        </p:txBody>
      </p:sp>
    </p:spTree>
    <p:extLst>
      <p:ext uri="{BB962C8B-B14F-4D97-AF65-F5344CB8AC3E}">
        <p14:creationId xmlns:p14="http://schemas.microsoft.com/office/powerpoint/2010/main" val="1315305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GB" b="0" i="0" dirty="0">
                <a:solidFill>
                  <a:srgbClr val="0A0A0A"/>
                </a:solidFill>
                <a:effectLst/>
                <a:latin typeface="Source Sans Pro" panose="020F0502020204030204" pitchFamily="34" charset="0"/>
              </a:rPr>
              <a:t>Kelemen, R. Daniel and Tommaso </a:t>
            </a:r>
            <a:r>
              <a:rPr lang="en-GB" b="0" i="0" dirty="0" err="1">
                <a:solidFill>
                  <a:srgbClr val="0A0A0A"/>
                </a:solidFill>
                <a:effectLst/>
                <a:latin typeface="Source Sans Pro" panose="020F0502020204030204" pitchFamily="34" charset="0"/>
              </a:rPr>
              <a:t>Pavone</a:t>
            </a:r>
            <a:r>
              <a:rPr lang="en-GB" b="0" i="0" dirty="0">
                <a:solidFill>
                  <a:srgbClr val="0A0A0A"/>
                </a:solidFill>
                <a:effectLst/>
                <a:latin typeface="Source Sans Pro" panose="020F0502020204030204" pitchFamily="34" charset="0"/>
              </a:rPr>
              <a:t>. "Where Have the Guardians Gone? Law Enforcement and the Politics of Supranational Forbearance in the European Union." </a:t>
            </a:r>
            <a:r>
              <a:rPr lang="en-GB" b="0" i="1" dirty="0">
                <a:solidFill>
                  <a:srgbClr val="0A0A0A"/>
                </a:solidFill>
                <a:effectLst/>
                <a:latin typeface="Source Sans Pro" panose="020B0503030403020204" pitchFamily="34" charset="0"/>
              </a:rPr>
              <a:t>World Politics</a:t>
            </a:r>
            <a:r>
              <a:rPr lang="en-GB" b="0" i="0" dirty="0">
                <a:solidFill>
                  <a:srgbClr val="0A0A0A"/>
                </a:solidFill>
                <a:effectLst/>
                <a:latin typeface="Source Sans Pro" panose="020B0503030403020204" pitchFamily="34" charset="0"/>
              </a:rPr>
              <a:t>, vol. 75 no. 4, 2023, p. 779-825</a:t>
            </a:r>
            <a:endParaRPr lang="en-US" dirty="0"/>
          </a:p>
          <a:p>
            <a:r>
              <a:rPr lang="en-US" dirty="0"/>
              <a:t>https://</a:t>
            </a:r>
            <a:r>
              <a:rPr lang="en-US" dirty="0" err="1"/>
              <a:t>muse.jhu.edu</a:t>
            </a:r>
            <a:r>
              <a:rPr lang="en-US" dirty="0"/>
              <a:t>/pub/1/article/908775/pdf</a:t>
            </a:r>
          </a:p>
          <a:p>
            <a:endParaRPr lang="en-US" dirty="0"/>
          </a:p>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56</a:t>
            </a:fld>
            <a:endParaRPr lang="en-US"/>
          </a:p>
        </p:txBody>
      </p:sp>
    </p:spTree>
    <p:extLst>
      <p:ext uri="{BB962C8B-B14F-4D97-AF65-F5344CB8AC3E}">
        <p14:creationId xmlns:p14="http://schemas.microsoft.com/office/powerpoint/2010/main" val="2197138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https://</a:t>
            </a:r>
            <a:r>
              <a:rPr lang="en-GB" dirty="0" err="1"/>
              <a:t>www.tandfonline.com</a:t>
            </a:r>
            <a:r>
              <a:rPr lang="en-GB" dirty="0"/>
              <a:t>/</a:t>
            </a:r>
            <a:r>
              <a:rPr lang="en-GB" dirty="0" err="1"/>
              <a:t>doi</a:t>
            </a:r>
            <a:r>
              <a:rPr lang="en-GB" dirty="0"/>
              <a:t>/full/10.1080/13501763.2024.2336125</a:t>
            </a:r>
          </a:p>
          <a:p>
            <a:endParaRPr lang="en-GB" dirty="0"/>
          </a:p>
        </p:txBody>
      </p:sp>
      <p:sp>
        <p:nvSpPr>
          <p:cNvPr id="4" name="Slide Number Placeholder 3"/>
          <p:cNvSpPr>
            <a:spLocks noGrp="1"/>
          </p:cNvSpPr>
          <p:nvPr>
            <p:ph type="sldNum" sz="quarter" idx="5"/>
          </p:nvPr>
        </p:nvSpPr>
        <p:spPr/>
        <p:txBody>
          <a:bodyPr/>
          <a:lstStyle/>
          <a:p>
            <a:fld id="{EF6C1487-B3B6-7F48-9268-17639063C012}" type="slidenum">
              <a:rPr lang="en-US" smtClean="0"/>
              <a:t>57</a:t>
            </a:fld>
            <a:endParaRPr lang="en-US"/>
          </a:p>
        </p:txBody>
      </p:sp>
    </p:spTree>
    <p:extLst>
      <p:ext uri="{BB962C8B-B14F-4D97-AF65-F5344CB8AC3E}">
        <p14:creationId xmlns:p14="http://schemas.microsoft.com/office/powerpoint/2010/main" val="2926854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C948-B664-0265-AE89-4FAD053BB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B66A4-9FAF-8DF1-911F-0F2D3CC5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7EEE6-FCC4-6F93-CC18-ADBA07689A51}"/>
              </a:ext>
            </a:extLst>
          </p:cNvPr>
          <p:cNvSpPr>
            <a:spLocks noGrp="1"/>
          </p:cNvSpPr>
          <p:nvPr>
            <p:ph type="body" idx="1"/>
          </p:nvPr>
        </p:nvSpPr>
        <p:spPr/>
        <p:txBody>
          <a:bodyPr/>
          <a:lstStyle/>
          <a:p>
            <a:r>
              <a:rPr lang="en-GB" dirty="0"/>
              <a:t>Reminder: Added by Treaty of Amsterdam  </a:t>
            </a:r>
          </a:p>
          <a:p>
            <a:endParaRPr lang="en-GB" dirty="0"/>
          </a:p>
          <a:p>
            <a:r>
              <a:rPr lang="en-GB" dirty="0"/>
              <a:t>https://</a:t>
            </a:r>
            <a:r>
              <a:rPr lang="en-GB" dirty="0" err="1"/>
              <a:t>www.euronews.com</a:t>
            </a:r>
            <a:r>
              <a:rPr lang="en-GB" dirty="0"/>
              <a:t>/my-</a:t>
            </a:r>
            <a:r>
              <a:rPr lang="en-GB" dirty="0" err="1"/>
              <a:t>europe</a:t>
            </a:r>
            <a:r>
              <a:rPr lang="en-GB" dirty="0"/>
              <a:t>/2025/05/26/no-majority-among-eu-countries-to-sanction-hungary-over-rule-of-law</a:t>
            </a:r>
          </a:p>
          <a:p>
            <a:endParaRPr lang="en-GB" dirty="0"/>
          </a:p>
        </p:txBody>
      </p:sp>
      <p:sp>
        <p:nvSpPr>
          <p:cNvPr id="4" name="Slide Number Placeholder 3">
            <a:extLst>
              <a:ext uri="{FF2B5EF4-FFF2-40B4-BE49-F238E27FC236}">
                <a16:creationId xmlns:a16="http://schemas.microsoft.com/office/drawing/2014/main" id="{D2B1675B-AC41-F7DF-5748-BDA1306D8C51}"/>
              </a:ext>
            </a:extLst>
          </p:cNvPr>
          <p:cNvSpPr>
            <a:spLocks noGrp="1"/>
          </p:cNvSpPr>
          <p:nvPr>
            <p:ph type="sldNum" sz="quarter" idx="5"/>
          </p:nvPr>
        </p:nvSpPr>
        <p:spPr/>
        <p:txBody>
          <a:bodyPr/>
          <a:lstStyle/>
          <a:p>
            <a:pPr>
              <a:defRPr/>
            </a:pPr>
            <a:fld id="{0EA436E6-D155-A341-BF95-B7E634662E15}" type="slidenum">
              <a:rPr lang="en-US" altLang="en-US" smtClean="0"/>
              <a:pPr>
                <a:defRPr/>
              </a:pPr>
              <a:t>62</a:t>
            </a:fld>
            <a:endParaRPr lang="en-US" altLang="en-US"/>
          </a:p>
        </p:txBody>
      </p:sp>
    </p:spTree>
    <p:extLst>
      <p:ext uri="{BB962C8B-B14F-4D97-AF65-F5344CB8AC3E}">
        <p14:creationId xmlns:p14="http://schemas.microsoft.com/office/powerpoint/2010/main" val="249933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NB: Para 2 refers to the need to (</a:t>
            </a:r>
            <a:r>
              <a:rPr lang="en-US" dirty="0" err="1"/>
              <a:t>i</a:t>
            </a:r>
            <a:r>
              <a:rPr lang="en-US" dirty="0"/>
              <a:t>) SAFEGUARD Art 2 values + (ii) CONSOLIDATE &amp; (iii) SUPPORT </a:t>
            </a:r>
            <a:r>
              <a:rPr lang="en-GB" dirty="0">
                <a:effectLst/>
                <a:latin typeface="Times" pitchFamily="2" charset="0"/>
              </a:rPr>
              <a:t>democracy, the rule of law, human rights and the principles of international law</a:t>
            </a:r>
          </a:p>
          <a:p>
            <a:br>
              <a:rPr lang="en-GB" dirty="0">
                <a:effectLst/>
                <a:latin typeface="Times" pitchFamily="2" charset="0"/>
              </a:rPr>
            </a:br>
            <a:endParaRPr lang="en-GB" dirty="0">
              <a:effectLst/>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7</a:t>
            </a:fld>
            <a:endParaRPr lang="en-US"/>
          </a:p>
        </p:txBody>
      </p:sp>
    </p:spTree>
    <p:extLst>
      <p:ext uri="{BB962C8B-B14F-4D97-AF65-F5344CB8AC3E}">
        <p14:creationId xmlns:p14="http://schemas.microsoft.com/office/powerpoint/2010/main" val="4235625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www.eca.europa.eu</a:t>
            </a:r>
            <a:r>
              <a:rPr lang="en-GB" dirty="0"/>
              <a:t>/</a:t>
            </a:r>
            <a:r>
              <a:rPr lang="en-GB" dirty="0" err="1"/>
              <a:t>en</a:t>
            </a:r>
            <a:r>
              <a:rPr lang="en-GB" dirty="0"/>
              <a:t>/news/NEWS-SR-2024-03</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63</a:t>
            </a:fld>
            <a:endParaRPr lang="en-US" altLang="en-US"/>
          </a:p>
        </p:txBody>
      </p:sp>
    </p:spTree>
    <p:extLst>
      <p:ext uri="{BB962C8B-B14F-4D97-AF65-F5344CB8AC3E}">
        <p14:creationId xmlns:p14="http://schemas.microsoft.com/office/powerpoint/2010/main" val="520375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2024 CoA report </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64</a:t>
            </a:fld>
            <a:endParaRPr lang="en-US" altLang="en-US"/>
          </a:p>
        </p:txBody>
      </p:sp>
    </p:spTree>
    <p:extLst>
      <p:ext uri="{BB962C8B-B14F-4D97-AF65-F5344CB8AC3E}">
        <p14:creationId xmlns:p14="http://schemas.microsoft.com/office/powerpoint/2010/main" val="1191791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Source: 2024 CoA report </a:t>
            </a:r>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65</a:t>
            </a:fld>
            <a:endParaRPr lang="en-US" altLang="en-US"/>
          </a:p>
        </p:txBody>
      </p:sp>
    </p:spTree>
    <p:extLst>
      <p:ext uri="{BB962C8B-B14F-4D97-AF65-F5344CB8AC3E}">
        <p14:creationId xmlns:p14="http://schemas.microsoft.com/office/powerpoint/2010/main" val="1050994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See also from April 2024: </a:t>
            </a:r>
            <a:r>
              <a:rPr lang="en-GB" b="0" i="0" dirty="0">
                <a:solidFill>
                  <a:srgbClr val="000000"/>
                </a:solidFill>
                <a:effectLst/>
                <a:latin typeface="Arial" panose="020B0604020202020204" pitchFamily="34" charset="0"/>
              </a:rPr>
              <a:t>“The European Commission has today given a positive assessment of Poland’s recovery and resilience plan, an important step towards the EU disbursing €23.9 billion in grants and €11.5 billion in loans under the Recovery and Resilience Facility (RRF) […] Poland's plan contains several reforms to improve the investment climate in Poland. This </a:t>
            </a:r>
            <a:r>
              <a:rPr lang="en-GB" b="1" i="0" dirty="0">
                <a:solidFill>
                  <a:srgbClr val="000000"/>
                </a:solidFill>
                <a:effectLst/>
                <a:latin typeface="Arial" panose="020B0604020202020204" pitchFamily="34" charset="0"/>
              </a:rPr>
              <a:t>includes a comprehensive reform of the disciplinary regime applicable to Polish judges”</a:t>
            </a:r>
            <a:endParaRPr lang="en-US" dirty="0"/>
          </a:p>
          <a:p>
            <a:endParaRPr lang="en-GB" dirty="0"/>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66</a:t>
            </a:fld>
            <a:endParaRPr lang="en-US" altLang="en-US"/>
          </a:p>
        </p:txBody>
      </p:sp>
    </p:spTree>
    <p:extLst>
      <p:ext uri="{BB962C8B-B14F-4D97-AF65-F5344CB8AC3E}">
        <p14:creationId xmlns:p14="http://schemas.microsoft.com/office/powerpoint/2010/main" val="1694914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www.eca.europa.eu</a:t>
            </a:r>
            <a:r>
              <a:rPr lang="en-GB" dirty="0"/>
              <a:t>/</a:t>
            </a:r>
            <a:r>
              <a:rPr lang="en-GB" dirty="0" err="1"/>
              <a:t>en</a:t>
            </a:r>
            <a:r>
              <a:rPr lang="en-GB" dirty="0"/>
              <a:t>/news/NEWS-SR-2024-03</a:t>
            </a:r>
          </a:p>
        </p:txBody>
      </p:sp>
      <p:sp>
        <p:nvSpPr>
          <p:cNvPr id="4" name="Slide Number Placeholder 3"/>
          <p:cNvSpPr>
            <a:spLocks noGrp="1"/>
          </p:cNvSpPr>
          <p:nvPr>
            <p:ph type="sldNum" sz="quarter" idx="5"/>
          </p:nvPr>
        </p:nvSpPr>
        <p:spPr/>
        <p:txBody>
          <a:bodyPr/>
          <a:lstStyle/>
          <a:p>
            <a:pPr>
              <a:defRPr/>
            </a:pPr>
            <a:fld id="{0EA436E6-D155-A341-BF95-B7E634662E15}" type="slidenum">
              <a:rPr lang="en-US" altLang="en-US" smtClean="0"/>
              <a:pPr>
                <a:defRPr/>
              </a:pPr>
              <a:t>69</a:t>
            </a:fld>
            <a:endParaRPr lang="en-US" altLang="en-US"/>
          </a:p>
        </p:txBody>
      </p:sp>
    </p:spTree>
    <p:extLst>
      <p:ext uri="{BB962C8B-B14F-4D97-AF65-F5344CB8AC3E}">
        <p14:creationId xmlns:p14="http://schemas.microsoft.com/office/powerpoint/2010/main" val="83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F6C1487-B3B6-7F48-9268-17639063C012}" type="slidenum">
              <a:rPr lang="en-US" smtClean="0"/>
              <a:t>8</a:t>
            </a:fld>
            <a:endParaRPr lang="en-US"/>
          </a:p>
        </p:txBody>
      </p:sp>
    </p:spTree>
    <p:extLst>
      <p:ext uri="{BB962C8B-B14F-4D97-AF65-F5344CB8AC3E}">
        <p14:creationId xmlns:p14="http://schemas.microsoft.com/office/powerpoint/2010/main" val="425515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F6C1487-B3B6-7F48-9268-17639063C012}" type="slidenum">
              <a:rPr lang="en-US" smtClean="0"/>
              <a:t>9</a:t>
            </a:fld>
            <a:endParaRPr lang="en-US"/>
          </a:p>
        </p:txBody>
      </p:sp>
    </p:spTree>
    <p:extLst>
      <p:ext uri="{BB962C8B-B14F-4D97-AF65-F5344CB8AC3E}">
        <p14:creationId xmlns:p14="http://schemas.microsoft.com/office/powerpoint/2010/main" val="213898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VDEM</a:t>
            </a:r>
          </a:p>
        </p:txBody>
      </p:sp>
      <p:sp>
        <p:nvSpPr>
          <p:cNvPr id="4" name="Slide Number Placeholder 3"/>
          <p:cNvSpPr>
            <a:spLocks noGrp="1"/>
          </p:cNvSpPr>
          <p:nvPr>
            <p:ph type="sldNum" sz="quarter" idx="5"/>
          </p:nvPr>
        </p:nvSpPr>
        <p:spPr/>
        <p:txBody>
          <a:bodyPr/>
          <a:lstStyle/>
          <a:p>
            <a:fld id="{EF6C1487-B3B6-7F48-9268-17639063C012}" type="slidenum">
              <a:rPr lang="en-US" smtClean="0"/>
              <a:t>14</a:t>
            </a:fld>
            <a:endParaRPr lang="en-US"/>
          </a:p>
        </p:txBody>
      </p:sp>
    </p:spTree>
    <p:extLst>
      <p:ext uri="{BB962C8B-B14F-4D97-AF65-F5344CB8AC3E}">
        <p14:creationId xmlns:p14="http://schemas.microsoft.com/office/powerpoint/2010/main" val="408290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C1487-B3B6-7F48-9268-17639063C012}" type="slidenum">
              <a:rPr lang="en-US" smtClean="0"/>
              <a:t>15</a:t>
            </a:fld>
            <a:endParaRPr lang="en-US"/>
          </a:p>
        </p:txBody>
      </p:sp>
    </p:spTree>
    <p:extLst>
      <p:ext uri="{BB962C8B-B14F-4D97-AF65-F5344CB8AC3E}">
        <p14:creationId xmlns:p14="http://schemas.microsoft.com/office/powerpoint/2010/main" val="241967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6C1487-B3B6-7F48-9268-17639063C012}" type="slidenum">
              <a:rPr lang="en-US" smtClean="0"/>
              <a:t>16</a:t>
            </a:fld>
            <a:endParaRPr lang="en-US"/>
          </a:p>
        </p:txBody>
      </p:sp>
    </p:spTree>
    <p:extLst>
      <p:ext uri="{BB962C8B-B14F-4D97-AF65-F5344CB8AC3E}">
        <p14:creationId xmlns:p14="http://schemas.microsoft.com/office/powerpoint/2010/main" val="20991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GB"/>
          </a:p>
        </p:txBody>
      </p:sp>
      <p:sp>
        <p:nvSpPr>
          <p:cNvPr id="4" name="Date Placeholder 3">
            <a:extLst>
              <a:ext uri="{FF2B5EF4-FFF2-40B4-BE49-F238E27FC236}">
                <a16:creationId xmlns:a16="http://schemas.microsoft.com/office/drawing/2014/main" id="{40BDEE48-38FC-264C-265B-88689D2DB7DB}"/>
              </a:ext>
            </a:extLst>
          </p:cNvPr>
          <p:cNvSpPr>
            <a:spLocks noGrp="1"/>
          </p:cNvSpPr>
          <p:nvPr>
            <p:ph type="dt" sz="half" idx="10"/>
          </p:nvPr>
        </p:nvSpPr>
        <p:spPr/>
        <p:txBody>
          <a:bodyPr/>
          <a:lstStyle>
            <a:lvl1pPr>
              <a:defRPr/>
            </a:lvl1pPr>
          </a:lstStyle>
          <a:p>
            <a:pPr>
              <a:defRPr/>
            </a:pPr>
            <a:fld id="{9AFF7368-4402-6247-BF75-450E397D0DE2}"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80B603FB-79D5-11EE-0F9A-DEC90D6D5BB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0ED64D3-94D2-A234-A61E-092A11C123FA}"/>
              </a:ext>
            </a:extLst>
          </p:cNvPr>
          <p:cNvSpPr>
            <a:spLocks noGrp="1"/>
          </p:cNvSpPr>
          <p:nvPr>
            <p:ph type="sldNum" sz="quarter" idx="12"/>
          </p:nvPr>
        </p:nvSpPr>
        <p:spPr/>
        <p:txBody>
          <a:bodyPr/>
          <a:lstStyle>
            <a:lvl1pPr>
              <a:defRPr/>
            </a:lvl1pPr>
          </a:lstStyle>
          <a:p>
            <a:pPr>
              <a:defRPr/>
            </a:pPr>
            <a:fld id="{9A0DA981-216F-AD42-8F28-DD5356EE7A52}" type="slidenum">
              <a:rPr lang="en-GB" altLang="en-US"/>
              <a:pPr>
                <a:defRPr/>
              </a:pPr>
              <a:t>‹#›</a:t>
            </a:fld>
            <a:endParaRPr lang="en-GB" altLang="en-US"/>
          </a:p>
        </p:txBody>
      </p:sp>
    </p:spTree>
    <p:extLst>
      <p:ext uri="{BB962C8B-B14F-4D97-AF65-F5344CB8AC3E}">
        <p14:creationId xmlns:p14="http://schemas.microsoft.com/office/powerpoint/2010/main" val="10431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A741ED04-7912-1063-9365-59F92ECA8989}"/>
              </a:ext>
            </a:extLst>
          </p:cNvPr>
          <p:cNvSpPr>
            <a:spLocks noGrp="1"/>
          </p:cNvSpPr>
          <p:nvPr>
            <p:ph type="dt" sz="half" idx="10"/>
          </p:nvPr>
        </p:nvSpPr>
        <p:spPr/>
        <p:txBody>
          <a:bodyPr/>
          <a:lstStyle>
            <a:lvl1pPr>
              <a:defRPr/>
            </a:lvl1pPr>
          </a:lstStyle>
          <a:p>
            <a:pPr>
              <a:defRPr/>
            </a:pPr>
            <a:fld id="{5C5103B4-90AE-964D-B838-10A33F2B7C59}"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BB04A27C-9489-BECD-2CD3-F895D6889E0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FB595A5-787A-5135-E9C9-2F3CBE095E95}"/>
              </a:ext>
            </a:extLst>
          </p:cNvPr>
          <p:cNvSpPr>
            <a:spLocks noGrp="1"/>
          </p:cNvSpPr>
          <p:nvPr>
            <p:ph type="sldNum" sz="quarter" idx="12"/>
          </p:nvPr>
        </p:nvSpPr>
        <p:spPr/>
        <p:txBody>
          <a:bodyPr/>
          <a:lstStyle>
            <a:lvl1pPr>
              <a:defRPr/>
            </a:lvl1pPr>
          </a:lstStyle>
          <a:p>
            <a:pPr>
              <a:defRPr/>
            </a:pPr>
            <a:fld id="{0462FEF3-4A25-364B-B716-283B38A103D2}" type="slidenum">
              <a:rPr lang="en-GB" altLang="en-US"/>
              <a:pPr>
                <a:defRPr/>
              </a:pPr>
              <a:t>‹#›</a:t>
            </a:fld>
            <a:endParaRPr lang="en-GB" altLang="en-US"/>
          </a:p>
        </p:txBody>
      </p:sp>
    </p:spTree>
    <p:extLst>
      <p:ext uri="{BB962C8B-B14F-4D97-AF65-F5344CB8AC3E}">
        <p14:creationId xmlns:p14="http://schemas.microsoft.com/office/powerpoint/2010/main" val="103661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74A1C33C-B032-4C8E-AD63-0E30EA1F2496}"/>
              </a:ext>
            </a:extLst>
          </p:cNvPr>
          <p:cNvSpPr>
            <a:spLocks noGrp="1"/>
          </p:cNvSpPr>
          <p:nvPr>
            <p:ph type="dt" sz="half" idx="10"/>
          </p:nvPr>
        </p:nvSpPr>
        <p:spPr/>
        <p:txBody>
          <a:bodyPr/>
          <a:lstStyle>
            <a:lvl1pPr>
              <a:defRPr/>
            </a:lvl1pPr>
          </a:lstStyle>
          <a:p>
            <a:pPr>
              <a:defRPr/>
            </a:pPr>
            <a:fld id="{7E0295E7-30DF-8045-BE50-060B257572AB}"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CE2CE9E3-1437-6A26-18C6-68B76B2D4B0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49F5BE-4E79-0FA0-D2DF-77D26162CA9F}"/>
              </a:ext>
            </a:extLst>
          </p:cNvPr>
          <p:cNvSpPr>
            <a:spLocks noGrp="1"/>
          </p:cNvSpPr>
          <p:nvPr>
            <p:ph type="sldNum" sz="quarter" idx="12"/>
          </p:nvPr>
        </p:nvSpPr>
        <p:spPr/>
        <p:txBody>
          <a:bodyPr/>
          <a:lstStyle>
            <a:lvl1pPr>
              <a:defRPr/>
            </a:lvl1pPr>
          </a:lstStyle>
          <a:p>
            <a:pPr>
              <a:defRPr/>
            </a:pPr>
            <a:fld id="{4F10D283-9271-5E45-9472-02F5AB2EA967}" type="slidenum">
              <a:rPr lang="en-GB" altLang="en-US"/>
              <a:pPr>
                <a:defRPr/>
              </a:pPr>
              <a:t>‹#›</a:t>
            </a:fld>
            <a:endParaRPr lang="en-GB" altLang="en-US"/>
          </a:p>
        </p:txBody>
      </p:sp>
    </p:spTree>
    <p:extLst>
      <p:ext uri="{BB962C8B-B14F-4D97-AF65-F5344CB8AC3E}">
        <p14:creationId xmlns:p14="http://schemas.microsoft.com/office/powerpoint/2010/main" val="3926745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GB"/>
          </a:p>
        </p:txBody>
      </p:sp>
      <p:sp>
        <p:nvSpPr>
          <p:cNvPr id="4" name="Date Placeholder 3">
            <a:extLst>
              <a:ext uri="{FF2B5EF4-FFF2-40B4-BE49-F238E27FC236}">
                <a16:creationId xmlns:a16="http://schemas.microsoft.com/office/drawing/2014/main" id="{6B813197-3CD0-1F6C-A9F2-4566F864B459}"/>
              </a:ext>
            </a:extLst>
          </p:cNvPr>
          <p:cNvSpPr>
            <a:spLocks noGrp="1"/>
          </p:cNvSpPr>
          <p:nvPr>
            <p:ph type="dt" sz="half" idx="10"/>
          </p:nvPr>
        </p:nvSpPr>
        <p:spPr/>
        <p:txBody>
          <a:bodyPr/>
          <a:lstStyle>
            <a:lvl1pPr>
              <a:defRPr/>
            </a:lvl1pPr>
          </a:lstStyle>
          <a:p>
            <a:pPr>
              <a:defRPr/>
            </a:pPr>
            <a:fld id="{377DCAFE-183E-EE42-BC7B-758A9F570A0B}"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7A8456C4-6F3A-0C87-B538-C8663F5F775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46B6102-12B4-D4B3-2242-7B38D1D2D9E2}"/>
              </a:ext>
            </a:extLst>
          </p:cNvPr>
          <p:cNvSpPr>
            <a:spLocks noGrp="1"/>
          </p:cNvSpPr>
          <p:nvPr>
            <p:ph type="sldNum" sz="quarter" idx="12"/>
          </p:nvPr>
        </p:nvSpPr>
        <p:spPr/>
        <p:txBody>
          <a:bodyPr/>
          <a:lstStyle>
            <a:lvl1pPr>
              <a:defRPr/>
            </a:lvl1pPr>
          </a:lstStyle>
          <a:p>
            <a:pPr>
              <a:defRPr/>
            </a:pPr>
            <a:fld id="{DEC44F21-5FBB-464C-B240-ED2E85FA896E}" type="slidenum">
              <a:rPr lang="en-GB" altLang="en-US"/>
              <a:pPr>
                <a:defRPr/>
              </a:pPr>
              <a:t>‹#›</a:t>
            </a:fld>
            <a:endParaRPr lang="en-GB" altLang="en-US"/>
          </a:p>
        </p:txBody>
      </p:sp>
    </p:spTree>
    <p:extLst>
      <p:ext uri="{BB962C8B-B14F-4D97-AF65-F5344CB8AC3E}">
        <p14:creationId xmlns:p14="http://schemas.microsoft.com/office/powerpoint/2010/main" val="3015042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25092F65-6730-9778-E126-0782C6FDADCE}"/>
              </a:ext>
            </a:extLst>
          </p:cNvPr>
          <p:cNvSpPr>
            <a:spLocks noGrp="1"/>
          </p:cNvSpPr>
          <p:nvPr>
            <p:ph type="dt" sz="half" idx="10"/>
          </p:nvPr>
        </p:nvSpPr>
        <p:spPr/>
        <p:txBody>
          <a:bodyPr/>
          <a:lstStyle>
            <a:lvl1pPr>
              <a:defRPr/>
            </a:lvl1pPr>
          </a:lstStyle>
          <a:p>
            <a:pPr>
              <a:defRPr/>
            </a:pPr>
            <a:fld id="{19685A18-9003-E544-AC3C-FD2D4DE7080A}"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7980F0A8-4218-6318-1CF0-7E166404983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73919E6-1052-8692-E672-9254DAF7E6A4}"/>
              </a:ext>
            </a:extLst>
          </p:cNvPr>
          <p:cNvSpPr>
            <a:spLocks noGrp="1"/>
          </p:cNvSpPr>
          <p:nvPr>
            <p:ph type="sldNum" sz="quarter" idx="12"/>
          </p:nvPr>
        </p:nvSpPr>
        <p:spPr/>
        <p:txBody>
          <a:bodyPr/>
          <a:lstStyle>
            <a:lvl1pPr>
              <a:defRPr/>
            </a:lvl1pPr>
          </a:lstStyle>
          <a:p>
            <a:pPr>
              <a:defRPr/>
            </a:pPr>
            <a:fld id="{B609196E-5C4B-2F47-837C-50F330442BB3}" type="slidenum">
              <a:rPr lang="en-GB" altLang="en-US"/>
              <a:pPr>
                <a:defRPr/>
              </a:pPr>
              <a:t>‹#›</a:t>
            </a:fld>
            <a:endParaRPr lang="en-GB" altLang="en-US"/>
          </a:p>
        </p:txBody>
      </p:sp>
    </p:spTree>
    <p:extLst>
      <p:ext uri="{BB962C8B-B14F-4D97-AF65-F5344CB8AC3E}">
        <p14:creationId xmlns:p14="http://schemas.microsoft.com/office/powerpoint/2010/main" val="154248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a:extLst>
              <a:ext uri="{FF2B5EF4-FFF2-40B4-BE49-F238E27FC236}">
                <a16:creationId xmlns:a16="http://schemas.microsoft.com/office/drawing/2014/main" id="{445E88C0-DFB0-EA92-57A7-2CF4335F46AE}"/>
              </a:ext>
            </a:extLst>
          </p:cNvPr>
          <p:cNvSpPr>
            <a:spLocks noGrp="1"/>
          </p:cNvSpPr>
          <p:nvPr>
            <p:ph type="dt" sz="half" idx="10"/>
          </p:nvPr>
        </p:nvSpPr>
        <p:spPr/>
        <p:txBody>
          <a:bodyPr/>
          <a:lstStyle>
            <a:lvl1pPr>
              <a:defRPr/>
            </a:lvl1pPr>
          </a:lstStyle>
          <a:p>
            <a:pPr>
              <a:defRPr/>
            </a:pPr>
            <a:fld id="{64185FF8-0395-1B46-8628-DFF1E4F251D0}"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4E5B2863-BA0A-AB03-B2E4-B35C84A1AA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56729E5-9478-EB78-4C0A-CF3EB8F67249}"/>
              </a:ext>
            </a:extLst>
          </p:cNvPr>
          <p:cNvSpPr>
            <a:spLocks noGrp="1"/>
          </p:cNvSpPr>
          <p:nvPr>
            <p:ph type="sldNum" sz="quarter" idx="12"/>
          </p:nvPr>
        </p:nvSpPr>
        <p:spPr/>
        <p:txBody>
          <a:bodyPr/>
          <a:lstStyle>
            <a:lvl1pPr>
              <a:defRPr/>
            </a:lvl1pPr>
          </a:lstStyle>
          <a:p>
            <a:pPr>
              <a:defRPr/>
            </a:pPr>
            <a:fld id="{98D81347-3336-F74A-B25A-BA981F456513}" type="slidenum">
              <a:rPr lang="en-GB" altLang="en-US"/>
              <a:pPr>
                <a:defRPr/>
              </a:pPr>
              <a:t>‹#›</a:t>
            </a:fld>
            <a:endParaRPr lang="en-GB" altLang="en-US"/>
          </a:p>
        </p:txBody>
      </p:sp>
    </p:spTree>
    <p:extLst>
      <p:ext uri="{BB962C8B-B14F-4D97-AF65-F5344CB8AC3E}">
        <p14:creationId xmlns:p14="http://schemas.microsoft.com/office/powerpoint/2010/main" val="73388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5" name="Date Placeholder 3">
            <a:extLst>
              <a:ext uri="{FF2B5EF4-FFF2-40B4-BE49-F238E27FC236}">
                <a16:creationId xmlns:a16="http://schemas.microsoft.com/office/drawing/2014/main" id="{35EB4A4E-7374-C0EE-4943-06247DFD3771}"/>
              </a:ext>
            </a:extLst>
          </p:cNvPr>
          <p:cNvSpPr>
            <a:spLocks noGrp="1"/>
          </p:cNvSpPr>
          <p:nvPr>
            <p:ph type="dt" sz="half" idx="10"/>
          </p:nvPr>
        </p:nvSpPr>
        <p:spPr/>
        <p:txBody>
          <a:bodyPr/>
          <a:lstStyle>
            <a:lvl1pPr>
              <a:defRPr/>
            </a:lvl1pPr>
          </a:lstStyle>
          <a:p>
            <a:pPr>
              <a:defRPr/>
            </a:pPr>
            <a:fld id="{8F6B75D8-995D-0649-A1E9-75A0A2954CE4}"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0D3BECF8-DC5E-B055-16FD-AD5C2046749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00835E2-1067-3E67-F2C3-B3973255EB28}"/>
              </a:ext>
            </a:extLst>
          </p:cNvPr>
          <p:cNvSpPr>
            <a:spLocks noGrp="1"/>
          </p:cNvSpPr>
          <p:nvPr>
            <p:ph type="sldNum" sz="quarter" idx="12"/>
          </p:nvPr>
        </p:nvSpPr>
        <p:spPr/>
        <p:txBody>
          <a:bodyPr/>
          <a:lstStyle>
            <a:lvl1pPr>
              <a:defRPr/>
            </a:lvl1pPr>
          </a:lstStyle>
          <a:p>
            <a:pPr>
              <a:defRPr/>
            </a:pPr>
            <a:fld id="{5699716C-26C4-BE41-8F00-309D677308C0}" type="slidenum">
              <a:rPr lang="en-GB" altLang="en-US"/>
              <a:pPr>
                <a:defRPr/>
              </a:pPr>
              <a:t>‹#›</a:t>
            </a:fld>
            <a:endParaRPr lang="en-GB" altLang="en-US"/>
          </a:p>
        </p:txBody>
      </p:sp>
    </p:spTree>
    <p:extLst>
      <p:ext uri="{BB962C8B-B14F-4D97-AF65-F5344CB8AC3E}">
        <p14:creationId xmlns:p14="http://schemas.microsoft.com/office/powerpoint/2010/main" val="3954976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7" name="Date Placeholder 3">
            <a:extLst>
              <a:ext uri="{FF2B5EF4-FFF2-40B4-BE49-F238E27FC236}">
                <a16:creationId xmlns:a16="http://schemas.microsoft.com/office/drawing/2014/main" id="{44F8F071-7A41-8D88-909E-2F5A1B127AF1}"/>
              </a:ext>
            </a:extLst>
          </p:cNvPr>
          <p:cNvSpPr>
            <a:spLocks noGrp="1"/>
          </p:cNvSpPr>
          <p:nvPr>
            <p:ph type="dt" sz="half" idx="10"/>
          </p:nvPr>
        </p:nvSpPr>
        <p:spPr/>
        <p:txBody>
          <a:bodyPr/>
          <a:lstStyle>
            <a:lvl1pPr>
              <a:defRPr/>
            </a:lvl1pPr>
          </a:lstStyle>
          <a:p>
            <a:pPr>
              <a:defRPr/>
            </a:pPr>
            <a:fld id="{80C69F38-33D9-4346-8BE7-7DD4130EF779}" type="datetime1">
              <a:rPr lang="en-GB" altLang="x-none" smtClean="0"/>
              <a:t>07/08/2025</a:t>
            </a:fld>
            <a:endParaRPr lang="en-GB" altLang="x-none"/>
          </a:p>
        </p:txBody>
      </p:sp>
      <p:sp>
        <p:nvSpPr>
          <p:cNvPr id="8" name="Footer Placeholder 4">
            <a:extLst>
              <a:ext uri="{FF2B5EF4-FFF2-40B4-BE49-F238E27FC236}">
                <a16:creationId xmlns:a16="http://schemas.microsoft.com/office/drawing/2014/main" id="{1CDA6721-3AEC-1117-DE7D-B0C480A2B58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639513D6-9FBE-36A8-E0E6-B469DBB3DF2C}"/>
              </a:ext>
            </a:extLst>
          </p:cNvPr>
          <p:cNvSpPr>
            <a:spLocks noGrp="1"/>
          </p:cNvSpPr>
          <p:nvPr>
            <p:ph type="sldNum" sz="quarter" idx="12"/>
          </p:nvPr>
        </p:nvSpPr>
        <p:spPr/>
        <p:txBody>
          <a:bodyPr/>
          <a:lstStyle>
            <a:lvl1pPr>
              <a:defRPr/>
            </a:lvl1pPr>
          </a:lstStyle>
          <a:p>
            <a:pPr>
              <a:defRPr/>
            </a:pPr>
            <a:fld id="{92D2DE0E-EB99-904C-9583-4AFC68B93A73}" type="slidenum">
              <a:rPr lang="en-GB" altLang="en-US"/>
              <a:pPr>
                <a:defRPr/>
              </a:pPr>
              <a:t>‹#›</a:t>
            </a:fld>
            <a:endParaRPr lang="en-GB" altLang="en-US"/>
          </a:p>
        </p:txBody>
      </p:sp>
    </p:spTree>
    <p:extLst>
      <p:ext uri="{BB962C8B-B14F-4D97-AF65-F5344CB8AC3E}">
        <p14:creationId xmlns:p14="http://schemas.microsoft.com/office/powerpoint/2010/main" val="3809892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Date Placeholder 3">
            <a:extLst>
              <a:ext uri="{FF2B5EF4-FFF2-40B4-BE49-F238E27FC236}">
                <a16:creationId xmlns:a16="http://schemas.microsoft.com/office/drawing/2014/main" id="{9DF39CE3-1133-B2CD-460A-BFD325EC7CCD}"/>
              </a:ext>
            </a:extLst>
          </p:cNvPr>
          <p:cNvSpPr>
            <a:spLocks noGrp="1"/>
          </p:cNvSpPr>
          <p:nvPr>
            <p:ph type="dt" sz="half" idx="10"/>
          </p:nvPr>
        </p:nvSpPr>
        <p:spPr/>
        <p:txBody>
          <a:bodyPr/>
          <a:lstStyle>
            <a:lvl1pPr>
              <a:defRPr/>
            </a:lvl1pPr>
          </a:lstStyle>
          <a:p>
            <a:pPr>
              <a:defRPr/>
            </a:pPr>
            <a:fld id="{C00B7E81-1000-3E4E-BF8A-8B6AFA951A1D}" type="datetime1">
              <a:rPr lang="en-GB" altLang="x-none" smtClean="0"/>
              <a:t>07/08/2025</a:t>
            </a:fld>
            <a:endParaRPr lang="en-GB" altLang="x-none"/>
          </a:p>
        </p:txBody>
      </p:sp>
      <p:sp>
        <p:nvSpPr>
          <p:cNvPr id="4" name="Footer Placeholder 4">
            <a:extLst>
              <a:ext uri="{FF2B5EF4-FFF2-40B4-BE49-F238E27FC236}">
                <a16:creationId xmlns:a16="http://schemas.microsoft.com/office/drawing/2014/main" id="{1AB5871F-CC84-F07F-5B1D-298990D40DF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241C75F-B8BB-3543-0143-A2CDD67E4A38}"/>
              </a:ext>
            </a:extLst>
          </p:cNvPr>
          <p:cNvSpPr>
            <a:spLocks noGrp="1"/>
          </p:cNvSpPr>
          <p:nvPr>
            <p:ph type="sldNum" sz="quarter" idx="12"/>
          </p:nvPr>
        </p:nvSpPr>
        <p:spPr/>
        <p:txBody>
          <a:bodyPr/>
          <a:lstStyle>
            <a:lvl1pPr>
              <a:defRPr/>
            </a:lvl1pPr>
          </a:lstStyle>
          <a:p>
            <a:pPr>
              <a:defRPr/>
            </a:pPr>
            <a:fld id="{24587D18-A94A-8242-BE09-CEE5A6D947ED}" type="slidenum">
              <a:rPr lang="en-GB" altLang="en-US"/>
              <a:pPr>
                <a:defRPr/>
              </a:pPr>
              <a:t>‹#›</a:t>
            </a:fld>
            <a:endParaRPr lang="en-GB" altLang="en-US"/>
          </a:p>
        </p:txBody>
      </p:sp>
    </p:spTree>
    <p:extLst>
      <p:ext uri="{BB962C8B-B14F-4D97-AF65-F5344CB8AC3E}">
        <p14:creationId xmlns:p14="http://schemas.microsoft.com/office/powerpoint/2010/main" val="3986729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2CFD78-BB66-CACE-C6F6-C365AF7BB62E}"/>
              </a:ext>
            </a:extLst>
          </p:cNvPr>
          <p:cNvSpPr>
            <a:spLocks noGrp="1"/>
          </p:cNvSpPr>
          <p:nvPr>
            <p:ph type="dt" sz="half" idx="10"/>
          </p:nvPr>
        </p:nvSpPr>
        <p:spPr/>
        <p:txBody>
          <a:bodyPr/>
          <a:lstStyle>
            <a:lvl1pPr>
              <a:defRPr/>
            </a:lvl1pPr>
          </a:lstStyle>
          <a:p>
            <a:pPr>
              <a:defRPr/>
            </a:pPr>
            <a:fld id="{F8C93D3B-37A4-2041-885B-93E55D6984E0}" type="datetime1">
              <a:rPr lang="en-GB" altLang="x-none" smtClean="0"/>
              <a:t>07/08/2025</a:t>
            </a:fld>
            <a:endParaRPr lang="en-GB" altLang="x-none"/>
          </a:p>
        </p:txBody>
      </p:sp>
      <p:sp>
        <p:nvSpPr>
          <p:cNvPr id="3" name="Footer Placeholder 4">
            <a:extLst>
              <a:ext uri="{FF2B5EF4-FFF2-40B4-BE49-F238E27FC236}">
                <a16:creationId xmlns:a16="http://schemas.microsoft.com/office/drawing/2014/main" id="{66269ED1-758E-3F11-91B3-F7E7766A5CB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9BF5EF61-84FE-DFD8-4235-746B7EAB20D1}"/>
              </a:ext>
            </a:extLst>
          </p:cNvPr>
          <p:cNvSpPr>
            <a:spLocks noGrp="1"/>
          </p:cNvSpPr>
          <p:nvPr>
            <p:ph type="sldNum" sz="quarter" idx="12"/>
          </p:nvPr>
        </p:nvSpPr>
        <p:spPr/>
        <p:txBody>
          <a:bodyPr/>
          <a:lstStyle>
            <a:lvl1pPr>
              <a:defRPr/>
            </a:lvl1pPr>
          </a:lstStyle>
          <a:p>
            <a:pPr>
              <a:defRPr/>
            </a:pPr>
            <a:fld id="{24BD37C5-C20B-8942-852B-364A844B4888}" type="slidenum">
              <a:rPr lang="en-GB" altLang="en-US"/>
              <a:pPr>
                <a:defRPr/>
              </a:pPr>
              <a:t>‹#›</a:t>
            </a:fld>
            <a:endParaRPr lang="en-GB" altLang="en-US"/>
          </a:p>
        </p:txBody>
      </p:sp>
    </p:spTree>
    <p:extLst>
      <p:ext uri="{BB962C8B-B14F-4D97-AF65-F5344CB8AC3E}">
        <p14:creationId xmlns:p14="http://schemas.microsoft.com/office/powerpoint/2010/main" val="1023300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a:extLst>
              <a:ext uri="{FF2B5EF4-FFF2-40B4-BE49-F238E27FC236}">
                <a16:creationId xmlns:a16="http://schemas.microsoft.com/office/drawing/2014/main" id="{B0307507-2A6A-6054-62EC-AF97442C832A}"/>
              </a:ext>
            </a:extLst>
          </p:cNvPr>
          <p:cNvSpPr>
            <a:spLocks noGrp="1"/>
          </p:cNvSpPr>
          <p:nvPr>
            <p:ph type="dt" sz="half" idx="10"/>
          </p:nvPr>
        </p:nvSpPr>
        <p:spPr/>
        <p:txBody>
          <a:bodyPr/>
          <a:lstStyle>
            <a:lvl1pPr>
              <a:defRPr/>
            </a:lvl1pPr>
          </a:lstStyle>
          <a:p>
            <a:pPr>
              <a:defRPr/>
            </a:pPr>
            <a:fld id="{DB5CCA2C-94F1-0D47-AACF-65F2CA7A748A}"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FAFC0B47-6710-CE39-6C34-1F45C915855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91656BE-5E76-BA51-ADCA-C70236616BA1}"/>
              </a:ext>
            </a:extLst>
          </p:cNvPr>
          <p:cNvSpPr>
            <a:spLocks noGrp="1"/>
          </p:cNvSpPr>
          <p:nvPr>
            <p:ph type="sldNum" sz="quarter" idx="12"/>
          </p:nvPr>
        </p:nvSpPr>
        <p:spPr/>
        <p:txBody>
          <a:bodyPr/>
          <a:lstStyle>
            <a:lvl1pPr>
              <a:defRPr/>
            </a:lvl1pPr>
          </a:lstStyle>
          <a:p>
            <a:pPr>
              <a:defRPr/>
            </a:pPr>
            <a:fld id="{1259D378-7470-334B-93F1-6598B692AFF3}" type="slidenum">
              <a:rPr lang="en-GB" altLang="en-US"/>
              <a:pPr>
                <a:defRPr/>
              </a:pPr>
              <a:t>‹#›</a:t>
            </a:fld>
            <a:endParaRPr lang="en-GB" altLang="en-US"/>
          </a:p>
        </p:txBody>
      </p:sp>
    </p:spTree>
    <p:extLst>
      <p:ext uri="{BB962C8B-B14F-4D97-AF65-F5344CB8AC3E}">
        <p14:creationId xmlns:p14="http://schemas.microsoft.com/office/powerpoint/2010/main" val="109030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AD413FA5-6802-6C62-5C6F-9C94637CB1A2}"/>
              </a:ext>
            </a:extLst>
          </p:cNvPr>
          <p:cNvSpPr>
            <a:spLocks noGrp="1"/>
          </p:cNvSpPr>
          <p:nvPr>
            <p:ph type="dt" sz="half" idx="10"/>
          </p:nvPr>
        </p:nvSpPr>
        <p:spPr/>
        <p:txBody>
          <a:bodyPr/>
          <a:lstStyle>
            <a:lvl1pPr>
              <a:defRPr/>
            </a:lvl1pPr>
          </a:lstStyle>
          <a:p>
            <a:pPr>
              <a:defRPr/>
            </a:pPr>
            <a:fld id="{709DF1DA-50CD-3C46-9A5C-1D699EA6B36C}"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B8758085-9148-64E1-2CEF-82E7A8C4904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FCB7A7B-B365-4EED-B406-3D2A01E4E53E}"/>
              </a:ext>
            </a:extLst>
          </p:cNvPr>
          <p:cNvSpPr>
            <a:spLocks noGrp="1"/>
          </p:cNvSpPr>
          <p:nvPr>
            <p:ph type="sldNum" sz="quarter" idx="12"/>
          </p:nvPr>
        </p:nvSpPr>
        <p:spPr/>
        <p:txBody>
          <a:bodyPr/>
          <a:lstStyle>
            <a:lvl1pPr>
              <a:defRPr/>
            </a:lvl1pPr>
          </a:lstStyle>
          <a:p>
            <a:pPr>
              <a:defRPr/>
            </a:pPr>
            <a:fld id="{F235E15D-8652-A441-9995-9308AC0467C5}" type="slidenum">
              <a:rPr lang="en-GB" altLang="en-US"/>
              <a:pPr>
                <a:defRPr/>
              </a:pPr>
              <a:t>‹#›</a:t>
            </a:fld>
            <a:endParaRPr lang="en-GB" altLang="en-US"/>
          </a:p>
        </p:txBody>
      </p:sp>
    </p:spTree>
    <p:extLst>
      <p:ext uri="{BB962C8B-B14F-4D97-AF65-F5344CB8AC3E}">
        <p14:creationId xmlns:p14="http://schemas.microsoft.com/office/powerpoint/2010/main" val="3573347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a:extLst>
              <a:ext uri="{FF2B5EF4-FFF2-40B4-BE49-F238E27FC236}">
                <a16:creationId xmlns:a16="http://schemas.microsoft.com/office/drawing/2014/main" id="{FAE5A580-1C3D-BB72-BD13-209F11738A35}"/>
              </a:ext>
            </a:extLst>
          </p:cNvPr>
          <p:cNvSpPr>
            <a:spLocks noGrp="1"/>
          </p:cNvSpPr>
          <p:nvPr>
            <p:ph type="dt" sz="half" idx="10"/>
          </p:nvPr>
        </p:nvSpPr>
        <p:spPr/>
        <p:txBody>
          <a:bodyPr/>
          <a:lstStyle>
            <a:lvl1pPr>
              <a:defRPr/>
            </a:lvl1pPr>
          </a:lstStyle>
          <a:p>
            <a:pPr>
              <a:defRPr/>
            </a:pPr>
            <a:fld id="{1212143C-59B6-DB40-9587-18C26D8ECFA3}"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B93B77EF-F887-CC32-5E93-88AC013ED9C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3B27307-84B3-01D8-8E4B-E5822933E21B}"/>
              </a:ext>
            </a:extLst>
          </p:cNvPr>
          <p:cNvSpPr>
            <a:spLocks noGrp="1"/>
          </p:cNvSpPr>
          <p:nvPr>
            <p:ph type="sldNum" sz="quarter" idx="12"/>
          </p:nvPr>
        </p:nvSpPr>
        <p:spPr/>
        <p:txBody>
          <a:bodyPr/>
          <a:lstStyle>
            <a:lvl1pPr>
              <a:defRPr/>
            </a:lvl1pPr>
          </a:lstStyle>
          <a:p>
            <a:pPr>
              <a:defRPr/>
            </a:pPr>
            <a:fld id="{CBC36E42-D178-C84E-B7BE-F2C5A6A4E18F}" type="slidenum">
              <a:rPr lang="en-GB" altLang="en-US"/>
              <a:pPr>
                <a:defRPr/>
              </a:pPr>
              <a:t>‹#›</a:t>
            </a:fld>
            <a:endParaRPr lang="en-GB" altLang="en-US"/>
          </a:p>
        </p:txBody>
      </p:sp>
    </p:spTree>
    <p:extLst>
      <p:ext uri="{BB962C8B-B14F-4D97-AF65-F5344CB8AC3E}">
        <p14:creationId xmlns:p14="http://schemas.microsoft.com/office/powerpoint/2010/main" val="1281970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A57A4B1A-39DB-A81B-FF27-F7234963D562}"/>
              </a:ext>
            </a:extLst>
          </p:cNvPr>
          <p:cNvSpPr>
            <a:spLocks noGrp="1"/>
          </p:cNvSpPr>
          <p:nvPr>
            <p:ph type="dt" sz="half" idx="10"/>
          </p:nvPr>
        </p:nvSpPr>
        <p:spPr/>
        <p:txBody>
          <a:bodyPr/>
          <a:lstStyle>
            <a:lvl1pPr>
              <a:defRPr/>
            </a:lvl1pPr>
          </a:lstStyle>
          <a:p>
            <a:pPr>
              <a:defRPr/>
            </a:pPr>
            <a:fld id="{22A76C6E-2F6C-7747-9ABD-DAE2D8FADDF0}"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328C9F6E-ACAD-2311-DAAB-5226FD4F854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542EFB-84FB-57DC-679C-F203FB533B6D}"/>
              </a:ext>
            </a:extLst>
          </p:cNvPr>
          <p:cNvSpPr>
            <a:spLocks noGrp="1"/>
          </p:cNvSpPr>
          <p:nvPr>
            <p:ph type="sldNum" sz="quarter" idx="12"/>
          </p:nvPr>
        </p:nvSpPr>
        <p:spPr/>
        <p:txBody>
          <a:bodyPr/>
          <a:lstStyle>
            <a:lvl1pPr>
              <a:defRPr/>
            </a:lvl1pPr>
          </a:lstStyle>
          <a:p>
            <a:pPr>
              <a:defRPr/>
            </a:pPr>
            <a:fld id="{4263B459-09BA-CA4A-B4CE-6477BAD40DD8}" type="slidenum">
              <a:rPr lang="en-GB" altLang="en-US"/>
              <a:pPr>
                <a:defRPr/>
              </a:pPr>
              <a:t>‹#›</a:t>
            </a:fld>
            <a:endParaRPr lang="en-GB" altLang="en-US"/>
          </a:p>
        </p:txBody>
      </p:sp>
    </p:spTree>
    <p:extLst>
      <p:ext uri="{BB962C8B-B14F-4D97-AF65-F5344CB8AC3E}">
        <p14:creationId xmlns:p14="http://schemas.microsoft.com/office/powerpoint/2010/main" val="46626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Date Placeholder 3">
            <a:extLst>
              <a:ext uri="{FF2B5EF4-FFF2-40B4-BE49-F238E27FC236}">
                <a16:creationId xmlns:a16="http://schemas.microsoft.com/office/drawing/2014/main" id="{8EC22610-E989-86A6-FC92-9588CFE4E944}"/>
              </a:ext>
            </a:extLst>
          </p:cNvPr>
          <p:cNvSpPr>
            <a:spLocks noGrp="1"/>
          </p:cNvSpPr>
          <p:nvPr>
            <p:ph type="dt" sz="half" idx="10"/>
          </p:nvPr>
        </p:nvSpPr>
        <p:spPr/>
        <p:txBody>
          <a:bodyPr/>
          <a:lstStyle>
            <a:lvl1pPr>
              <a:defRPr/>
            </a:lvl1pPr>
          </a:lstStyle>
          <a:p>
            <a:pPr>
              <a:defRPr/>
            </a:pPr>
            <a:fld id="{DA9C570E-E0AE-8246-9CFC-8EC6D73C4D86}"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21B716DC-7E61-5647-640F-77C90568CE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4F8217-D926-D070-EA63-C6EC2785069E}"/>
              </a:ext>
            </a:extLst>
          </p:cNvPr>
          <p:cNvSpPr>
            <a:spLocks noGrp="1"/>
          </p:cNvSpPr>
          <p:nvPr>
            <p:ph type="sldNum" sz="quarter" idx="12"/>
          </p:nvPr>
        </p:nvSpPr>
        <p:spPr/>
        <p:txBody>
          <a:bodyPr/>
          <a:lstStyle>
            <a:lvl1pPr>
              <a:defRPr/>
            </a:lvl1pPr>
          </a:lstStyle>
          <a:p>
            <a:pPr>
              <a:defRPr/>
            </a:pPr>
            <a:fld id="{C3CDA86C-3489-694A-A950-649280E56F60}" type="slidenum">
              <a:rPr lang="en-GB" altLang="en-US"/>
              <a:pPr>
                <a:defRPr/>
              </a:pPr>
              <a:t>‹#›</a:t>
            </a:fld>
            <a:endParaRPr lang="en-GB" altLang="en-US"/>
          </a:p>
        </p:txBody>
      </p:sp>
    </p:spTree>
    <p:extLst>
      <p:ext uri="{BB962C8B-B14F-4D97-AF65-F5344CB8AC3E}">
        <p14:creationId xmlns:p14="http://schemas.microsoft.com/office/powerpoint/2010/main" val="1556436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Date Placeholder 3">
            <a:extLst>
              <a:ext uri="{FF2B5EF4-FFF2-40B4-BE49-F238E27FC236}">
                <a16:creationId xmlns:a16="http://schemas.microsoft.com/office/drawing/2014/main" id="{0CFCD3F1-27F1-7483-34E4-6A233B0D4C99}"/>
              </a:ext>
            </a:extLst>
          </p:cNvPr>
          <p:cNvSpPr>
            <a:spLocks noGrp="1"/>
          </p:cNvSpPr>
          <p:nvPr>
            <p:ph type="dt" sz="half" idx="10"/>
          </p:nvPr>
        </p:nvSpPr>
        <p:spPr/>
        <p:txBody>
          <a:bodyPr/>
          <a:lstStyle>
            <a:lvl1pPr>
              <a:defRPr/>
            </a:lvl1pPr>
          </a:lstStyle>
          <a:p>
            <a:pPr>
              <a:defRPr/>
            </a:pPr>
            <a:fld id="{DD5F7E37-E0E6-9643-8E58-95D927333BF0}" type="datetime1">
              <a:rPr lang="en-GB" altLang="x-none" smtClean="0"/>
              <a:t>07/08/2025</a:t>
            </a:fld>
            <a:endParaRPr lang="en-GB" altLang="x-none"/>
          </a:p>
        </p:txBody>
      </p:sp>
      <p:sp>
        <p:nvSpPr>
          <p:cNvPr id="4" name="Footer Placeholder 4">
            <a:extLst>
              <a:ext uri="{FF2B5EF4-FFF2-40B4-BE49-F238E27FC236}">
                <a16:creationId xmlns:a16="http://schemas.microsoft.com/office/drawing/2014/main" id="{A3501CBC-657A-E01E-8092-990EC5681996}"/>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D8E4817-377F-7EF9-2613-49ABC26B2151}"/>
              </a:ext>
            </a:extLst>
          </p:cNvPr>
          <p:cNvSpPr>
            <a:spLocks noGrp="1"/>
          </p:cNvSpPr>
          <p:nvPr>
            <p:ph type="sldNum" sz="quarter" idx="12"/>
          </p:nvPr>
        </p:nvSpPr>
        <p:spPr/>
        <p:txBody>
          <a:bodyPr/>
          <a:lstStyle>
            <a:lvl1pPr>
              <a:defRPr/>
            </a:lvl1pPr>
          </a:lstStyle>
          <a:p>
            <a:pPr>
              <a:defRPr/>
            </a:pPr>
            <a:fld id="{A8DFFF2B-1763-B945-9283-A8991370E038}" type="slidenum">
              <a:rPr lang="en-GB" altLang="en-US"/>
              <a:pPr>
                <a:defRPr/>
              </a:pPr>
              <a:t>‹#›</a:t>
            </a:fld>
            <a:endParaRPr lang="en-GB" altLang="en-US"/>
          </a:p>
        </p:txBody>
      </p:sp>
    </p:spTree>
    <p:extLst>
      <p:ext uri="{BB962C8B-B14F-4D97-AF65-F5344CB8AC3E}">
        <p14:creationId xmlns:p14="http://schemas.microsoft.com/office/powerpoint/2010/main" val="3084170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pPr>
              <a:defRPr/>
            </a:pPr>
            <a:fld id="{48C45FBA-49FB-0341-A8AD-3FEFA17E8420}" type="datetime1">
              <a:rPr lang="en-GB" altLang="x-none" smtClean="0"/>
              <a:t>07/08/2025</a:t>
            </a:fld>
            <a:endParaRPr lang="en-GB" altLang="x-none"/>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9A0DA981-216F-AD42-8F28-DD5356EE7A52}" type="slidenum">
              <a:rPr lang="en-GB" altLang="en-US" smtClean="0"/>
              <a:pPr>
                <a:defRPr/>
              </a:pPr>
              <a:t>‹#›</a:t>
            </a:fld>
            <a:endParaRPr lang="en-GB" altLang="en-US"/>
          </a:p>
        </p:txBody>
      </p:sp>
    </p:spTree>
    <p:extLst>
      <p:ext uri="{BB962C8B-B14F-4D97-AF65-F5344CB8AC3E}">
        <p14:creationId xmlns:p14="http://schemas.microsoft.com/office/powerpoint/2010/main" val="2266330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fld id="{C1A4F4DF-6745-2A4E-8E35-3B0DFAD46E99}" type="datetime1">
              <a:rPr lang="en-GB" altLang="x-none" smtClean="0"/>
              <a:t>07/08/2025</a:t>
            </a:fld>
            <a:endParaRPr lang="en-GB" altLang="x-none"/>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F235E15D-8652-A441-9995-9308AC0467C5}" type="slidenum">
              <a:rPr lang="en-GB" altLang="en-US" smtClean="0"/>
              <a:pPr>
                <a:defRPr/>
              </a:pPr>
              <a:t>‹#›</a:t>
            </a:fld>
            <a:endParaRPr lang="en-GB" altLang="en-US"/>
          </a:p>
        </p:txBody>
      </p:sp>
    </p:spTree>
    <p:extLst>
      <p:ext uri="{BB962C8B-B14F-4D97-AF65-F5344CB8AC3E}">
        <p14:creationId xmlns:p14="http://schemas.microsoft.com/office/powerpoint/2010/main" val="548433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pPr>
              <a:defRPr/>
            </a:pPr>
            <a:fld id="{F1A9EE6D-A3B6-CB40-9074-E763EA7A589B}" type="datetime1">
              <a:rPr lang="en-GB" altLang="x-none" smtClean="0"/>
              <a:t>07/08/2025</a:t>
            </a:fld>
            <a:endParaRPr lang="en-GB" altLang="x-none"/>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BD6F19D4-40BA-4245-9B21-DBE20FC842CA}" type="slidenum">
              <a:rPr lang="en-GB" altLang="en-US" smtClean="0"/>
              <a:pPr>
                <a:defRPr/>
              </a:pPr>
              <a:t>‹#›</a:t>
            </a:fld>
            <a:endParaRPr lang="en-GB" altLang="en-US"/>
          </a:p>
        </p:txBody>
      </p:sp>
    </p:spTree>
    <p:extLst>
      <p:ext uri="{BB962C8B-B14F-4D97-AF65-F5344CB8AC3E}">
        <p14:creationId xmlns:p14="http://schemas.microsoft.com/office/powerpoint/2010/main" val="1694834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pPr>
              <a:defRPr/>
            </a:pPr>
            <a:fld id="{945DF7EB-CAF4-0F46-ABC3-286C6AD92491}" type="datetime1">
              <a:rPr lang="en-GB" altLang="x-none" smtClean="0"/>
              <a:t>07/08/2025</a:t>
            </a:fld>
            <a:endParaRPr lang="en-GB" altLang="x-none"/>
          </a:p>
        </p:txBody>
      </p:sp>
      <p:sp>
        <p:nvSpPr>
          <p:cNvPr id="9" name="Footer Placeholder 8"/>
          <p:cNvSpPr>
            <a:spLocks noGrp="1"/>
          </p:cNvSpPr>
          <p:nvPr>
            <p:ph type="ftr" sz="quarter" idx="11"/>
          </p:nvPr>
        </p:nvSpPr>
        <p:spPr/>
        <p:txBody>
          <a:bodyPr/>
          <a:lstStyle/>
          <a:p>
            <a:pPr>
              <a:defRPr/>
            </a:pPr>
            <a:endParaRPr lang="en-GB"/>
          </a:p>
        </p:txBody>
      </p:sp>
      <p:sp>
        <p:nvSpPr>
          <p:cNvPr id="10" name="Slide Number Placeholder 9"/>
          <p:cNvSpPr>
            <a:spLocks noGrp="1"/>
          </p:cNvSpPr>
          <p:nvPr>
            <p:ph type="sldNum" sz="quarter" idx="12"/>
          </p:nvPr>
        </p:nvSpPr>
        <p:spPr/>
        <p:txBody>
          <a:bodyPr/>
          <a:lstStyle/>
          <a:p>
            <a:pPr>
              <a:defRPr/>
            </a:pPr>
            <a:fld id="{CF3C5DB8-7C75-7C4E-922A-8F10253D7E78}" type="slidenum">
              <a:rPr lang="en-GB" altLang="en-US" smtClean="0"/>
              <a:pPr>
                <a:defRPr/>
              </a:pPr>
              <a:t>‹#›</a:t>
            </a:fld>
            <a:endParaRPr lang="en-GB" altLang="en-US"/>
          </a:p>
        </p:txBody>
      </p:sp>
    </p:spTree>
    <p:extLst>
      <p:ext uri="{BB962C8B-B14F-4D97-AF65-F5344CB8AC3E}">
        <p14:creationId xmlns:p14="http://schemas.microsoft.com/office/powerpoint/2010/main" val="198202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pPr>
              <a:defRPr/>
            </a:pPr>
            <a:fld id="{BD9A07A3-D66D-2C4D-A390-6310BF41DED1}" type="datetime1">
              <a:rPr lang="en-GB" altLang="x-none" smtClean="0"/>
              <a:t>07/08/2025</a:t>
            </a:fld>
            <a:endParaRPr lang="en-GB" altLang="x-none"/>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F10A7DEB-A7E2-B047-9149-10828BFFE800}" type="slidenum">
              <a:rPr lang="en-GB" altLang="en-US" smtClean="0"/>
              <a:pPr>
                <a:defRPr/>
              </a:pPr>
              <a:t>‹#›</a:t>
            </a:fld>
            <a:endParaRPr lang="en-GB" alt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460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fld id="{3F31D3D9-F126-3A4C-903C-6395E4A5B0E0}" type="datetime1">
              <a:rPr lang="en-GB" altLang="x-none" smtClean="0"/>
              <a:t>07/08/2025</a:t>
            </a:fld>
            <a:endParaRPr lang="en-GB" altLang="x-none"/>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913B7936-4863-134A-9F21-405743CF518C}" type="slidenum">
              <a:rPr lang="en-GB" altLang="en-US" smtClean="0"/>
              <a:pPr>
                <a:defRPr/>
              </a:pPr>
              <a:t>‹#›</a:t>
            </a:fld>
            <a:endParaRPr lang="en-GB" altLang="en-US"/>
          </a:p>
        </p:txBody>
      </p:sp>
    </p:spTree>
    <p:extLst>
      <p:ext uri="{BB962C8B-B14F-4D97-AF65-F5344CB8AC3E}">
        <p14:creationId xmlns:p14="http://schemas.microsoft.com/office/powerpoint/2010/main" val="385987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a:extLst>
              <a:ext uri="{FF2B5EF4-FFF2-40B4-BE49-F238E27FC236}">
                <a16:creationId xmlns:a16="http://schemas.microsoft.com/office/drawing/2014/main" id="{F604F9CF-7E9C-B9A6-0CE1-D350BBDFA2C1}"/>
              </a:ext>
            </a:extLst>
          </p:cNvPr>
          <p:cNvSpPr>
            <a:spLocks noGrp="1"/>
          </p:cNvSpPr>
          <p:nvPr>
            <p:ph type="dt" sz="half" idx="10"/>
          </p:nvPr>
        </p:nvSpPr>
        <p:spPr/>
        <p:txBody>
          <a:bodyPr/>
          <a:lstStyle>
            <a:lvl1pPr>
              <a:defRPr/>
            </a:lvl1pPr>
          </a:lstStyle>
          <a:p>
            <a:pPr>
              <a:defRPr/>
            </a:pPr>
            <a:fld id="{3A1778A2-193A-1F4D-B337-D13C9B6B5388}"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0C163742-8848-A155-4992-13A7DD0C56C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0B7E694-375C-2DD1-DF5E-CC4DAF4FFBD9}"/>
              </a:ext>
            </a:extLst>
          </p:cNvPr>
          <p:cNvSpPr>
            <a:spLocks noGrp="1"/>
          </p:cNvSpPr>
          <p:nvPr>
            <p:ph type="sldNum" sz="quarter" idx="12"/>
          </p:nvPr>
        </p:nvSpPr>
        <p:spPr/>
        <p:txBody>
          <a:bodyPr/>
          <a:lstStyle>
            <a:lvl1pPr>
              <a:defRPr/>
            </a:lvl1pPr>
          </a:lstStyle>
          <a:p>
            <a:pPr>
              <a:defRPr/>
            </a:pPr>
            <a:fld id="{BD6F19D4-40BA-4245-9B21-DBE20FC842CA}" type="slidenum">
              <a:rPr lang="en-GB" altLang="en-US"/>
              <a:pPr>
                <a:defRPr/>
              </a:pPr>
              <a:t>‹#›</a:t>
            </a:fld>
            <a:endParaRPr lang="en-GB" altLang="en-US"/>
          </a:p>
        </p:txBody>
      </p:sp>
    </p:spTree>
    <p:extLst>
      <p:ext uri="{BB962C8B-B14F-4D97-AF65-F5344CB8AC3E}">
        <p14:creationId xmlns:p14="http://schemas.microsoft.com/office/powerpoint/2010/main" val="930407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BDC1F0-C323-C049-9B72-DE518F30B89D}" type="datetime1">
              <a:rPr lang="en-GB" altLang="x-none" smtClean="0"/>
              <a:t>07/08/2025</a:t>
            </a:fld>
            <a:endParaRPr lang="en-GB" altLang="x-none"/>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9E0E125E-B1B7-DC45-8CAD-582CC508B8A1}" type="slidenum">
              <a:rPr lang="en-GB" altLang="en-US" smtClean="0"/>
              <a:pPr>
                <a:defRPr/>
              </a:pPr>
              <a:t>‹#›</a:t>
            </a:fld>
            <a:endParaRPr lang="en-GB" altLang="en-US"/>
          </a:p>
        </p:txBody>
      </p:sp>
    </p:spTree>
    <p:extLst>
      <p:ext uri="{BB962C8B-B14F-4D97-AF65-F5344CB8AC3E}">
        <p14:creationId xmlns:p14="http://schemas.microsoft.com/office/powerpoint/2010/main" val="901512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pPr>
              <a:defRPr/>
            </a:pPr>
            <a:fld id="{ADF59DF0-72EE-C64F-B79C-DBED70863CFD}" type="datetime1">
              <a:rPr lang="en-GB" altLang="x-none" smtClean="0"/>
              <a:t>07/08/2025</a:t>
            </a:fld>
            <a:endParaRPr lang="en-GB" altLang="x-none"/>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chemeClr val="tx1">
                    <a:alpha val="70000"/>
                  </a:schemeClr>
                </a:solidFill>
              </a:defRPr>
            </a:lvl1pPr>
          </a:lstStyle>
          <a:p>
            <a:pPr>
              <a:defRPr/>
            </a:pPr>
            <a:endParaRPr lang="en-GB"/>
          </a:p>
        </p:txBody>
      </p:sp>
      <p:sp>
        <p:nvSpPr>
          <p:cNvPr id="11" name="Slide Number Placeholder 10"/>
          <p:cNvSpPr>
            <a:spLocks noGrp="1"/>
          </p:cNvSpPr>
          <p:nvPr>
            <p:ph type="sldNum" sz="quarter" idx="12"/>
          </p:nvPr>
        </p:nvSpPr>
        <p:spPr/>
        <p:txBody>
          <a:bodyPr/>
          <a:lstStyle/>
          <a:p>
            <a:pPr>
              <a:defRPr/>
            </a:pPr>
            <a:fld id="{3D76718E-C7F8-3049-BB48-F820AE672041}" type="slidenum">
              <a:rPr lang="en-GB" altLang="en-US" smtClean="0"/>
              <a:pPr>
                <a:defRPr/>
              </a:pPr>
              <a:t>‹#›</a:t>
            </a:fld>
            <a:endParaRPr lang="en-GB" altLang="en-US"/>
          </a:p>
        </p:txBody>
      </p:sp>
    </p:spTree>
    <p:extLst>
      <p:ext uri="{BB962C8B-B14F-4D97-AF65-F5344CB8AC3E}">
        <p14:creationId xmlns:p14="http://schemas.microsoft.com/office/powerpoint/2010/main" val="2771665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chemeClr val="tx1">
                    <a:lumMod val="85000"/>
                    <a:lumOff val="1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DBABC1B3-6098-9846-9E3F-84E04372DEE0}" type="datetime1">
              <a:rPr lang="en-GB" altLang="x-none" smtClean="0"/>
              <a:t>07/08/2025</a:t>
            </a:fld>
            <a:endParaRPr lang="en-GB" altLang="x-none"/>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chemeClr val="tx1">
                    <a:alpha val="70000"/>
                  </a:schemeClr>
                </a:solidFill>
              </a:defRPr>
            </a:lvl1pPr>
          </a:lstStyle>
          <a:p>
            <a:pPr>
              <a:defRPr/>
            </a:pPr>
            <a:endParaRPr lang="en-GB"/>
          </a:p>
        </p:txBody>
      </p:sp>
      <p:sp>
        <p:nvSpPr>
          <p:cNvPr id="10" name="Slide Number Placeholder 9"/>
          <p:cNvSpPr>
            <a:spLocks noGrp="1"/>
          </p:cNvSpPr>
          <p:nvPr>
            <p:ph type="sldNum" sz="quarter" idx="12"/>
          </p:nvPr>
        </p:nvSpPr>
        <p:spPr/>
        <p:txBody>
          <a:bodyPr/>
          <a:lstStyle/>
          <a:p>
            <a:pPr>
              <a:defRPr/>
            </a:pPr>
            <a:fld id="{57633CB2-AE65-8D41-924B-AE6709BF3C26}" type="slidenum">
              <a:rPr lang="en-GB" altLang="en-US" smtClean="0"/>
              <a:pPr>
                <a:defRPr/>
              </a:pPr>
              <a:t>‹#›</a:t>
            </a:fld>
            <a:endParaRPr lang="en-GB" altLang="en-US"/>
          </a:p>
        </p:txBody>
      </p:sp>
    </p:spTree>
    <p:extLst>
      <p:ext uri="{BB962C8B-B14F-4D97-AF65-F5344CB8AC3E}">
        <p14:creationId xmlns:p14="http://schemas.microsoft.com/office/powerpoint/2010/main" val="2561281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26EEAD90-1903-C049-AD78-D8BC7B172130}" type="datetime1">
              <a:rPr lang="en-GB" altLang="x-none" smtClean="0"/>
              <a:t>07/08/2025</a:t>
            </a:fld>
            <a:endParaRPr lang="en-GB" altLang="x-none"/>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0462FEF3-4A25-364B-B716-283B38A103D2}" type="slidenum">
              <a:rPr lang="en-GB" altLang="en-US" smtClean="0"/>
              <a:pPr>
                <a:defRPr/>
              </a:pPr>
              <a:t>‹#›</a:t>
            </a:fld>
            <a:endParaRPr lang="en-GB" altLang="en-US"/>
          </a:p>
        </p:txBody>
      </p:sp>
    </p:spTree>
    <p:extLst>
      <p:ext uri="{BB962C8B-B14F-4D97-AF65-F5344CB8AC3E}">
        <p14:creationId xmlns:p14="http://schemas.microsoft.com/office/powerpoint/2010/main" val="3080691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fld id="{68CE3E89-709A-FD43-A20F-8DD19E052C7E}" type="datetime1">
              <a:rPr lang="en-GB" altLang="x-none" smtClean="0"/>
              <a:t>07/08/2025</a:t>
            </a:fld>
            <a:endParaRPr lang="en-GB" altLang="x-none"/>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F10D283-9271-5E45-9472-02F5AB2EA967}" type="slidenum">
              <a:rPr lang="en-GB" altLang="en-US" smtClean="0"/>
              <a:pPr>
                <a:defRPr/>
              </a:pPr>
              <a:t>‹#›</a:t>
            </a:fld>
            <a:endParaRPr lang="en-GB" altLang="en-US"/>
          </a:p>
        </p:txBody>
      </p:sp>
    </p:spTree>
    <p:extLst>
      <p:ext uri="{BB962C8B-B14F-4D97-AF65-F5344CB8AC3E}">
        <p14:creationId xmlns:p14="http://schemas.microsoft.com/office/powerpoint/2010/main" val="213167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5" name="Date Placeholder 3">
            <a:extLst>
              <a:ext uri="{FF2B5EF4-FFF2-40B4-BE49-F238E27FC236}">
                <a16:creationId xmlns:a16="http://schemas.microsoft.com/office/drawing/2014/main" id="{99A83227-7D76-9DB5-D846-2F40C58F79B6}"/>
              </a:ext>
            </a:extLst>
          </p:cNvPr>
          <p:cNvSpPr>
            <a:spLocks noGrp="1"/>
          </p:cNvSpPr>
          <p:nvPr>
            <p:ph type="dt" sz="half" idx="10"/>
          </p:nvPr>
        </p:nvSpPr>
        <p:spPr/>
        <p:txBody>
          <a:bodyPr/>
          <a:lstStyle>
            <a:lvl1pPr>
              <a:defRPr/>
            </a:lvl1pPr>
          </a:lstStyle>
          <a:p>
            <a:pPr>
              <a:defRPr/>
            </a:pPr>
            <a:fld id="{006F31A5-7FB7-4D4A-ABAE-96EC65864B58}"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FD8306DB-0889-2F69-FC76-A76674B7AAF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B4561F8-AED2-4BEF-E334-A107572C8B85}"/>
              </a:ext>
            </a:extLst>
          </p:cNvPr>
          <p:cNvSpPr>
            <a:spLocks noGrp="1"/>
          </p:cNvSpPr>
          <p:nvPr>
            <p:ph type="sldNum" sz="quarter" idx="12"/>
          </p:nvPr>
        </p:nvSpPr>
        <p:spPr/>
        <p:txBody>
          <a:bodyPr/>
          <a:lstStyle>
            <a:lvl1pPr>
              <a:defRPr/>
            </a:lvl1pPr>
          </a:lstStyle>
          <a:p>
            <a:pPr>
              <a:defRPr/>
            </a:pPr>
            <a:fld id="{CF3C5DB8-7C75-7C4E-922A-8F10253D7E78}" type="slidenum">
              <a:rPr lang="en-GB" altLang="en-US"/>
              <a:pPr>
                <a:defRPr/>
              </a:pPr>
              <a:t>‹#›</a:t>
            </a:fld>
            <a:endParaRPr lang="en-GB" altLang="en-US"/>
          </a:p>
        </p:txBody>
      </p:sp>
    </p:spTree>
    <p:extLst>
      <p:ext uri="{BB962C8B-B14F-4D97-AF65-F5344CB8AC3E}">
        <p14:creationId xmlns:p14="http://schemas.microsoft.com/office/powerpoint/2010/main" val="1356124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7" name="Date Placeholder 3">
            <a:extLst>
              <a:ext uri="{FF2B5EF4-FFF2-40B4-BE49-F238E27FC236}">
                <a16:creationId xmlns:a16="http://schemas.microsoft.com/office/drawing/2014/main" id="{64E9D0CB-A618-30DB-87E8-A9BD6410B847}"/>
              </a:ext>
            </a:extLst>
          </p:cNvPr>
          <p:cNvSpPr>
            <a:spLocks noGrp="1"/>
          </p:cNvSpPr>
          <p:nvPr>
            <p:ph type="dt" sz="half" idx="10"/>
          </p:nvPr>
        </p:nvSpPr>
        <p:spPr/>
        <p:txBody>
          <a:bodyPr/>
          <a:lstStyle>
            <a:lvl1pPr>
              <a:defRPr/>
            </a:lvl1pPr>
          </a:lstStyle>
          <a:p>
            <a:pPr>
              <a:defRPr/>
            </a:pPr>
            <a:fld id="{FB70A7DF-567A-524D-A21A-0AF79E092854}" type="datetime1">
              <a:rPr lang="en-GB" altLang="x-none" smtClean="0"/>
              <a:t>07/08/2025</a:t>
            </a:fld>
            <a:endParaRPr lang="en-GB" altLang="x-none"/>
          </a:p>
        </p:txBody>
      </p:sp>
      <p:sp>
        <p:nvSpPr>
          <p:cNvPr id="8" name="Footer Placeholder 4">
            <a:extLst>
              <a:ext uri="{FF2B5EF4-FFF2-40B4-BE49-F238E27FC236}">
                <a16:creationId xmlns:a16="http://schemas.microsoft.com/office/drawing/2014/main" id="{4FC1DEA4-0C8F-DD9C-8B01-87B8C6D3993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3589355-2B2F-14D4-E3A9-44FA7939BCC6}"/>
              </a:ext>
            </a:extLst>
          </p:cNvPr>
          <p:cNvSpPr>
            <a:spLocks noGrp="1"/>
          </p:cNvSpPr>
          <p:nvPr>
            <p:ph type="sldNum" sz="quarter" idx="12"/>
          </p:nvPr>
        </p:nvSpPr>
        <p:spPr/>
        <p:txBody>
          <a:bodyPr/>
          <a:lstStyle>
            <a:lvl1pPr>
              <a:defRPr/>
            </a:lvl1pPr>
          </a:lstStyle>
          <a:p>
            <a:pPr>
              <a:defRPr/>
            </a:pPr>
            <a:fld id="{641E9798-8E25-5645-8779-08D5CDF8ACDC}" type="slidenum">
              <a:rPr lang="en-GB" altLang="en-US"/>
              <a:pPr>
                <a:defRPr/>
              </a:pPr>
              <a:t>‹#›</a:t>
            </a:fld>
            <a:endParaRPr lang="en-GB" altLang="en-US"/>
          </a:p>
        </p:txBody>
      </p:sp>
    </p:spTree>
    <p:extLst>
      <p:ext uri="{BB962C8B-B14F-4D97-AF65-F5344CB8AC3E}">
        <p14:creationId xmlns:p14="http://schemas.microsoft.com/office/powerpoint/2010/main" val="53513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GB"/>
          </a:p>
        </p:txBody>
      </p:sp>
      <p:sp>
        <p:nvSpPr>
          <p:cNvPr id="3" name="Date Placeholder 3">
            <a:extLst>
              <a:ext uri="{FF2B5EF4-FFF2-40B4-BE49-F238E27FC236}">
                <a16:creationId xmlns:a16="http://schemas.microsoft.com/office/drawing/2014/main" id="{0D430A52-B346-BB3B-9FDA-EC4F21467A77}"/>
              </a:ext>
            </a:extLst>
          </p:cNvPr>
          <p:cNvSpPr>
            <a:spLocks noGrp="1"/>
          </p:cNvSpPr>
          <p:nvPr>
            <p:ph type="dt" sz="half" idx="10"/>
          </p:nvPr>
        </p:nvSpPr>
        <p:spPr/>
        <p:txBody>
          <a:bodyPr/>
          <a:lstStyle>
            <a:lvl1pPr>
              <a:defRPr/>
            </a:lvl1pPr>
          </a:lstStyle>
          <a:p>
            <a:pPr>
              <a:defRPr/>
            </a:pPr>
            <a:fld id="{EB0E57CF-2CE5-3544-9F01-82FC7176DA37}" type="datetime1">
              <a:rPr lang="en-GB" altLang="x-none" smtClean="0"/>
              <a:t>07/08/2025</a:t>
            </a:fld>
            <a:endParaRPr lang="en-GB" altLang="x-none"/>
          </a:p>
        </p:txBody>
      </p:sp>
      <p:sp>
        <p:nvSpPr>
          <p:cNvPr id="4" name="Footer Placeholder 4">
            <a:extLst>
              <a:ext uri="{FF2B5EF4-FFF2-40B4-BE49-F238E27FC236}">
                <a16:creationId xmlns:a16="http://schemas.microsoft.com/office/drawing/2014/main" id="{EC2E790F-4230-E255-89CD-9D5C21A43C8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2F83F5C-4B4A-C95C-5062-EBA805453B8A}"/>
              </a:ext>
            </a:extLst>
          </p:cNvPr>
          <p:cNvSpPr>
            <a:spLocks noGrp="1"/>
          </p:cNvSpPr>
          <p:nvPr>
            <p:ph type="sldNum" sz="quarter" idx="12"/>
          </p:nvPr>
        </p:nvSpPr>
        <p:spPr/>
        <p:txBody>
          <a:bodyPr/>
          <a:lstStyle>
            <a:lvl1pPr>
              <a:defRPr/>
            </a:lvl1pPr>
          </a:lstStyle>
          <a:p>
            <a:pPr>
              <a:defRPr/>
            </a:pPr>
            <a:fld id="{913B7936-4863-134A-9F21-405743CF518C}" type="slidenum">
              <a:rPr lang="en-GB" altLang="en-US"/>
              <a:pPr>
                <a:defRPr/>
              </a:pPr>
              <a:t>‹#›</a:t>
            </a:fld>
            <a:endParaRPr lang="en-GB" altLang="en-US"/>
          </a:p>
        </p:txBody>
      </p:sp>
    </p:spTree>
    <p:extLst>
      <p:ext uri="{BB962C8B-B14F-4D97-AF65-F5344CB8AC3E}">
        <p14:creationId xmlns:p14="http://schemas.microsoft.com/office/powerpoint/2010/main" val="288718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F1B3CC-646C-DCBC-E3D7-C1BC7C35E057}"/>
              </a:ext>
            </a:extLst>
          </p:cNvPr>
          <p:cNvSpPr>
            <a:spLocks noGrp="1"/>
          </p:cNvSpPr>
          <p:nvPr>
            <p:ph type="dt" sz="half" idx="10"/>
          </p:nvPr>
        </p:nvSpPr>
        <p:spPr/>
        <p:txBody>
          <a:bodyPr/>
          <a:lstStyle>
            <a:lvl1pPr>
              <a:defRPr/>
            </a:lvl1pPr>
          </a:lstStyle>
          <a:p>
            <a:pPr>
              <a:defRPr/>
            </a:pPr>
            <a:fld id="{CD986E2C-113C-044D-BCC1-448C5F5F1E6A}" type="datetime1">
              <a:rPr lang="en-GB" altLang="x-none" smtClean="0"/>
              <a:t>07/08/2025</a:t>
            </a:fld>
            <a:endParaRPr lang="en-GB" altLang="x-none"/>
          </a:p>
        </p:txBody>
      </p:sp>
      <p:sp>
        <p:nvSpPr>
          <p:cNvPr id="3" name="Footer Placeholder 4">
            <a:extLst>
              <a:ext uri="{FF2B5EF4-FFF2-40B4-BE49-F238E27FC236}">
                <a16:creationId xmlns:a16="http://schemas.microsoft.com/office/drawing/2014/main" id="{AEB28D08-DD3E-BBD8-5865-375ED1CE2FD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E33FF18-DA5D-A728-5427-BECC641477AA}"/>
              </a:ext>
            </a:extLst>
          </p:cNvPr>
          <p:cNvSpPr>
            <a:spLocks noGrp="1"/>
          </p:cNvSpPr>
          <p:nvPr>
            <p:ph type="sldNum" sz="quarter" idx="12"/>
          </p:nvPr>
        </p:nvSpPr>
        <p:spPr/>
        <p:txBody>
          <a:bodyPr/>
          <a:lstStyle>
            <a:lvl1pPr>
              <a:defRPr/>
            </a:lvl1pPr>
          </a:lstStyle>
          <a:p>
            <a:pPr>
              <a:defRPr/>
            </a:pPr>
            <a:fld id="{9E0E125E-B1B7-DC45-8CAD-582CC508B8A1}" type="slidenum">
              <a:rPr lang="en-GB" altLang="en-US"/>
              <a:pPr>
                <a:defRPr/>
              </a:pPr>
              <a:t>‹#›</a:t>
            </a:fld>
            <a:endParaRPr lang="en-GB" altLang="en-US"/>
          </a:p>
        </p:txBody>
      </p:sp>
    </p:spTree>
    <p:extLst>
      <p:ext uri="{BB962C8B-B14F-4D97-AF65-F5344CB8AC3E}">
        <p14:creationId xmlns:p14="http://schemas.microsoft.com/office/powerpoint/2010/main" val="414506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a:extLst>
              <a:ext uri="{FF2B5EF4-FFF2-40B4-BE49-F238E27FC236}">
                <a16:creationId xmlns:a16="http://schemas.microsoft.com/office/drawing/2014/main" id="{29F0CEBE-946B-A96C-4D9E-A46DECAF9577}"/>
              </a:ext>
            </a:extLst>
          </p:cNvPr>
          <p:cNvSpPr>
            <a:spLocks noGrp="1"/>
          </p:cNvSpPr>
          <p:nvPr>
            <p:ph type="dt" sz="half" idx="10"/>
          </p:nvPr>
        </p:nvSpPr>
        <p:spPr/>
        <p:txBody>
          <a:bodyPr/>
          <a:lstStyle>
            <a:lvl1pPr>
              <a:defRPr/>
            </a:lvl1pPr>
          </a:lstStyle>
          <a:p>
            <a:pPr>
              <a:defRPr/>
            </a:pPr>
            <a:fld id="{E8F9BC76-B861-564B-8007-BF8C1E85BC57}"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67B50EB1-EA55-AA77-1C22-B56761A7893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5B60575-07EF-C3AF-6C3D-4AD72F9DA210}"/>
              </a:ext>
            </a:extLst>
          </p:cNvPr>
          <p:cNvSpPr>
            <a:spLocks noGrp="1"/>
          </p:cNvSpPr>
          <p:nvPr>
            <p:ph type="sldNum" sz="quarter" idx="12"/>
          </p:nvPr>
        </p:nvSpPr>
        <p:spPr/>
        <p:txBody>
          <a:bodyPr/>
          <a:lstStyle>
            <a:lvl1pPr>
              <a:defRPr/>
            </a:lvl1pPr>
          </a:lstStyle>
          <a:p>
            <a:pPr>
              <a:defRPr/>
            </a:pPr>
            <a:fld id="{3D76718E-C7F8-3049-BB48-F820AE672041}" type="slidenum">
              <a:rPr lang="en-GB" altLang="en-US"/>
              <a:pPr>
                <a:defRPr/>
              </a:pPr>
              <a:t>‹#›</a:t>
            </a:fld>
            <a:endParaRPr lang="en-GB" altLang="en-US"/>
          </a:p>
        </p:txBody>
      </p:sp>
    </p:spTree>
    <p:extLst>
      <p:ext uri="{BB962C8B-B14F-4D97-AF65-F5344CB8AC3E}">
        <p14:creationId xmlns:p14="http://schemas.microsoft.com/office/powerpoint/2010/main" val="202528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3">
            <a:extLst>
              <a:ext uri="{FF2B5EF4-FFF2-40B4-BE49-F238E27FC236}">
                <a16:creationId xmlns:a16="http://schemas.microsoft.com/office/drawing/2014/main" id="{19AA2CBB-EC79-0FCD-FF83-9A9C8039F928}"/>
              </a:ext>
            </a:extLst>
          </p:cNvPr>
          <p:cNvSpPr>
            <a:spLocks noGrp="1"/>
          </p:cNvSpPr>
          <p:nvPr>
            <p:ph type="dt" sz="half" idx="10"/>
          </p:nvPr>
        </p:nvSpPr>
        <p:spPr/>
        <p:txBody>
          <a:bodyPr/>
          <a:lstStyle>
            <a:lvl1pPr>
              <a:defRPr/>
            </a:lvl1pPr>
          </a:lstStyle>
          <a:p>
            <a:pPr>
              <a:defRPr/>
            </a:pPr>
            <a:fld id="{3E19222D-E687-034B-8ABC-1920D696CC8B}" type="datetime1">
              <a:rPr lang="en-GB" altLang="x-none" smtClean="0"/>
              <a:t>07/08/2025</a:t>
            </a:fld>
            <a:endParaRPr lang="en-GB" altLang="x-none"/>
          </a:p>
        </p:txBody>
      </p:sp>
      <p:sp>
        <p:nvSpPr>
          <p:cNvPr id="6" name="Footer Placeholder 4">
            <a:extLst>
              <a:ext uri="{FF2B5EF4-FFF2-40B4-BE49-F238E27FC236}">
                <a16:creationId xmlns:a16="http://schemas.microsoft.com/office/drawing/2014/main" id="{DE36DF57-9347-2144-0610-317EC4D63D2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81FE18B-3A4C-8950-A107-D6DE25E5B65A}"/>
              </a:ext>
            </a:extLst>
          </p:cNvPr>
          <p:cNvSpPr>
            <a:spLocks noGrp="1"/>
          </p:cNvSpPr>
          <p:nvPr>
            <p:ph type="sldNum" sz="quarter" idx="12"/>
          </p:nvPr>
        </p:nvSpPr>
        <p:spPr/>
        <p:txBody>
          <a:bodyPr/>
          <a:lstStyle>
            <a:lvl1pPr>
              <a:defRPr/>
            </a:lvl1pPr>
          </a:lstStyle>
          <a:p>
            <a:pPr>
              <a:defRPr/>
            </a:pPr>
            <a:fld id="{57633CB2-AE65-8D41-924B-AE6709BF3C26}" type="slidenum">
              <a:rPr lang="en-GB" altLang="en-US"/>
              <a:pPr>
                <a:defRPr/>
              </a:pPr>
              <a:t>‹#›</a:t>
            </a:fld>
            <a:endParaRPr lang="en-GB" altLang="en-US"/>
          </a:p>
        </p:txBody>
      </p:sp>
    </p:spTree>
    <p:extLst>
      <p:ext uri="{BB962C8B-B14F-4D97-AF65-F5344CB8AC3E}">
        <p14:creationId xmlns:p14="http://schemas.microsoft.com/office/powerpoint/2010/main" val="277008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21307863-E121-1B9A-83B1-C31D05ACE7C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a:t>Click to edit Master title style</a:t>
            </a:r>
            <a:endParaRPr lang="en-GB" altLang="en-US"/>
          </a:p>
        </p:txBody>
      </p:sp>
      <p:sp>
        <p:nvSpPr>
          <p:cNvPr id="16387" name="Text Placeholder 2">
            <a:extLst>
              <a:ext uri="{FF2B5EF4-FFF2-40B4-BE49-F238E27FC236}">
                <a16:creationId xmlns:a16="http://schemas.microsoft.com/office/drawing/2014/main" id="{C9F7CF12-88E4-C71C-ABEF-7EDE434CD2C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a:t>Click to edit Master text styles</a:t>
            </a:r>
          </a:p>
          <a:p>
            <a:pPr lvl="1"/>
            <a:r>
              <a:rPr lang="ga-IE" altLang="en-US"/>
              <a:t>Second level</a:t>
            </a:r>
          </a:p>
          <a:p>
            <a:pPr lvl="2"/>
            <a:r>
              <a:rPr lang="ga-IE" altLang="en-US"/>
              <a:t>Third level</a:t>
            </a:r>
          </a:p>
          <a:p>
            <a:pPr lvl="3"/>
            <a:r>
              <a:rPr lang="ga-IE" altLang="en-US"/>
              <a:t>Fourth level</a:t>
            </a:r>
          </a:p>
          <a:p>
            <a:pPr lvl="4"/>
            <a:r>
              <a:rPr lang="ga-IE" altLang="en-US"/>
              <a:t>Fifth level</a:t>
            </a:r>
            <a:endParaRPr lang="en-GB" altLang="en-US"/>
          </a:p>
        </p:txBody>
      </p:sp>
      <p:sp>
        <p:nvSpPr>
          <p:cNvPr id="4" name="Date Placeholder 3">
            <a:extLst>
              <a:ext uri="{FF2B5EF4-FFF2-40B4-BE49-F238E27FC236}">
                <a16:creationId xmlns:a16="http://schemas.microsoft.com/office/drawing/2014/main" id="{63CA30B1-E806-4A89-C783-0D8A9ECCF04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ea typeface="ＭＳ Ｐゴシック" charset="-128"/>
              </a:defRPr>
            </a:lvl1pPr>
          </a:lstStyle>
          <a:p>
            <a:pPr>
              <a:defRPr/>
            </a:pPr>
            <a:fld id="{D97FE90C-15AA-C74B-BA9D-91B405FFF6F2}"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B3045FC0-652A-EB9A-3D49-F1429388B99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endParaRPr lang="en-GB"/>
          </a:p>
        </p:txBody>
      </p:sp>
      <p:sp>
        <p:nvSpPr>
          <p:cNvPr id="6" name="Slide Number Placeholder 5">
            <a:extLst>
              <a:ext uri="{FF2B5EF4-FFF2-40B4-BE49-F238E27FC236}">
                <a16:creationId xmlns:a16="http://schemas.microsoft.com/office/drawing/2014/main" id="{AC4D10BF-1232-D68C-8627-9F03BDD607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10A7DEB-A7E2-B047-9149-10828BFFE80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F42C49BA-A157-CCFD-FD15-BAD82D02AA8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ga-IE" altLang="en-US"/>
              <a:t>Click to edit Master title style</a:t>
            </a:r>
            <a:endParaRPr lang="en-GB" altLang="en-US"/>
          </a:p>
        </p:txBody>
      </p:sp>
      <p:sp>
        <p:nvSpPr>
          <p:cNvPr id="28675" name="Text Placeholder 2">
            <a:extLst>
              <a:ext uri="{FF2B5EF4-FFF2-40B4-BE49-F238E27FC236}">
                <a16:creationId xmlns:a16="http://schemas.microsoft.com/office/drawing/2014/main" id="{032A234D-E873-A501-6D9B-6C6361BB233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ga-IE" altLang="en-US"/>
              <a:t>Click to edit Master text styles</a:t>
            </a:r>
          </a:p>
          <a:p>
            <a:pPr lvl="1"/>
            <a:r>
              <a:rPr lang="ga-IE" altLang="en-US"/>
              <a:t>Second level</a:t>
            </a:r>
          </a:p>
          <a:p>
            <a:pPr lvl="2"/>
            <a:r>
              <a:rPr lang="ga-IE" altLang="en-US"/>
              <a:t>Third level</a:t>
            </a:r>
          </a:p>
          <a:p>
            <a:pPr lvl="3"/>
            <a:r>
              <a:rPr lang="ga-IE" altLang="en-US"/>
              <a:t>Fourth level</a:t>
            </a:r>
          </a:p>
          <a:p>
            <a:pPr lvl="4"/>
            <a:r>
              <a:rPr lang="ga-IE" altLang="en-US"/>
              <a:t>Fifth level</a:t>
            </a:r>
            <a:endParaRPr lang="en-GB" altLang="en-US"/>
          </a:p>
        </p:txBody>
      </p:sp>
      <p:sp>
        <p:nvSpPr>
          <p:cNvPr id="4" name="Date Placeholder 3">
            <a:extLst>
              <a:ext uri="{FF2B5EF4-FFF2-40B4-BE49-F238E27FC236}">
                <a16:creationId xmlns:a16="http://schemas.microsoft.com/office/drawing/2014/main" id="{0A9DB340-839C-2425-A7E8-A22B0863FB9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ea typeface="ＭＳ Ｐゴシック" charset="-128"/>
              </a:defRPr>
            </a:lvl1pPr>
          </a:lstStyle>
          <a:p>
            <a:pPr>
              <a:defRPr/>
            </a:pPr>
            <a:fld id="{E5A1CF1D-94EB-BA44-B177-4C15093C79C0}" type="datetime1">
              <a:rPr lang="en-GB" altLang="x-none" smtClean="0"/>
              <a:t>07/08/2025</a:t>
            </a:fld>
            <a:endParaRPr lang="en-GB" altLang="x-none"/>
          </a:p>
        </p:txBody>
      </p:sp>
      <p:sp>
        <p:nvSpPr>
          <p:cNvPr id="5" name="Footer Placeholder 4">
            <a:extLst>
              <a:ext uri="{FF2B5EF4-FFF2-40B4-BE49-F238E27FC236}">
                <a16:creationId xmlns:a16="http://schemas.microsoft.com/office/drawing/2014/main" id="{20F95559-2585-5C5A-30D8-4C16281192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ＭＳ Ｐゴシック" pitchFamily="1" charset="-128"/>
                <a:cs typeface="ＭＳ Ｐゴシック" pitchFamily="1" charset="-128"/>
              </a:defRPr>
            </a:lvl1pPr>
          </a:lstStyle>
          <a:p>
            <a:pPr>
              <a:defRPr/>
            </a:pPr>
            <a:endParaRPr lang="en-GB"/>
          </a:p>
        </p:txBody>
      </p:sp>
      <p:sp>
        <p:nvSpPr>
          <p:cNvPr id="6" name="Slide Number Placeholder 5">
            <a:extLst>
              <a:ext uri="{FF2B5EF4-FFF2-40B4-BE49-F238E27FC236}">
                <a16:creationId xmlns:a16="http://schemas.microsoft.com/office/drawing/2014/main" id="{2647BC39-588F-F09B-E5AE-2C84D44053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D49F4956-4671-A241-A467-193E70F047A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fld id="{E907F342-1C23-DB46-81E6-195112ED5950}" type="datetime1">
              <a:rPr lang="en-GB" altLang="x-none" smtClean="0"/>
              <a:t>07/08/2025</a:t>
            </a:fld>
            <a:endParaRPr lang="en-GB" altLang="x-none"/>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GB"/>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F10A7DEB-A7E2-B047-9149-10828BFFE800}" type="slidenum">
              <a:rPr lang="en-GB" altLang="en-US" smtClean="0"/>
              <a:pPr>
                <a:defRPr/>
              </a:pPr>
              <a:t>‹#›</a:t>
            </a:fld>
            <a:endParaRPr lang="en-GB" altLang="en-US"/>
          </a:p>
        </p:txBody>
      </p:sp>
    </p:spTree>
    <p:extLst>
      <p:ext uri="{BB962C8B-B14F-4D97-AF65-F5344CB8AC3E}">
        <p14:creationId xmlns:p14="http://schemas.microsoft.com/office/powerpoint/2010/main" val="248096592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hyperlink" Target="https://www.einnetwork.org/" TargetMode="External"/><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hyperlink" Target="https://democracy-reporting.org/en/office/globa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Ffr368m58QI"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CB88A1-DFDC-67A0-79B4-464EF085F759}"/>
              </a:ext>
            </a:extLst>
          </p:cNvPr>
          <p:cNvSpPr>
            <a:spLocks noGrp="1"/>
          </p:cNvSpPr>
          <p:nvPr>
            <p:ph type="ctrTitle"/>
          </p:nvPr>
        </p:nvSpPr>
        <p:spPr>
          <a:xfrm>
            <a:off x="687440" y="990600"/>
            <a:ext cx="7721600" cy="3320279"/>
          </a:xfrm>
        </p:spPr>
        <p:txBody>
          <a:bodyPr>
            <a:noAutofit/>
          </a:bodyPr>
          <a:lstStyle/>
          <a:p>
            <a:pPr>
              <a:buNone/>
            </a:pPr>
            <a:r>
              <a:rPr lang="en-US" sz="3200" dirty="0"/>
              <a:t>The EU's rule of law toolbox</a:t>
            </a:r>
            <a:br>
              <a:rPr lang="en-US" sz="3200" dirty="0"/>
            </a:br>
            <a:br>
              <a:rPr lang="en-US" sz="3200" dirty="0"/>
            </a:br>
            <a:r>
              <a:rPr lang="en-US" sz="3200" cap="none" dirty="0"/>
              <a:t>Athens,</a:t>
            </a:r>
            <a:r>
              <a:rPr lang="en-US" sz="3200" dirty="0"/>
              <a:t> </a:t>
            </a:r>
            <a:r>
              <a:rPr lang="en-US" sz="3200" cap="none" dirty="0"/>
              <a:t>5 September 2025</a:t>
            </a:r>
            <a:br>
              <a:rPr lang="en-US" sz="3200" dirty="0"/>
            </a:br>
            <a:br>
              <a:rPr lang="en-GB" sz="3200" dirty="0"/>
            </a:br>
            <a:r>
              <a:rPr lang="en-GB" sz="3200" cap="none" dirty="0"/>
              <a:t>Professor Laurent Pech</a:t>
            </a:r>
            <a:endParaRPr lang="en-US" sz="3200" dirty="0"/>
          </a:p>
        </p:txBody>
      </p:sp>
      <p:sp>
        <p:nvSpPr>
          <p:cNvPr id="4" name="Slide Number Placeholder 3">
            <a:extLst>
              <a:ext uri="{FF2B5EF4-FFF2-40B4-BE49-F238E27FC236}">
                <a16:creationId xmlns:a16="http://schemas.microsoft.com/office/drawing/2014/main" id="{5287BE87-264D-20C6-4FB7-C9354D931CBD}"/>
              </a:ext>
            </a:extLst>
          </p:cNvPr>
          <p:cNvSpPr>
            <a:spLocks noGrp="1"/>
          </p:cNvSpPr>
          <p:nvPr>
            <p:ph type="sldNum" sz="quarter" idx="12"/>
          </p:nvPr>
        </p:nvSpPr>
        <p:spPr/>
        <p:txBody>
          <a:bodyPr/>
          <a:lstStyle/>
          <a:p>
            <a:fld id="{1C24CD51-B44B-D64D-BCF2-44702135ED8A}" type="slidenum">
              <a:rPr lang="en-US" smtClean="0"/>
              <a:t>1</a:t>
            </a:fld>
            <a:endParaRPr lang="en-US"/>
          </a:p>
        </p:txBody>
      </p:sp>
      <p:pic>
        <p:nvPicPr>
          <p:cNvPr id="2" name="Picture 2">
            <a:extLst>
              <a:ext uri="{FF2B5EF4-FFF2-40B4-BE49-F238E27FC236}">
                <a16:creationId xmlns:a16="http://schemas.microsoft.com/office/drawing/2014/main" id="{AE6218BD-E209-E605-5942-35B5105CF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374771"/>
            <a:ext cx="14097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24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8618-2D20-CFD7-B571-4FBEDFC66083}"/>
              </a:ext>
            </a:extLst>
          </p:cNvPr>
          <p:cNvSpPr>
            <a:spLocks noGrp="1"/>
          </p:cNvSpPr>
          <p:nvPr>
            <p:ph type="title"/>
          </p:nvPr>
        </p:nvSpPr>
        <p:spPr>
          <a:xfrm>
            <a:off x="628650" y="609600"/>
            <a:ext cx="7886700" cy="994172"/>
          </a:xfrm>
        </p:spPr>
        <p:txBody>
          <a:bodyPr>
            <a:noAutofit/>
          </a:bodyPr>
          <a:lstStyle/>
          <a:p>
            <a:pPr algn="ctr"/>
            <a:r>
              <a:rPr lang="en-US" sz="2800" b="1" dirty="0"/>
              <a:t>Does the EU have the power </a:t>
            </a:r>
            <a:br>
              <a:rPr lang="en-US" sz="2800" b="1" dirty="0"/>
            </a:br>
            <a:r>
              <a:rPr lang="en-US" sz="2800" b="1" dirty="0"/>
              <a:t>to defend Art 2 TEU values?</a:t>
            </a:r>
          </a:p>
        </p:txBody>
      </p:sp>
      <p:sp>
        <p:nvSpPr>
          <p:cNvPr id="4" name="Content Placeholder 3">
            <a:extLst>
              <a:ext uri="{FF2B5EF4-FFF2-40B4-BE49-F238E27FC236}">
                <a16:creationId xmlns:a16="http://schemas.microsoft.com/office/drawing/2014/main" id="{ED3B7484-4E70-8D89-74CE-32CA71D68B21}"/>
              </a:ext>
            </a:extLst>
          </p:cNvPr>
          <p:cNvSpPr>
            <a:spLocks noGrp="1"/>
          </p:cNvSpPr>
          <p:nvPr>
            <p:ph idx="1"/>
          </p:nvPr>
        </p:nvSpPr>
        <p:spPr>
          <a:xfrm>
            <a:off x="628650" y="2209800"/>
            <a:ext cx="7886700" cy="3810000"/>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GB" sz="2800" dirty="0">
                <a:solidFill>
                  <a:srgbClr val="000000"/>
                </a:solidFill>
                <a:ea typeface="Times New Roman" panose="02020603050405020304" pitchFamily="18" charset="0"/>
                <a:cs typeface="Arial" panose="020B0604020202020204" pitchFamily="34" charset="0"/>
              </a:rPr>
              <a:t>ECJ </a:t>
            </a:r>
            <a:r>
              <a:rPr lang="en-US" sz="2800" dirty="0"/>
              <a:t>in C-156/21 and C-157/21 </a:t>
            </a:r>
            <a:r>
              <a:rPr lang="en-GB" sz="2800" dirty="0">
                <a:solidFill>
                  <a:srgbClr val="000000"/>
                </a:solidFill>
                <a:ea typeface="Times New Roman" panose="02020603050405020304" pitchFamily="18" charset="0"/>
                <a:cs typeface="Arial" panose="020B0604020202020204" pitchFamily="34" charset="0"/>
              </a:rPr>
              <a:t>: </a:t>
            </a:r>
          </a:p>
          <a:p>
            <a:r>
              <a:rPr lang="en-GB" sz="2800" dirty="0">
                <a:solidFill>
                  <a:srgbClr val="000000"/>
                </a:solidFill>
                <a:ea typeface="Times New Roman" panose="02020603050405020304" pitchFamily="18" charset="0"/>
                <a:cs typeface="Arial" panose="020B0604020202020204" pitchFamily="34" charset="0"/>
              </a:rPr>
              <a:t>“The values contained in Article 2 TEU have been identified and are shared by the Member States. </a:t>
            </a:r>
          </a:p>
          <a:p>
            <a:r>
              <a:rPr lang="en-GB" sz="2800" dirty="0">
                <a:solidFill>
                  <a:srgbClr val="000000"/>
                </a:solidFill>
                <a:ea typeface="Times New Roman" panose="02020603050405020304" pitchFamily="18" charset="0"/>
                <a:cs typeface="Arial" panose="020B0604020202020204" pitchFamily="34" charset="0"/>
              </a:rPr>
              <a:t>They </a:t>
            </a:r>
            <a:r>
              <a:rPr lang="en-GB" sz="2800" b="1" dirty="0">
                <a:solidFill>
                  <a:srgbClr val="000000"/>
                </a:solidFill>
                <a:ea typeface="Times New Roman" panose="02020603050405020304" pitchFamily="18" charset="0"/>
                <a:cs typeface="Arial" panose="020B0604020202020204" pitchFamily="34" charset="0"/>
              </a:rPr>
              <a:t>define the very identity</a:t>
            </a:r>
            <a:r>
              <a:rPr lang="en-GB" sz="2800" dirty="0">
                <a:solidFill>
                  <a:srgbClr val="000000"/>
                </a:solidFill>
                <a:ea typeface="Times New Roman" panose="02020603050405020304" pitchFamily="18" charset="0"/>
                <a:cs typeface="Arial" panose="020B0604020202020204" pitchFamily="34" charset="0"/>
              </a:rPr>
              <a:t> of the European Union as a common legal order. </a:t>
            </a:r>
          </a:p>
          <a:p>
            <a:r>
              <a:rPr lang="en-GB" sz="2800" dirty="0">
                <a:solidFill>
                  <a:srgbClr val="000000"/>
                </a:solidFill>
                <a:ea typeface="Times New Roman" panose="02020603050405020304" pitchFamily="18" charset="0"/>
                <a:cs typeface="Arial" panose="020B0604020202020204" pitchFamily="34" charset="0"/>
              </a:rPr>
              <a:t>Thus, the European Union </a:t>
            </a:r>
            <a:r>
              <a:rPr lang="en-GB" sz="2800" b="1" dirty="0">
                <a:solidFill>
                  <a:srgbClr val="000000"/>
                </a:solidFill>
                <a:ea typeface="Times New Roman" panose="02020603050405020304" pitchFamily="18" charset="0"/>
                <a:cs typeface="Arial" panose="020B0604020202020204" pitchFamily="34" charset="0"/>
              </a:rPr>
              <a:t>must be able to defend those values</a:t>
            </a:r>
            <a:r>
              <a:rPr lang="en-GB" sz="2800" dirty="0">
                <a:solidFill>
                  <a:srgbClr val="000000"/>
                </a:solidFill>
                <a:ea typeface="Times New Roman" panose="02020603050405020304" pitchFamily="18" charset="0"/>
                <a:cs typeface="Arial" panose="020B0604020202020204" pitchFamily="34" charset="0"/>
              </a:rPr>
              <a:t>, within the limits of its powers as laid down by the Treaties”</a:t>
            </a:r>
            <a:endParaRPr lang="en-GB" sz="2800" dirty="0">
              <a:ea typeface="Times New Roman" panose="02020603050405020304" pitchFamily="18" charset="0"/>
              <a:cs typeface="Arial" panose="020B0604020202020204" pitchFamily="34" charset="0"/>
            </a:endParaRPr>
          </a:p>
          <a:p>
            <a:endParaRPr lang="en-US" sz="2400" dirty="0"/>
          </a:p>
        </p:txBody>
      </p:sp>
      <p:sp>
        <p:nvSpPr>
          <p:cNvPr id="3" name="Slide Number Placeholder 2">
            <a:extLst>
              <a:ext uri="{FF2B5EF4-FFF2-40B4-BE49-F238E27FC236}">
                <a16:creationId xmlns:a16="http://schemas.microsoft.com/office/drawing/2014/main" id="{72798F6C-159F-98E7-FB52-8BE36091F65C}"/>
              </a:ext>
            </a:extLst>
          </p:cNvPr>
          <p:cNvSpPr>
            <a:spLocks noGrp="1"/>
          </p:cNvSpPr>
          <p:nvPr>
            <p:ph type="sldNum" sz="quarter" idx="12"/>
          </p:nvPr>
        </p:nvSpPr>
        <p:spPr/>
        <p:txBody>
          <a:bodyPr/>
          <a:lstStyle/>
          <a:p>
            <a:pPr>
              <a:defRPr/>
            </a:pPr>
            <a:fld id="{F235E15D-8652-A441-9995-9308AC0467C5}" type="slidenum">
              <a:rPr lang="en-GB" altLang="en-US" smtClean="0"/>
              <a:pPr>
                <a:defRPr/>
              </a:pPr>
              <a:t>10</a:t>
            </a:fld>
            <a:endParaRPr lang="en-GB" altLang="en-US"/>
          </a:p>
        </p:txBody>
      </p:sp>
    </p:spTree>
    <p:extLst>
      <p:ext uri="{BB962C8B-B14F-4D97-AF65-F5344CB8AC3E}">
        <p14:creationId xmlns:p14="http://schemas.microsoft.com/office/powerpoint/2010/main" val="361679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2F84-E565-5F92-1160-905D40710EB6}"/>
              </a:ext>
            </a:extLst>
          </p:cNvPr>
          <p:cNvSpPr>
            <a:spLocks noGrp="1"/>
          </p:cNvSpPr>
          <p:nvPr>
            <p:ph type="title"/>
          </p:nvPr>
        </p:nvSpPr>
        <p:spPr>
          <a:xfrm>
            <a:off x="629387" y="274320"/>
            <a:ext cx="7885226" cy="1402080"/>
          </a:xfrm>
        </p:spPr>
        <p:txBody>
          <a:bodyPr>
            <a:noAutofit/>
          </a:bodyPr>
          <a:lstStyle/>
          <a:p>
            <a:r>
              <a:rPr lang="en-GB" sz="2800" b="1" dirty="0"/>
              <a:t>CJEU’s potential next answer to the systemic violation of art 2 values: Case C-769/22</a:t>
            </a:r>
          </a:p>
        </p:txBody>
      </p:sp>
      <p:pic>
        <p:nvPicPr>
          <p:cNvPr id="5" name="Content Placeholder 4">
            <a:extLst>
              <a:ext uri="{FF2B5EF4-FFF2-40B4-BE49-F238E27FC236}">
                <a16:creationId xmlns:a16="http://schemas.microsoft.com/office/drawing/2014/main" id="{9E2C3113-F130-39FA-7A4B-CF5A4B3AC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386" y="1977000"/>
            <a:ext cx="7885227" cy="4500000"/>
          </a:xfr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F8F8874C-8F93-6650-F48D-8CE1D407F45E}"/>
              </a:ext>
            </a:extLst>
          </p:cNvPr>
          <p:cNvSpPr>
            <a:spLocks noGrp="1"/>
          </p:cNvSpPr>
          <p:nvPr>
            <p:ph type="sldNum" sz="quarter" idx="12"/>
          </p:nvPr>
        </p:nvSpPr>
        <p:spPr/>
        <p:txBody>
          <a:bodyPr/>
          <a:lstStyle/>
          <a:p>
            <a:pPr>
              <a:defRPr/>
            </a:pPr>
            <a:fld id="{F235E15D-8652-A441-9995-9308AC0467C5}" type="slidenum">
              <a:rPr lang="en-GB" altLang="en-US" smtClean="0"/>
              <a:pPr>
                <a:defRPr/>
              </a:pPr>
              <a:t>11</a:t>
            </a:fld>
            <a:endParaRPr lang="en-GB" altLang="en-US"/>
          </a:p>
        </p:txBody>
      </p:sp>
    </p:spTree>
    <p:extLst>
      <p:ext uri="{BB962C8B-B14F-4D97-AF65-F5344CB8AC3E}">
        <p14:creationId xmlns:p14="http://schemas.microsoft.com/office/powerpoint/2010/main" val="390212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006547-346B-87D8-9FEE-C41BCABD263D}"/>
              </a:ext>
            </a:extLst>
          </p:cNvPr>
          <p:cNvSpPr>
            <a:spLocks noGrp="1"/>
          </p:cNvSpPr>
          <p:nvPr>
            <p:ph type="ctrTitle"/>
          </p:nvPr>
        </p:nvSpPr>
        <p:spPr>
          <a:xfrm>
            <a:off x="558800" y="1969271"/>
            <a:ext cx="7531100" cy="2621779"/>
          </a:xfrm>
        </p:spPr>
        <p:txBody>
          <a:bodyPr>
            <a:normAutofit/>
          </a:bodyPr>
          <a:lstStyle/>
          <a:p>
            <a:r>
              <a:rPr lang="en-US" dirty="0"/>
              <a:t>1.2 Democratic and Rule of Law backsliding: Definitions and </a:t>
            </a:r>
            <a:br>
              <a:rPr lang="en-US" dirty="0"/>
            </a:br>
            <a:r>
              <a:rPr lang="en-US" dirty="0"/>
              <a:t>situation in the EU</a:t>
            </a:r>
          </a:p>
        </p:txBody>
      </p:sp>
      <p:sp>
        <p:nvSpPr>
          <p:cNvPr id="4" name="Slide Number Placeholder 3">
            <a:extLst>
              <a:ext uri="{FF2B5EF4-FFF2-40B4-BE49-F238E27FC236}">
                <a16:creationId xmlns:a16="http://schemas.microsoft.com/office/drawing/2014/main" id="{FD9677B2-02E2-B714-D637-891EEA6F2516}"/>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12</a:t>
            </a:fld>
            <a:endParaRPr lang="en-US"/>
          </a:p>
        </p:txBody>
      </p:sp>
    </p:spTree>
    <p:extLst>
      <p:ext uri="{BB962C8B-B14F-4D97-AF65-F5344CB8AC3E}">
        <p14:creationId xmlns:p14="http://schemas.microsoft.com/office/powerpoint/2010/main" val="3801860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ED79-AEEC-3670-8E39-6EF46A1F3251}"/>
              </a:ext>
            </a:extLst>
          </p:cNvPr>
          <p:cNvSpPr>
            <a:spLocks noGrp="1"/>
          </p:cNvSpPr>
          <p:nvPr>
            <p:ph type="title"/>
          </p:nvPr>
        </p:nvSpPr>
        <p:spPr>
          <a:xfrm>
            <a:off x="1143000" y="304800"/>
            <a:ext cx="6934200" cy="1188720"/>
          </a:xfrm>
        </p:spPr>
        <p:txBody>
          <a:bodyPr>
            <a:noAutofit/>
          </a:bodyPr>
          <a:lstStyle/>
          <a:p>
            <a:pPr algn="ctr"/>
            <a:r>
              <a:rPr lang="en-US" sz="2800" b="1" dirty="0"/>
              <a:t>Rule of Law Backsliding: Definition</a:t>
            </a:r>
            <a:endParaRPr lang="en-US" sz="2800" dirty="0"/>
          </a:p>
        </p:txBody>
      </p:sp>
      <p:sp>
        <p:nvSpPr>
          <p:cNvPr id="3" name="Content Placeholder 2">
            <a:extLst>
              <a:ext uri="{FF2B5EF4-FFF2-40B4-BE49-F238E27FC236}">
                <a16:creationId xmlns:a16="http://schemas.microsoft.com/office/drawing/2014/main" id="{FC2934E5-B252-67E7-0538-03B1EE731499}"/>
              </a:ext>
            </a:extLst>
          </p:cNvPr>
          <p:cNvSpPr>
            <a:spLocks noGrp="1"/>
          </p:cNvSpPr>
          <p:nvPr>
            <p:ph idx="1"/>
          </p:nvPr>
        </p:nvSpPr>
        <p:spPr>
          <a:xfrm>
            <a:off x="628650" y="1828800"/>
            <a:ext cx="7886700" cy="4267199"/>
          </a:xfrm>
        </p:spPr>
        <p:style>
          <a:lnRef idx="2">
            <a:schemeClr val="dk1"/>
          </a:lnRef>
          <a:fillRef idx="1">
            <a:schemeClr val="lt1"/>
          </a:fillRef>
          <a:effectRef idx="0">
            <a:schemeClr val="dk1"/>
          </a:effectRef>
          <a:fontRef idx="minor">
            <a:schemeClr val="dk1"/>
          </a:fontRef>
        </p:style>
        <p:txBody>
          <a:bodyPr>
            <a:normAutofit/>
          </a:bodyPr>
          <a:lstStyle/>
          <a:p>
            <a:pPr marL="0" indent="0">
              <a:buNone/>
              <a:defRPr/>
            </a:pPr>
            <a:r>
              <a:rPr lang="en-GB" sz="2400" dirty="0">
                <a:latin typeface="+mj-lt"/>
              </a:rPr>
              <a:t>The </a:t>
            </a:r>
            <a:r>
              <a:rPr lang="en-GB" sz="2400" b="1" dirty="0">
                <a:latin typeface="+mj-lt"/>
              </a:rPr>
              <a:t>process</a:t>
            </a:r>
            <a:r>
              <a:rPr lang="en-GB" sz="2400" dirty="0">
                <a:latin typeface="+mj-lt"/>
              </a:rPr>
              <a:t> through which </a:t>
            </a:r>
          </a:p>
          <a:p>
            <a:pPr marL="385763" indent="-385763">
              <a:buFont typeface="Arial" charset="0"/>
              <a:buAutoNum type="arabicParenBoth"/>
              <a:defRPr/>
            </a:pPr>
            <a:r>
              <a:rPr lang="en-GB" sz="2400" dirty="0">
                <a:latin typeface="+mj-lt"/>
              </a:rPr>
              <a:t>elected public authorities </a:t>
            </a:r>
            <a:r>
              <a:rPr lang="en-GB" sz="2400" b="1" u="sng" dirty="0">
                <a:latin typeface="+mj-lt"/>
              </a:rPr>
              <a:t>deliberately</a:t>
            </a:r>
            <a:r>
              <a:rPr lang="en-GB" sz="2400" dirty="0">
                <a:latin typeface="+mj-lt"/>
              </a:rPr>
              <a:t> implement governmental blueprints which</a:t>
            </a:r>
          </a:p>
          <a:p>
            <a:pPr marL="385763" indent="-385763">
              <a:buFont typeface="Arial" charset="0"/>
              <a:buAutoNum type="arabicParenBoth"/>
              <a:defRPr/>
            </a:pPr>
            <a:r>
              <a:rPr lang="en-GB" sz="2400" dirty="0">
                <a:latin typeface="+mj-lt"/>
              </a:rPr>
              <a:t>aim to </a:t>
            </a:r>
            <a:r>
              <a:rPr lang="en-GB" sz="2400" b="1" u="sng" dirty="0">
                <a:latin typeface="+mj-lt"/>
              </a:rPr>
              <a:t>systematically</a:t>
            </a:r>
            <a:r>
              <a:rPr lang="en-GB" sz="2400" dirty="0">
                <a:latin typeface="+mj-lt"/>
              </a:rPr>
              <a:t> weaken, annihilate or capture internal checks on power with </a:t>
            </a:r>
          </a:p>
          <a:p>
            <a:pPr marL="385763" indent="-385763">
              <a:buFont typeface="Arial" charset="0"/>
              <a:buAutoNum type="arabicParenBoth"/>
              <a:defRPr/>
            </a:pPr>
            <a:r>
              <a:rPr lang="en-GB" sz="2400" b="1" u="sng" dirty="0">
                <a:latin typeface="+mj-lt"/>
              </a:rPr>
              <a:t>the view</a:t>
            </a:r>
            <a:r>
              <a:rPr lang="en-GB" sz="2400" b="1" dirty="0">
                <a:latin typeface="+mj-lt"/>
              </a:rPr>
              <a:t> of dismantling the liberal democratic state and entrenching the long-term rule of the dominant party</a:t>
            </a:r>
          </a:p>
          <a:p>
            <a:pPr marL="0" indent="0" algn="ctr">
              <a:lnSpc>
                <a:spcPct val="110000"/>
              </a:lnSpc>
              <a:spcBef>
                <a:spcPts val="0"/>
              </a:spcBef>
              <a:buNone/>
              <a:defRPr/>
            </a:pPr>
            <a:endParaRPr lang="en-GB" altLang="x-none" sz="1425" dirty="0">
              <a:latin typeface="+mj-lt"/>
              <a:ea typeface="ＭＳ Ｐゴシック" charset="-128"/>
            </a:endParaRPr>
          </a:p>
          <a:p>
            <a:pPr marL="0" indent="0" algn="ctr">
              <a:lnSpc>
                <a:spcPct val="110000"/>
              </a:lnSpc>
              <a:spcBef>
                <a:spcPts val="0"/>
              </a:spcBef>
              <a:buNone/>
              <a:defRPr/>
            </a:pPr>
            <a:r>
              <a:rPr lang="en-GB" altLang="x-none" sz="1650" dirty="0">
                <a:latin typeface="+mj-lt"/>
                <a:ea typeface="ＭＳ Ｐゴシック" charset="-128"/>
              </a:rPr>
              <a:t>Pech and Scheppele, ‘Illiberalism Within: Rule of Law Backsliding in the EU’ </a:t>
            </a:r>
          </a:p>
          <a:p>
            <a:pPr marL="0" indent="0" algn="ctr">
              <a:lnSpc>
                <a:spcPct val="110000"/>
              </a:lnSpc>
              <a:spcBef>
                <a:spcPts val="0"/>
              </a:spcBef>
              <a:buNone/>
              <a:defRPr/>
            </a:pPr>
            <a:r>
              <a:rPr lang="en-GB" altLang="x-none" sz="1650" i="1" dirty="0">
                <a:latin typeface="+mj-lt"/>
                <a:ea typeface="ＭＳ Ｐゴシック" charset="-128"/>
              </a:rPr>
              <a:t>Cambridge Yearbook of European Legal Studies</a:t>
            </a:r>
            <a:r>
              <a:rPr lang="en-GB" altLang="x-none" sz="1650" dirty="0">
                <a:latin typeface="+mj-lt"/>
                <a:ea typeface="ＭＳ Ｐゴシック" charset="-128"/>
              </a:rPr>
              <a:t> (2017) </a:t>
            </a:r>
            <a:endParaRPr lang="en-GB" b="1" dirty="0">
              <a:latin typeface="+mj-lt"/>
            </a:endParaRPr>
          </a:p>
        </p:txBody>
      </p:sp>
      <p:sp>
        <p:nvSpPr>
          <p:cNvPr id="4" name="Slide Number Placeholder 3">
            <a:extLst>
              <a:ext uri="{FF2B5EF4-FFF2-40B4-BE49-F238E27FC236}">
                <a16:creationId xmlns:a16="http://schemas.microsoft.com/office/drawing/2014/main" id="{CFB06199-1577-3BDD-E5DF-2C3B8EA9DF71}"/>
              </a:ext>
            </a:extLst>
          </p:cNvPr>
          <p:cNvSpPr>
            <a:spLocks noGrp="1"/>
          </p:cNvSpPr>
          <p:nvPr>
            <p:ph type="sldNum" sz="quarter" idx="12"/>
          </p:nvPr>
        </p:nvSpPr>
        <p:spPr/>
        <p:txBody>
          <a:bodyPr/>
          <a:lstStyle/>
          <a:p>
            <a:pPr>
              <a:defRPr/>
            </a:pPr>
            <a:fld id="{F235E15D-8652-A441-9995-9308AC0467C5}" type="slidenum">
              <a:rPr lang="en-GB" altLang="en-US" smtClean="0"/>
              <a:pPr>
                <a:defRPr/>
              </a:pPr>
              <a:t>13</a:t>
            </a:fld>
            <a:endParaRPr lang="en-GB" altLang="en-US"/>
          </a:p>
        </p:txBody>
      </p:sp>
    </p:spTree>
    <p:extLst>
      <p:ext uri="{BB962C8B-B14F-4D97-AF65-F5344CB8AC3E}">
        <p14:creationId xmlns:p14="http://schemas.microsoft.com/office/powerpoint/2010/main" val="209840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10DC74-3D89-C095-233A-97D889F58042}"/>
              </a:ext>
            </a:extLst>
          </p:cNvPr>
          <p:cNvSpPr>
            <a:spLocks noGrp="1"/>
          </p:cNvSpPr>
          <p:nvPr>
            <p:ph type="title"/>
          </p:nvPr>
        </p:nvSpPr>
        <p:spPr>
          <a:xfrm>
            <a:off x="533400" y="228600"/>
            <a:ext cx="8072472" cy="1295399"/>
          </a:xfrm>
        </p:spPr>
        <p:txBody>
          <a:bodyPr>
            <a:noAutofit/>
          </a:bodyPr>
          <a:lstStyle/>
          <a:p>
            <a:r>
              <a:rPr lang="en-US" sz="2800" b="1" dirty="0"/>
              <a:t>Rule of law backsliding + democratic backsliding = </a:t>
            </a:r>
            <a:br>
              <a:rPr lang="en-US" sz="2800" b="1" dirty="0"/>
            </a:br>
            <a:r>
              <a:rPr lang="en-US" sz="2800" b="1" dirty="0"/>
              <a:t>from democracy to autocracy</a:t>
            </a:r>
          </a:p>
        </p:txBody>
      </p:sp>
      <p:pic>
        <p:nvPicPr>
          <p:cNvPr id="10" name="Content Placeholder 9">
            <a:extLst>
              <a:ext uri="{FF2B5EF4-FFF2-40B4-BE49-F238E27FC236}">
                <a16:creationId xmlns:a16="http://schemas.microsoft.com/office/drawing/2014/main" id="{659E4BA3-5CC7-C249-389A-25922989A85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855" y="1911741"/>
            <a:ext cx="9087075" cy="3960000"/>
          </a:xfrm>
        </p:spPr>
        <p:style>
          <a:lnRef idx="2">
            <a:schemeClr val="dk1"/>
          </a:lnRef>
          <a:fillRef idx="1">
            <a:schemeClr val="lt1"/>
          </a:fillRef>
          <a:effectRef idx="0">
            <a:schemeClr val="dk1"/>
          </a:effectRef>
          <a:fontRef idx="minor">
            <a:schemeClr val="dk1"/>
          </a:fontRef>
        </p:style>
      </p:pic>
      <p:sp>
        <p:nvSpPr>
          <p:cNvPr id="2" name="Slide Number Placeholder 1">
            <a:extLst>
              <a:ext uri="{FF2B5EF4-FFF2-40B4-BE49-F238E27FC236}">
                <a16:creationId xmlns:a16="http://schemas.microsoft.com/office/drawing/2014/main" id="{E572D3B6-CF5F-A16D-C3E0-5FD1DD0F3550}"/>
              </a:ext>
            </a:extLst>
          </p:cNvPr>
          <p:cNvSpPr>
            <a:spLocks noGrp="1"/>
          </p:cNvSpPr>
          <p:nvPr>
            <p:ph type="sldNum" sz="quarter" idx="12"/>
          </p:nvPr>
        </p:nvSpPr>
        <p:spPr/>
        <p:txBody>
          <a:bodyPr/>
          <a:lstStyle/>
          <a:p>
            <a:pPr>
              <a:defRPr/>
            </a:pPr>
            <a:fld id="{CF3C5DB8-7C75-7C4E-922A-8F10253D7E78}" type="slidenum">
              <a:rPr lang="en-GB" altLang="en-US" smtClean="0"/>
              <a:pPr>
                <a:defRPr/>
              </a:pPr>
              <a:t>14</a:t>
            </a:fld>
            <a:endParaRPr lang="en-GB" altLang="en-US"/>
          </a:p>
        </p:txBody>
      </p:sp>
    </p:spTree>
    <p:extLst>
      <p:ext uri="{BB962C8B-B14F-4D97-AF65-F5344CB8AC3E}">
        <p14:creationId xmlns:p14="http://schemas.microsoft.com/office/powerpoint/2010/main" val="75215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F33FE9-B019-05A6-6E4F-57200A3835E4}"/>
              </a:ext>
            </a:extLst>
          </p:cNvPr>
          <p:cNvSpPr>
            <a:spLocks noGrp="1"/>
          </p:cNvSpPr>
          <p:nvPr>
            <p:ph type="title"/>
          </p:nvPr>
        </p:nvSpPr>
        <p:spPr>
          <a:xfrm>
            <a:off x="457200" y="274320"/>
            <a:ext cx="8148672" cy="1100852"/>
          </a:xfrm>
        </p:spPr>
        <p:txBody>
          <a:bodyPr>
            <a:noAutofit/>
          </a:bodyPr>
          <a:lstStyle/>
          <a:p>
            <a:r>
              <a:rPr lang="en-US" sz="2800" b="1" dirty="0"/>
              <a:t>Post Lisbon treaty unexpected “rule of law backsliding/crisis”</a:t>
            </a:r>
          </a:p>
        </p:txBody>
      </p:sp>
      <p:sp>
        <p:nvSpPr>
          <p:cNvPr id="8" name="Content Placeholder 7">
            <a:extLst>
              <a:ext uri="{FF2B5EF4-FFF2-40B4-BE49-F238E27FC236}">
                <a16:creationId xmlns:a16="http://schemas.microsoft.com/office/drawing/2014/main" id="{38127C4A-D027-5123-3C2B-57166B6728C1}"/>
              </a:ext>
            </a:extLst>
          </p:cNvPr>
          <p:cNvSpPr>
            <a:spLocks noGrp="1"/>
          </p:cNvSpPr>
          <p:nvPr>
            <p:ph sz="half" idx="1"/>
          </p:nvPr>
        </p:nvSpPr>
        <p:spPr>
          <a:xfrm>
            <a:off x="381000" y="1676400"/>
            <a:ext cx="3886200" cy="3945732"/>
          </a:xfrm>
        </p:spPr>
        <p:txBody>
          <a:bodyPr>
            <a:normAutofit/>
          </a:bodyPr>
          <a:lstStyle/>
          <a:p>
            <a:r>
              <a:rPr lang="en-US" sz="2400" dirty="0"/>
              <a:t>CJEU President Koen Lenaerts, 2021: “</a:t>
            </a:r>
            <a:r>
              <a:rPr lang="en-GB" sz="2400" dirty="0">
                <a:solidFill>
                  <a:srgbClr val="000000"/>
                </a:solidFill>
                <a:ea typeface="Times New Roman" panose="02020603050405020304" pitchFamily="18" charset="0"/>
              </a:rPr>
              <a:t>it is no exaggeration to say that its </a:t>
            </a:r>
            <a:r>
              <a:rPr lang="en-GB" sz="2400" b="1" dirty="0">
                <a:solidFill>
                  <a:srgbClr val="000000"/>
                </a:solidFill>
                <a:ea typeface="Times New Roman" panose="02020603050405020304" pitchFamily="18" charset="0"/>
              </a:rPr>
              <a:t>foundations as a Union based on the rule of law are under threat </a:t>
            </a:r>
            <a:r>
              <a:rPr lang="en-GB" sz="2400" dirty="0">
                <a:solidFill>
                  <a:srgbClr val="000000"/>
                </a:solidFill>
                <a:ea typeface="Times New Roman" panose="02020603050405020304" pitchFamily="18" charset="0"/>
              </a:rPr>
              <a:t>and that the very survival of the European project in its current form is at stake”</a:t>
            </a:r>
            <a:r>
              <a:rPr lang="en-GB" sz="2400" dirty="0"/>
              <a:t> </a:t>
            </a:r>
            <a:endParaRPr lang="en-US" sz="2400" dirty="0"/>
          </a:p>
        </p:txBody>
      </p:sp>
      <p:sp>
        <p:nvSpPr>
          <p:cNvPr id="9" name="Content Placeholder 8">
            <a:extLst>
              <a:ext uri="{FF2B5EF4-FFF2-40B4-BE49-F238E27FC236}">
                <a16:creationId xmlns:a16="http://schemas.microsoft.com/office/drawing/2014/main" id="{C3B2D066-9356-E435-C166-08DCE8FA6DCB}"/>
              </a:ext>
            </a:extLst>
          </p:cNvPr>
          <p:cNvSpPr>
            <a:spLocks noGrp="1"/>
          </p:cNvSpPr>
          <p:nvPr>
            <p:ph sz="half" idx="2"/>
          </p:nvPr>
        </p:nvSpPr>
        <p:spPr>
          <a:xfrm>
            <a:off x="4343400" y="1676400"/>
            <a:ext cx="4357688" cy="4907279"/>
          </a:xfrm>
        </p:spPr>
        <p:txBody>
          <a:bodyPr>
            <a:noAutofit/>
          </a:bodyPr>
          <a:lstStyle/>
          <a:p>
            <a:r>
              <a:rPr lang="en-US" sz="2400"/>
              <a:t>ECtHR President </a:t>
            </a:r>
            <a:r>
              <a:rPr lang="en-GB" sz="2400">
                <a:solidFill>
                  <a:srgbClr val="000000"/>
                </a:solidFill>
                <a:effectLst/>
                <a:ea typeface="Cambria" panose="02040503050406030204" pitchFamily="18" charset="0"/>
              </a:rPr>
              <a:t>Síofra O’Leary</a:t>
            </a:r>
            <a:r>
              <a:rPr lang="en-US" sz="2400"/>
              <a:t>, 2023:  </a:t>
            </a:r>
            <a:r>
              <a:rPr lang="en-GB" sz="2400"/>
              <a:t>“</a:t>
            </a:r>
            <a:r>
              <a:rPr lang="en-GB" sz="2400">
                <a:solidFill>
                  <a:srgbClr val="000000"/>
                </a:solidFill>
                <a:effectLst/>
                <a:ea typeface="Cambria" panose="02040503050406030204" pitchFamily="18" charset="0"/>
              </a:rPr>
              <a:t>As evidenced by ...  instances of </a:t>
            </a:r>
            <a:r>
              <a:rPr lang="en-GB" sz="2400" b="1">
                <a:solidFill>
                  <a:srgbClr val="000000"/>
                </a:solidFill>
                <a:effectLst/>
                <a:ea typeface="Cambria" panose="02040503050406030204" pitchFamily="18" charset="0"/>
              </a:rPr>
              <a:t>democratic erosion in transitional and previously stable democracies, rule of law backsliding, or signs of regression </a:t>
            </a:r>
            <a:r>
              <a:rPr lang="en-GB" sz="2400">
                <a:solidFill>
                  <a:srgbClr val="000000"/>
                </a:solidFill>
                <a:effectLst/>
                <a:ea typeface="Cambria" panose="02040503050406030204" pitchFamily="18" charset="0"/>
              </a:rPr>
              <a:t>when it comes to issues such as equality … some of the fundamental values enshrined in the Convention are under threat in different parts of Europe and beyond”</a:t>
            </a:r>
            <a:r>
              <a:rPr lang="en-GB" sz="2400">
                <a:effectLst/>
              </a:rPr>
              <a:t> </a:t>
            </a:r>
            <a:endParaRPr lang="en-GB" sz="2400">
              <a:ea typeface="Times New Roman" panose="02020603050405020304" pitchFamily="18" charset="0"/>
            </a:endParaRPr>
          </a:p>
        </p:txBody>
      </p:sp>
      <p:sp>
        <p:nvSpPr>
          <p:cNvPr id="5" name="Slide Number Placeholder 4">
            <a:extLst>
              <a:ext uri="{FF2B5EF4-FFF2-40B4-BE49-F238E27FC236}">
                <a16:creationId xmlns:a16="http://schemas.microsoft.com/office/drawing/2014/main" id="{7B9C13BC-BAF2-1225-FDF3-DC96A6097705}"/>
              </a:ext>
            </a:extLst>
          </p:cNvPr>
          <p:cNvSpPr>
            <a:spLocks noGrp="1"/>
          </p:cNvSpPr>
          <p:nvPr>
            <p:ph type="sldNum" sz="quarter" idx="12"/>
          </p:nvPr>
        </p:nvSpPr>
        <p:spPr/>
        <p:txBody>
          <a:bodyPr/>
          <a:lstStyle/>
          <a:p>
            <a:fld id="{1C24CD51-B44B-D64D-BCF2-44702135ED8A}" type="slidenum">
              <a:rPr lang="en-US" smtClean="0"/>
              <a:t>15</a:t>
            </a:fld>
            <a:endParaRPr lang="en-US"/>
          </a:p>
        </p:txBody>
      </p:sp>
    </p:spTree>
    <p:extLst>
      <p:ext uri="{BB962C8B-B14F-4D97-AF65-F5344CB8AC3E}">
        <p14:creationId xmlns:p14="http://schemas.microsoft.com/office/powerpoint/2010/main" val="145977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E7F7-1039-5567-AFA9-A26A5636C583}"/>
              </a:ext>
            </a:extLst>
          </p:cNvPr>
          <p:cNvSpPr>
            <a:spLocks noGrp="1"/>
          </p:cNvSpPr>
          <p:nvPr>
            <p:ph type="title"/>
          </p:nvPr>
        </p:nvSpPr>
        <p:spPr>
          <a:xfrm>
            <a:off x="457200" y="339956"/>
            <a:ext cx="8229600" cy="1412644"/>
          </a:xfrm>
        </p:spPr>
        <p:txBody>
          <a:bodyPr>
            <a:noAutofit/>
          </a:bodyPr>
          <a:lstStyle/>
          <a:p>
            <a:pPr algn="ctr"/>
            <a:r>
              <a:rPr lang="en-GB" sz="2800" b="1" dirty="0">
                <a:latin typeface="Helvetica" pitchFamily="2" charset="0"/>
              </a:rPr>
              <a:t>European Parliament resolution of 19 May 2022 on the Commission’s 2021 Rule of Law Report </a:t>
            </a:r>
            <a:endParaRPr lang="en-US" sz="2800" b="1" dirty="0"/>
          </a:p>
        </p:txBody>
      </p:sp>
      <p:sp>
        <p:nvSpPr>
          <p:cNvPr id="5" name="Content Placeholder 4">
            <a:extLst>
              <a:ext uri="{FF2B5EF4-FFF2-40B4-BE49-F238E27FC236}">
                <a16:creationId xmlns:a16="http://schemas.microsoft.com/office/drawing/2014/main" id="{DED81B63-0904-D67B-B595-1FE54B621531}"/>
              </a:ext>
            </a:extLst>
          </p:cNvPr>
          <p:cNvSpPr>
            <a:spLocks noGrp="1"/>
          </p:cNvSpPr>
          <p:nvPr>
            <p:ph idx="1"/>
          </p:nvPr>
        </p:nvSpPr>
        <p:spPr>
          <a:xfrm>
            <a:off x="457200" y="1981200"/>
            <a:ext cx="8229600" cy="4114799"/>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endParaRPr lang="en-GB" sz="2100" dirty="0">
              <a:latin typeface="Helvetica" pitchFamily="2" charset="0"/>
            </a:endParaRPr>
          </a:p>
          <a:p>
            <a:pPr marL="0" indent="0">
              <a:buNone/>
            </a:pPr>
            <a:r>
              <a:rPr lang="en-GB" sz="2800" dirty="0"/>
              <a:t>“whereas without concrete recommendations and effective follow-up, the rule of law report may fail to prevent, detect and address effectively and in a timely manner systemic challenges and </a:t>
            </a:r>
            <a:r>
              <a:rPr lang="en-GB" sz="2800" b="1" dirty="0"/>
              <a:t>backsliding on the rule of law</a:t>
            </a:r>
            <a:r>
              <a:rPr lang="en-GB" sz="2800" dirty="0"/>
              <a:t>, as witnessed in several EU Member States in recent years”</a:t>
            </a:r>
          </a:p>
        </p:txBody>
      </p:sp>
      <p:sp>
        <p:nvSpPr>
          <p:cNvPr id="4" name="Slide Number Placeholder 3">
            <a:extLst>
              <a:ext uri="{FF2B5EF4-FFF2-40B4-BE49-F238E27FC236}">
                <a16:creationId xmlns:a16="http://schemas.microsoft.com/office/drawing/2014/main" id="{9481BC79-E63E-F280-9C7E-F50F1A73DF6A}"/>
              </a:ext>
            </a:extLst>
          </p:cNvPr>
          <p:cNvSpPr>
            <a:spLocks noGrp="1"/>
          </p:cNvSpPr>
          <p:nvPr>
            <p:ph type="sldNum" sz="quarter" idx="12"/>
          </p:nvPr>
        </p:nvSpPr>
        <p:spPr/>
        <p:txBody>
          <a:bodyPr/>
          <a:lstStyle/>
          <a:p>
            <a:fld id="{1C24CD51-B44B-D64D-BCF2-44702135ED8A}" type="slidenum">
              <a:rPr lang="en-US" smtClean="0"/>
              <a:t>16</a:t>
            </a:fld>
            <a:endParaRPr lang="en-US"/>
          </a:p>
        </p:txBody>
      </p:sp>
    </p:spTree>
    <p:extLst>
      <p:ext uri="{BB962C8B-B14F-4D97-AF65-F5344CB8AC3E}">
        <p14:creationId xmlns:p14="http://schemas.microsoft.com/office/powerpoint/2010/main" val="35506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EA09D2-57CA-B6BF-F4BB-85B098968B6A}"/>
              </a:ext>
            </a:extLst>
          </p:cNvPr>
          <p:cNvSpPr>
            <a:spLocks noGrp="1"/>
          </p:cNvSpPr>
          <p:nvPr>
            <p:ph type="title"/>
          </p:nvPr>
        </p:nvSpPr>
        <p:spPr>
          <a:xfrm>
            <a:off x="609600" y="274320"/>
            <a:ext cx="7924800" cy="1249680"/>
          </a:xfrm>
        </p:spPr>
        <p:txBody>
          <a:bodyPr>
            <a:noAutofit/>
          </a:bodyPr>
          <a:lstStyle/>
          <a:p>
            <a:pPr>
              <a:buNone/>
            </a:pPr>
            <a:r>
              <a:rPr lang="en-GB" sz="2800" b="1" dirty="0">
                <a:effectLst/>
              </a:rPr>
              <a:t>Advocate General </a:t>
            </a:r>
            <a:r>
              <a:rPr lang="en-GB" sz="2800" b="1" dirty="0" err="1">
                <a:effectLst/>
              </a:rPr>
              <a:t>Ćapeta</a:t>
            </a:r>
            <a:r>
              <a:rPr lang="en-GB" sz="2800" b="1" dirty="0"/>
              <a:t> (Opinion of 5 June 2025 </a:t>
            </a:r>
            <a:br>
              <a:rPr lang="en-GB" sz="2800" b="1" dirty="0"/>
            </a:br>
            <a:r>
              <a:rPr lang="en-GB" sz="2800" b="1" dirty="0">
                <a:effectLst/>
              </a:rPr>
              <a:t>in case C-769/22)</a:t>
            </a:r>
            <a:endParaRPr lang="en-GB" sz="2800" b="1" dirty="0"/>
          </a:p>
        </p:txBody>
      </p:sp>
      <p:sp>
        <p:nvSpPr>
          <p:cNvPr id="6" name="Content Placeholder 5">
            <a:extLst>
              <a:ext uri="{FF2B5EF4-FFF2-40B4-BE49-F238E27FC236}">
                <a16:creationId xmlns:a16="http://schemas.microsoft.com/office/drawing/2014/main" id="{6E5F89BC-8013-F2BD-B164-77B92627CE4E}"/>
              </a:ext>
            </a:extLst>
          </p:cNvPr>
          <p:cNvSpPr>
            <a:spLocks noGrp="1"/>
          </p:cNvSpPr>
          <p:nvPr>
            <p:ph idx="1"/>
          </p:nvPr>
        </p:nvSpPr>
        <p:spPr>
          <a:xfrm>
            <a:off x="1371600" y="1828800"/>
            <a:ext cx="6553199" cy="4495799"/>
          </a:xfrm>
        </p:spPr>
        <p:txBody>
          <a:bodyPr/>
          <a:lstStyle/>
          <a:p>
            <a:r>
              <a:rPr lang="en-GB" sz="2800" kern="0" dirty="0">
                <a:solidFill>
                  <a:srgbClr val="000000"/>
                </a:solidFill>
                <a:effectLst/>
                <a:ea typeface="Times New Roman" panose="02020603050405020304" pitchFamily="18" charset="0"/>
                <a:cs typeface="Times New Roman" panose="02020603050405020304" pitchFamily="18" charset="0"/>
              </a:rPr>
              <a:t>184. </a:t>
            </a:r>
            <a:r>
              <a:rPr lang="en-GB" sz="2800" kern="0" dirty="0">
                <a:solidFill>
                  <a:srgbClr val="000000"/>
                </a:solidFill>
                <a:effectLst/>
                <a:highlight>
                  <a:srgbClr val="FFFF00"/>
                </a:highlight>
                <a:ea typeface="Times New Roman" panose="02020603050405020304" pitchFamily="18" charset="0"/>
                <a:cs typeface="Times New Roman" panose="02020603050405020304" pitchFamily="18" charset="0"/>
              </a:rPr>
              <a:t>The rule of law crisis</a:t>
            </a:r>
            <a:r>
              <a:rPr lang="en-GB" sz="2800" kern="0" dirty="0">
                <a:solidFill>
                  <a:srgbClr val="000000"/>
                </a:solidFill>
                <a:effectLst/>
                <a:ea typeface="Times New Roman" panose="02020603050405020304" pitchFamily="18" charset="0"/>
                <a:cs typeface="Times New Roman" panose="02020603050405020304" pitchFamily="18" charset="0"/>
              </a:rPr>
              <a:t>, resulting in a number of judgments of the Court, taught us that values should not be taken for granted. Member States must actively work not only at maintaining the level of existing protection at the point of entry into the European Union, but must also take the necessary measures to remove any existing obstacles impeding the full respect of those values in their societies.</a:t>
            </a:r>
            <a:endParaRPr lang="en-GB" sz="2800" kern="100" dirty="0">
              <a:effectLst/>
              <a:ea typeface="Calibri" panose="020F0502020204030204" pitchFamily="34" charset="0"/>
              <a:cs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ABED8DD4-3CB9-3CF0-C7FE-2A9CD2344758}"/>
              </a:ext>
            </a:extLst>
          </p:cNvPr>
          <p:cNvSpPr>
            <a:spLocks noGrp="1"/>
          </p:cNvSpPr>
          <p:nvPr>
            <p:ph type="sldNum" sz="quarter" idx="12"/>
          </p:nvPr>
        </p:nvSpPr>
        <p:spPr/>
        <p:txBody>
          <a:bodyPr/>
          <a:lstStyle/>
          <a:p>
            <a:pPr>
              <a:defRPr/>
            </a:pPr>
            <a:fld id="{F235E15D-8652-A441-9995-9308AC0467C5}" type="slidenum">
              <a:rPr lang="en-GB" altLang="en-US" smtClean="0"/>
              <a:pPr>
                <a:defRPr/>
              </a:pPr>
              <a:t>17</a:t>
            </a:fld>
            <a:endParaRPr lang="en-GB" altLang="en-US"/>
          </a:p>
        </p:txBody>
      </p:sp>
    </p:spTree>
    <p:extLst>
      <p:ext uri="{BB962C8B-B14F-4D97-AF65-F5344CB8AC3E}">
        <p14:creationId xmlns:p14="http://schemas.microsoft.com/office/powerpoint/2010/main" val="375108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25ED-3878-E496-E441-A591C5A44C62}"/>
              </a:ext>
            </a:extLst>
          </p:cNvPr>
          <p:cNvSpPr>
            <a:spLocks noGrp="1"/>
          </p:cNvSpPr>
          <p:nvPr>
            <p:ph type="title"/>
          </p:nvPr>
        </p:nvSpPr>
        <p:spPr>
          <a:xfrm>
            <a:off x="1143000" y="428109"/>
            <a:ext cx="6857999" cy="1188720"/>
          </a:xfrm>
        </p:spPr>
        <p:txBody>
          <a:bodyPr>
            <a:noAutofit/>
          </a:bodyPr>
          <a:lstStyle/>
          <a:p>
            <a:pPr algn="ctr"/>
            <a:br>
              <a:rPr lang="en-US" altLang="x-none" sz="2800" b="1" dirty="0">
                <a:ea typeface="ＭＳ Ｐゴシック" charset="-128"/>
              </a:rPr>
            </a:br>
            <a:r>
              <a:rPr lang="en-US" altLang="x-none" sz="2800" b="1" dirty="0">
                <a:ea typeface="ＭＳ Ｐゴシック" charset="-128"/>
              </a:rPr>
              <a:t>rule of law backsliding as An existential threat</a:t>
            </a:r>
            <a:br>
              <a:rPr lang="en-US" altLang="x-none" sz="2800" b="1" dirty="0">
                <a:ea typeface="ＭＳ Ｐゴシック" charset="-128"/>
              </a:rPr>
            </a:br>
            <a:r>
              <a:rPr lang="en-US" altLang="x-none" sz="2800" b="1" dirty="0">
                <a:ea typeface="ＭＳ Ｐゴシック" charset="-128"/>
              </a:rPr>
              <a:t>for the EU’s legal order</a:t>
            </a:r>
            <a:br>
              <a:rPr lang="en-US" altLang="x-none" sz="2800" b="1" dirty="0">
                <a:ea typeface="ＭＳ Ｐゴシック" charset="-128"/>
              </a:rPr>
            </a:br>
            <a:endParaRPr lang="en-US" sz="2000" b="1" dirty="0"/>
          </a:p>
        </p:txBody>
      </p:sp>
      <p:pic>
        <p:nvPicPr>
          <p:cNvPr id="4" name="Content Placeholder 3">
            <a:extLst>
              <a:ext uri="{FF2B5EF4-FFF2-40B4-BE49-F238E27FC236}">
                <a16:creationId xmlns:a16="http://schemas.microsoft.com/office/drawing/2014/main" id="{C5778133-ACFC-4FE3-C196-AF3E6470E7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713" y="2438400"/>
            <a:ext cx="8786572" cy="2448000"/>
          </a:xfrm>
        </p:spPr>
      </p:pic>
      <p:sp>
        <p:nvSpPr>
          <p:cNvPr id="3" name="Slide Number Placeholder 2">
            <a:extLst>
              <a:ext uri="{FF2B5EF4-FFF2-40B4-BE49-F238E27FC236}">
                <a16:creationId xmlns:a16="http://schemas.microsoft.com/office/drawing/2014/main" id="{AD716126-0E09-C4E8-A86B-C82DBDB12D92}"/>
              </a:ext>
            </a:extLst>
          </p:cNvPr>
          <p:cNvSpPr>
            <a:spLocks noGrp="1"/>
          </p:cNvSpPr>
          <p:nvPr>
            <p:ph type="sldNum" sz="quarter" idx="12"/>
          </p:nvPr>
        </p:nvSpPr>
        <p:spPr/>
        <p:txBody>
          <a:bodyPr/>
          <a:lstStyle/>
          <a:p>
            <a:pPr>
              <a:defRPr/>
            </a:pPr>
            <a:fld id="{F235E15D-8652-A441-9995-9308AC0467C5}" type="slidenum">
              <a:rPr lang="en-GB" altLang="en-US" smtClean="0"/>
              <a:pPr>
                <a:defRPr/>
              </a:pPr>
              <a:t>18</a:t>
            </a:fld>
            <a:endParaRPr lang="en-GB" altLang="en-US"/>
          </a:p>
        </p:txBody>
      </p:sp>
    </p:spTree>
    <p:extLst>
      <p:ext uri="{BB962C8B-B14F-4D97-AF65-F5344CB8AC3E}">
        <p14:creationId xmlns:p14="http://schemas.microsoft.com/office/powerpoint/2010/main" val="72451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3072B2-C292-A373-FA0C-83E14BFCA45F}"/>
              </a:ext>
            </a:extLst>
          </p:cNvPr>
          <p:cNvSpPr>
            <a:spLocks noGrp="1"/>
          </p:cNvSpPr>
          <p:nvPr>
            <p:ph type="title"/>
          </p:nvPr>
        </p:nvSpPr>
        <p:spPr>
          <a:xfrm>
            <a:off x="381000" y="274320"/>
            <a:ext cx="8305800" cy="1173480"/>
          </a:xfrm>
        </p:spPr>
        <p:txBody>
          <a:bodyPr>
            <a:noAutofit/>
          </a:bodyPr>
          <a:lstStyle/>
          <a:p>
            <a:r>
              <a:rPr lang="en-GB" sz="2800" b="1" dirty="0"/>
              <a:t>A global trend</a:t>
            </a:r>
            <a:br>
              <a:rPr lang="en-GB" sz="2400" b="1" dirty="0"/>
            </a:br>
            <a:r>
              <a:rPr lang="en-GB" sz="2400" dirty="0"/>
              <a:t>“Since 2016, a global rule of law recession has affected 77% of countries studied”</a:t>
            </a:r>
          </a:p>
        </p:txBody>
      </p:sp>
      <p:pic>
        <p:nvPicPr>
          <p:cNvPr id="10" name="Content Placeholder 9">
            <a:extLst>
              <a:ext uri="{FF2B5EF4-FFF2-40B4-BE49-F238E27FC236}">
                <a16:creationId xmlns:a16="http://schemas.microsoft.com/office/drawing/2014/main" id="{B9A08CE9-0B49-2E2C-109A-5E91468CC8B6}"/>
              </a:ext>
            </a:extLst>
          </p:cNvPr>
          <p:cNvPicPr>
            <a:picLocks noGrp="1" noChangeAspect="1"/>
          </p:cNvPicPr>
          <p:nvPr>
            <p:ph idx="1"/>
          </p:nvPr>
        </p:nvPicPr>
        <p:blipFill>
          <a:blip r:embed="rId3"/>
          <a:stretch>
            <a:fillRect/>
          </a:stretch>
        </p:blipFill>
        <p:spPr>
          <a:xfrm>
            <a:off x="592868" y="1676400"/>
            <a:ext cx="7958264" cy="5040000"/>
          </a:xfrm>
        </p:spPr>
        <p:style>
          <a:lnRef idx="2">
            <a:schemeClr val="dk1"/>
          </a:lnRef>
          <a:fillRef idx="1">
            <a:schemeClr val="lt1"/>
          </a:fillRef>
          <a:effectRef idx="0">
            <a:schemeClr val="dk1"/>
          </a:effectRef>
          <a:fontRef idx="minor">
            <a:schemeClr val="dk1"/>
          </a:fontRef>
        </p:style>
      </p:pic>
      <p:sp>
        <p:nvSpPr>
          <p:cNvPr id="5" name="Slide Number Placeholder 4">
            <a:extLst>
              <a:ext uri="{FF2B5EF4-FFF2-40B4-BE49-F238E27FC236}">
                <a16:creationId xmlns:a16="http://schemas.microsoft.com/office/drawing/2014/main" id="{AA137554-70FB-53CD-5FAD-08EBB9843541}"/>
              </a:ext>
            </a:extLst>
          </p:cNvPr>
          <p:cNvSpPr>
            <a:spLocks noGrp="1"/>
          </p:cNvSpPr>
          <p:nvPr>
            <p:ph type="sldNum" sz="quarter" idx="12"/>
          </p:nvPr>
        </p:nvSpPr>
        <p:spPr/>
        <p:txBody>
          <a:bodyPr/>
          <a:lstStyle/>
          <a:p>
            <a:fld id="{1C24CD51-B44B-D64D-BCF2-44702135ED8A}" type="slidenum">
              <a:rPr lang="en-US" smtClean="0"/>
              <a:t>19</a:t>
            </a:fld>
            <a:endParaRPr lang="en-US"/>
          </a:p>
        </p:txBody>
      </p:sp>
    </p:spTree>
    <p:extLst>
      <p:ext uri="{BB962C8B-B14F-4D97-AF65-F5344CB8AC3E}">
        <p14:creationId xmlns:p14="http://schemas.microsoft.com/office/powerpoint/2010/main" val="1320310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E2667D-FD07-B7D7-0729-91F33FA56965}"/>
              </a:ext>
            </a:extLst>
          </p:cNvPr>
          <p:cNvSpPr>
            <a:spLocks noGrp="1"/>
          </p:cNvSpPr>
          <p:nvPr>
            <p:ph type="title"/>
          </p:nvPr>
        </p:nvSpPr>
        <p:spPr>
          <a:xfrm>
            <a:off x="640703" y="2971800"/>
            <a:ext cx="3290594" cy="1141497"/>
          </a:xfrm>
        </p:spPr>
        <p:txBody>
          <a:bodyPr/>
          <a:lstStyle/>
          <a:p>
            <a:r>
              <a:rPr lang="en-GB" dirty="0"/>
              <a:t>Outline </a:t>
            </a:r>
          </a:p>
        </p:txBody>
      </p:sp>
      <p:sp>
        <p:nvSpPr>
          <p:cNvPr id="5" name="Content Placeholder 4">
            <a:extLst>
              <a:ext uri="{FF2B5EF4-FFF2-40B4-BE49-F238E27FC236}">
                <a16:creationId xmlns:a16="http://schemas.microsoft.com/office/drawing/2014/main" id="{8CBC6CDF-9EF1-4B74-85C2-BDCC075A807A}"/>
              </a:ext>
            </a:extLst>
          </p:cNvPr>
          <p:cNvSpPr>
            <a:spLocks noGrp="1"/>
          </p:cNvSpPr>
          <p:nvPr>
            <p:ph idx="1"/>
          </p:nvPr>
        </p:nvSpPr>
        <p:spPr>
          <a:xfrm>
            <a:off x="4800600" y="274320"/>
            <a:ext cx="4016043" cy="6583680"/>
          </a:xfrm>
        </p:spPr>
        <p:txBody>
          <a:bodyPr>
            <a:normAutofit/>
          </a:bodyPr>
          <a:lstStyle/>
          <a:p>
            <a:pPr marL="0" indent="0">
              <a:buNone/>
            </a:pPr>
            <a:r>
              <a:rPr lang="en-GB" b="1" dirty="0"/>
              <a:t>Part 1: Background </a:t>
            </a:r>
          </a:p>
          <a:p>
            <a:r>
              <a:rPr lang="en-GB" dirty="0"/>
              <a:t>I.1 The rule of law and other EU values in the EU Treaty Framework </a:t>
            </a:r>
          </a:p>
          <a:p>
            <a:r>
              <a:rPr lang="en-GB" dirty="0"/>
              <a:t>I.2 Rule of law and democratic backsliding: Definitions and situation in the EU </a:t>
            </a:r>
          </a:p>
          <a:p>
            <a:pPr marL="0" indent="0">
              <a:buNone/>
            </a:pPr>
            <a:r>
              <a:rPr lang="en-GB" b="1" dirty="0"/>
              <a:t>Part II: The EU’s Rule of Law Toolbox</a:t>
            </a:r>
          </a:p>
          <a:p>
            <a:r>
              <a:rPr lang="en-GB" dirty="0"/>
              <a:t>II.1 Promotion/Prevention Tools</a:t>
            </a:r>
          </a:p>
          <a:p>
            <a:r>
              <a:rPr lang="en-GB" dirty="0"/>
              <a:t>II.2 Response/Enforcement Tools</a:t>
            </a:r>
          </a:p>
          <a:p>
            <a:pPr marL="0" indent="0">
              <a:buNone/>
            </a:pPr>
            <a:r>
              <a:rPr lang="en-GB" b="1" dirty="0"/>
              <a:t>Part III: The EU’s Rule of Law Toolbox in Practice</a:t>
            </a:r>
          </a:p>
          <a:p>
            <a:r>
              <a:rPr lang="en-GB" dirty="0"/>
              <a:t>III.1 </a:t>
            </a:r>
            <a:r>
              <a:rPr lang="en-US" sz="2000" dirty="0"/>
              <a:t>Promotion and preventive  tools in practice (by date of adoption)</a:t>
            </a:r>
            <a:endParaRPr lang="en-GB" dirty="0"/>
          </a:p>
          <a:p>
            <a:r>
              <a:rPr lang="en-GB" dirty="0"/>
              <a:t>III.2 Response and enforcement tools in practice (by date of adoption)</a:t>
            </a:r>
          </a:p>
        </p:txBody>
      </p:sp>
      <p:sp>
        <p:nvSpPr>
          <p:cNvPr id="2" name="Slide Number Placeholder 1">
            <a:extLst>
              <a:ext uri="{FF2B5EF4-FFF2-40B4-BE49-F238E27FC236}">
                <a16:creationId xmlns:a16="http://schemas.microsoft.com/office/drawing/2014/main" id="{BCA832F1-FEDF-AB5A-9301-C225598674A9}"/>
              </a:ext>
            </a:extLst>
          </p:cNvPr>
          <p:cNvSpPr>
            <a:spLocks noGrp="1"/>
          </p:cNvSpPr>
          <p:nvPr>
            <p:ph type="sldNum" sz="quarter" idx="12"/>
          </p:nvPr>
        </p:nvSpPr>
        <p:spPr/>
        <p:txBody>
          <a:bodyPr/>
          <a:lstStyle/>
          <a:p>
            <a:pPr>
              <a:defRPr/>
            </a:pPr>
            <a:fld id="{3D76718E-C7F8-3049-BB48-F820AE672041}" type="slidenum">
              <a:rPr lang="en-GB" altLang="en-US" smtClean="0"/>
              <a:pPr>
                <a:defRPr/>
              </a:pPr>
              <a:t>2</a:t>
            </a:fld>
            <a:endParaRPr lang="en-GB" altLang="en-US"/>
          </a:p>
        </p:txBody>
      </p:sp>
      <p:pic>
        <p:nvPicPr>
          <p:cNvPr id="7" name="Picture 6">
            <a:extLst>
              <a:ext uri="{FF2B5EF4-FFF2-40B4-BE49-F238E27FC236}">
                <a16:creationId xmlns:a16="http://schemas.microsoft.com/office/drawing/2014/main" id="{29019CC3-8E1A-04F6-569C-1C6AD911F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57" y="1295400"/>
            <a:ext cx="3917286" cy="1080000"/>
          </a:xfrm>
          <a:prstGeom prst="rect">
            <a:avLst/>
          </a:prstGeom>
        </p:spPr>
      </p:pic>
    </p:spTree>
    <p:extLst>
      <p:ext uri="{BB962C8B-B14F-4D97-AF65-F5344CB8AC3E}">
        <p14:creationId xmlns:p14="http://schemas.microsoft.com/office/powerpoint/2010/main" val="402123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48A75-61F7-7272-871D-DC3CF626B90E}"/>
              </a:ext>
            </a:extLst>
          </p:cNvPr>
          <p:cNvSpPr>
            <a:spLocks noGrp="1"/>
          </p:cNvSpPr>
          <p:nvPr>
            <p:ph type="title"/>
          </p:nvPr>
        </p:nvSpPr>
        <p:spPr>
          <a:xfrm>
            <a:off x="228600" y="152399"/>
            <a:ext cx="8686800" cy="1640049"/>
          </a:xfrm>
        </p:spPr>
        <p:txBody>
          <a:bodyPr>
            <a:noAutofit/>
          </a:bodyPr>
          <a:lstStyle/>
          <a:p>
            <a:r>
              <a:rPr lang="en-GB" sz="2400" dirty="0"/>
              <a:t>“</a:t>
            </a:r>
            <a:r>
              <a:rPr lang="en-GB" sz="2400" b="1" dirty="0"/>
              <a:t>Biggest” annual </a:t>
            </a:r>
            <a:r>
              <a:rPr lang="en-GB" sz="2400" b="1" dirty="0" err="1"/>
              <a:t>roL</a:t>
            </a:r>
            <a:r>
              <a:rPr lang="en-GB" sz="2400" b="1" dirty="0"/>
              <a:t> declines v sustained </a:t>
            </a:r>
            <a:r>
              <a:rPr lang="en-GB" sz="2400" b="1" dirty="0" err="1"/>
              <a:t>rol</a:t>
            </a:r>
            <a:r>
              <a:rPr lang="en-GB" sz="2400" b="1" dirty="0"/>
              <a:t> declines: </a:t>
            </a:r>
            <a:br>
              <a:rPr lang="en-GB" sz="2400" b="1" dirty="0"/>
            </a:br>
            <a:r>
              <a:rPr lang="en-GB" sz="2400" b="1" dirty="0"/>
              <a:t>Example of </a:t>
            </a:r>
            <a:r>
              <a:rPr lang="en-GB" sz="2400" b="1" dirty="0" err="1"/>
              <a:t>hungary</a:t>
            </a:r>
            <a:r>
              <a:rPr lang="en-GB" sz="2400" b="1" dirty="0"/>
              <a:t> </a:t>
            </a:r>
            <a:br>
              <a:rPr lang="en-GB" sz="2400" dirty="0"/>
            </a:br>
            <a:r>
              <a:rPr lang="en-GB" sz="1800" dirty="0"/>
              <a:t>(latter more significant than former + not all </a:t>
            </a:r>
            <a:r>
              <a:rPr lang="en-GB" sz="1800" dirty="0" err="1"/>
              <a:t>rol</a:t>
            </a:r>
            <a:r>
              <a:rPr lang="en-GB" sz="1800" dirty="0"/>
              <a:t> indicators are relevant to detect autocratisation)</a:t>
            </a:r>
          </a:p>
        </p:txBody>
      </p:sp>
      <p:pic>
        <p:nvPicPr>
          <p:cNvPr id="6" name="Content Placeholder 5">
            <a:extLst>
              <a:ext uri="{FF2B5EF4-FFF2-40B4-BE49-F238E27FC236}">
                <a16:creationId xmlns:a16="http://schemas.microsoft.com/office/drawing/2014/main" id="{CEC67653-201E-2BE6-20AF-84CB7BF29DED}"/>
              </a:ext>
            </a:extLst>
          </p:cNvPr>
          <p:cNvPicPr>
            <a:picLocks noGrp="1" noChangeAspect="1"/>
          </p:cNvPicPr>
          <p:nvPr>
            <p:ph sz="half" idx="1"/>
          </p:nvPr>
        </p:nvPicPr>
        <p:blipFill>
          <a:blip r:embed="rId3"/>
          <a:stretch>
            <a:fillRect/>
          </a:stretch>
        </p:blipFill>
        <p:spPr>
          <a:xfrm>
            <a:off x="381000" y="1963788"/>
            <a:ext cx="3289300" cy="2613333"/>
          </a:xfrm>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28912A18-FB53-47AF-6CA1-785285CB8100}"/>
              </a:ext>
            </a:extLst>
          </p:cNvPr>
          <p:cNvSpPr>
            <a:spLocks noGrp="1"/>
          </p:cNvSpPr>
          <p:nvPr>
            <p:ph type="sldNum" sz="quarter" idx="12"/>
          </p:nvPr>
        </p:nvSpPr>
        <p:spPr/>
        <p:txBody>
          <a:bodyPr/>
          <a:lstStyle/>
          <a:p>
            <a:fld id="{1C24CD51-B44B-D64D-BCF2-44702135ED8A}" type="slidenum">
              <a:rPr lang="en-US" smtClean="0"/>
              <a:t>20</a:t>
            </a:fld>
            <a:endParaRPr lang="en-US"/>
          </a:p>
        </p:txBody>
      </p:sp>
      <p:pic>
        <p:nvPicPr>
          <p:cNvPr id="7" name="Content Placeholder 10">
            <a:extLst>
              <a:ext uri="{FF2B5EF4-FFF2-40B4-BE49-F238E27FC236}">
                <a16:creationId xmlns:a16="http://schemas.microsoft.com/office/drawing/2014/main" id="{764BCD53-5077-B535-B613-250BB4722B30}"/>
              </a:ext>
            </a:extLst>
          </p:cNvPr>
          <p:cNvPicPr>
            <a:picLocks noGrp="1" noChangeAspect="1"/>
          </p:cNvPicPr>
          <p:nvPr>
            <p:ph sz="half" idx="2"/>
          </p:nvPr>
        </p:nvPicPr>
        <p:blipFill>
          <a:blip r:embed="rId4"/>
          <a:stretch>
            <a:fillRect/>
          </a:stretch>
        </p:blipFill>
        <p:spPr>
          <a:xfrm>
            <a:off x="4064240" y="2529000"/>
            <a:ext cx="4555487" cy="1800000"/>
          </a:xfrm>
        </p:spPr>
        <p:style>
          <a:lnRef idx="2">
            <a:schemeClr val="dk1"/>
          </a:lnRef>
          <a:fillRef idx="1">
            <a:schemeClr val="lt1"/>
          </a:fillRef>
          <a:effectRef idx="0">
            <a:schemeClr val="dk1"/>
          </a:effectRef>
          <a:fontRef idx="minor">
            <a:schemeClr val="dk1"/>
          </a:fontRef>
        </p:style>
      </p:pic>
      <p:pic>
        <p:nvPicPr>
          <p:cNvPr id="8" name="Content Placeholder 8">
            <a:extLst>
              <a:ext uri="{FF2B5EF4-FFF2-40B4-BE49-F238E27FC236}">
                <a16:creationId xmlns:a16="http://schemas.microsoft.com/office/drawing/2014/main" id="{BB05150A-8071-ADFD-EC46-D0ECB6D086C1}"/>
              </a:ext>
            </a:extLst>
          </p:cNvPr>
          <p:cNvPicPr>
            <a:picLocks noChangeAspect="1"/>
          </p:cNvPicPr>
          <p:nvPr/>
        </p:nvPicPr>
        <p:blipFill>
          <a:blip r:embed="rId5"/>
          <a:stretch>
            <a:fillRect/>
          </a:stretch>
        </p:blipFill>
        <p:spPr>
          <a:xfrm>
            <a:off x="2612346" y="4825242"/>
            <a:ext cx="6381818" cy="1800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23901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D20A00-859B-9847-6969-3CF7B96075D0}"/>
              </a:ext>
            </a:extLst>
          </p:cNvPr>
          <p:cNvSpPr>
            <a:spLocks noGrp="1"/>
          </p:cNvSpPr>
          <p:nvPr>
            <p:ph type="title"/>
          </p:nvPr>
        </p:nvSpPr>
        <p:spPr>
          <a:xfrm>
            <a:off x="1603122" y="457200"/>
            <a:ext cx="5937755" cy="1188720"/>
          </a:xfrm>
        </p:spPr>
        <p:txBody>
          <a:bodyPr>
            <a:noAutofit/>
          </a:bodyPr>
          <a:lstStyle/>
          <a:p>
            <a:r>
              <a:rPr lang="en-GB" sz="2400" b="1" dirty="0"/>
              <a:t>Democratic backsliding aka Autocratisation in the EU since 2010</a:t>
            </a:r>
          </a:p>
        </p:txBody>
      </p:sp>
      <p:sp>
        <p:nvSpPr>
          <p:cNvPr id="5" name="Slide Number Placeholder 4">
            <a:extLst>
              <a:ext uri="{FF2B5EF4-FFF2-40B4-BE49-F238E27FC236}">
                <a16:creationId xmlns:a16="http://schemas.microsoft.com/office/drawing/2014/main" id="{6CE21401-DF27-CDD0-9512-775B51758B97}"/>
              </a:ext>
            </a:extLst>
          </p:cNvPr>
          <p:cNvSpPr>
            <a:spLocks noGrp="1"/>
          </p:cNvSpPr>
          <p:nvPr>
            <p:ph type="sldNum" sz="quarter" idx="12"/>
          </p:nvPr>
        </p:nvSpPr>
        <p:spPr/>
        <p:txBody>
          <a:bodyPr/>
          <a:lstStyle/>
          <a:p>
            <a:pPr>
              <a:defRPr/>
            </a:pPr>
            <a:fld id="{CF3C5DB8-7C75-7C4E-922A-8F10253D7E78}" type="slidenum">
              <a:rPr lang="en-GB" altLang="en-US" smtClean="0"/>
              <a:pPr>
                <a:defRPr/>
              </a:pPr>
              <a:t>21</a:t>
            </a:fld>
            <a:endParaRPr lang="en-GB" altLang="en-US"/>
          </a:p>
        </p:txBody>
      </p:sp>
      <p:pic>
        <p:nvPicPr>
          <p:cNvPr id="8" name="Content Placeholder 7">
            <a:extLst>
              <a:ext uri="{FF2B5EF4-FFF2-40B4-BE49-F238E27FC236}">
                <a16:creationId xmlns:a16="http://schemas.microsoft.com/office/drawing/2014/main" id="{38722EB1-B4C8-AC06-9328-88F1EDF392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856147" y="1870211"/>
            <a:ext cx="7383965" cy="4320000"/>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80425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F5EC6E-F6BD-EF01-9A0C-085442AC338C}"/>
              </a:ext>
            </a:extLst>
          </p:cNvPr>
          <p:cNvSpPr>
            <a:spLocks noGrp="1"/>
          </p:cNvSpPr>
          <p:nvPr>
            <p:ph type="title"/>
          </p:nvPr>
        </p:nvSpPr>
        <p:spPr>
          <a:xfrm>
            <a:off x="690388" y="148588"/>
            <a:ext cx="7996412" cy="1344932"/>
          </a:xfrm>
        </p:spPr>
        <p:txBody>
          <a:bodyPr>
            <a:normAutofit fontScale="90000"/>
          </a:bodyPr>
          <a:lstStyle/>
          <a:p>
            <a:r>
              <a:rPr lang="en-GB" sz="2400" dirty="0"/>
              <a:t>VDEM 2025: “</a:t>
            </a:r>
            <a:r>
              <a:rPr lang="en-GB" sz="2400" dirty="0" err="1">
                <a:effectLst/>
              </a:rPr>
              <a:t>Autocratization</a:t>
            </a:r>
            <a:r>
              <a:rPr lang="en-GB" sz="2400" dirty="0">
                <a:effectLst/>
              </a:rPr>
              <a:t> is also manifest within the [EU], affecting </a:t>
            </a:r>
            <a:r>
              <a:rPr lang="en-GB" sz="2400" b="1" dirty="0">
                <a:effectLst/>
              </a:rPr>
              <a:t>Greece</a:t>
            </a:r>
            <a:r>
              <a:rPr lang="en-GB" sz="2400" dirty="0">
                <a:effectLst/>
              </a:rPr>
              <a:t>, </a:t>
            </a:r>
            <a:r>
              <a:rPr lang="en-GB" sz="2400" b="1" dirty="0">
                <a:effectLst/>
              </a:rPr>
              <a:t>Hungary</a:t>
            </a:r>
            <a:r>
              <a:rPr lang="en-GB" sz="2400" dirty="0">
                <a:effectLst/>
              </a:rPr>
              <a:t>, and </a:t>
            </a:r>
            <a:r>
              <a:rPr lang="en-GB" sz="2400" b="1" dirty="0">
                <a:effectLst/>
              </a:rPr>
              <a:t>Romania</a:t>
            </a:r>
            <a:r>
              <a:rPr lang="en-GB" sz="2400" dirty="0">
                <a:effectLst/>
              </a:rPr>
              <a:t>.”</a:t>
            </a:r>
            <a:endParaRPr lang="en-GB" sz="2400" dirty="0"/>
          </a:p>
        </p:txBody>
      </p:sp>
      <p:pic>
        <p:nvPicPr>
          <p:cNvPr id="11" name="Content Placeholder 10">
            <a:extLst>
              <a:ext uri="{FF2B5EF4-FFF2-40B4-BE49-F238E27FC236}">
                <a16:creationId xmlns:a16="http://schemas.microsoft.com/office/drawing/2014/main" id="{7E56D442-8784-9D3B-C9BE-9C697223495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9952" y="1669412"/>
            <a:ext cx="3700638" cy="5040000"/>
          </a:xfrm>
        </p:spPr>
        <p:style>
          <a:lnRef idx="2">
            <a:schemeClr val="accent6"/>
          </a:lnRef>
          <a:fillRef idx="1">
            <a:schemeClr val="lt1"/>
          </a:fillRef>
          <a:effectRef idx="0">
            <a:schemeClr val="accent6"/>
          </a:effectRef>
          <a:fontRef idx="minor">
            <a:schemeClr val="dk1"/>
          </a:fontRef>
        </p:style>
      </p:pic>
      <p:pic>
        <p:nvPicPr>
          <p:cNvPr id="13" name="Content Placeholder 12">
            <a:extLst>
              <a:ext uri="{FF2B5EF4-FFF2-40B4-BE49-F238E27FC236}">
                <a16:creationId xmlns:a16="http://schemas.microsoft.com/office/drawing/2014/main" id="{39739360-07BA-A5AE-2E3D-0C24C50D6CF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53270" y="2667000"/>
            <a:ext cx="4528567" cy="2520000"/>
          </a:xfrm>
        </p:spPr>
        <p:style>
          <a:lnRef idx="2">
            <a:schemeClr val="accent6"/>
          </a:lnRef>
          <a:fillRef idx="1">
            <a:schemeClr val="lt1"/>
          </a:fillRef>
          <a:effectRef idx="0">
            <a:schemeClr val="accent6"/>
          </a:effectRef>
          <a:fontRef idx="minor">
            <a:schemeClr val="dk1"/>
          </a:fontRef>
        </p:style>
      </p:pic>
      <p:sp>
        <p:nvSpPr>
          <p:cNvPr id="2" name="Slide Number Placeholder 1">
            <a:extLst>
              <a:ext uri="{FF2B5EF4-FFF2-40B4-BE49-F238E27FC236}">
                <a16:creationId xmlns:a16="http://schemas.microsoft.com/office/drawing/2014/main" id="{9F565083-51E6-DF29-5472-EE820E75E35F}"/>
              </a:ext>
            </a:extLst>
          </p:cNvPr>
          <p:cNvSpPr>
            <a:spLocks noGrp="1"/>
          </p:cNvSpPr>
          <p:nvPr>
            <p:ph type="sldNum" sz="quarter" idx="12"/>
          </p:nvPr>
        </p:nvSpPr>
        <p:spPr/>
        <p:txBody>
          <a:bodyPr/>
          <a:lstStyle/>
          <a:p>
            <a:pPr>
              <a:defRPr/>
            </a:pPr>
            <a:fld id="{CF3C5DB8-7C75-7C4E-922A-8F10253D7E78}" type="slidenum">
              <a:rPr lang="en-GB" altLang="en-US" smtClean="0"/>
              <a:pPr>
                <a:defRPr/>
              </a:pPr>
              <a:t>22</a:t>
            </a:fld>
            <a:endParaRPr lang="en-GB" altLang="en-US"/>
          </a:p>
        </p:txBody>
      </p:sp>
    </p:spTree>
    <p:extLst>
      <p:ext uri="{BB962C8B-B14F-4D97-AF65-F5344CB8AC3E}">
        <p14:creationId xmlns:p14="http://schemas.microsoft.com/office/powerpoint/2010/main" val="78621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93D041-1EE5-E977-CBD3-8667C2B46F0A}"/>
              </a:ext>
            </a:extLst>
          </p:cNvPr>
          <p:cNvSpPr>
            <a:spLocks noGrp="1"/>
          </p:cNvSpPr>
          <p:nvPr>
            <p:ph type="title"/>
          </p:nvPr>
        </p:nvSpPr>
        <p:spPr>
          <a:xfrm>
            <a:off x="381000" y="381000"/>
            <a:ext cx="8382000" cy="1188720"/>
          </a:xfrm>
        </p:spPr>
        <p:txBody>
          <a:bodyPr>
            <a:noAutofit/>
          </a:bodyPr>
          <a:lstStyle/>
          <a:p>
            <a:r>
              <a:rPr lang="en-GB" sz="2000" dirty="0"/>
              <a:t>VDEM 2025: </a:t>
            </a:r>
            <a:r>
              <a:rPr lang="en-GB" sz="2000" b="1" dirty="0"/>
              <a:t>Romania</a:t>
            </a:r>
            <a:r>
              <a:rPr lang="en-GB" sz="2000" dirty="0"/>
              <a:t> as a “bell-turn” case </a:t>
            </a:r>
            <a:br>
              <a:rPr lang="en-GB" sz="2000" dirty="0"/>
            </a:br>
            <a:r>
              <a:rPr lang="en-GB" sz="1800" dirty="0"/>
              <a:t>(i.e. </a:t>
            </a:r>
            <a:r>
              <a:rPr lang="en-GB" sz="1800" dirty="0">
                <a:effectLst/>
                <a:latin typeface="Helvetica" pitchFamily="2" charset="0"/>
              </a:rPr>
              <a:t>where </a:t>
            </a:r>
            <a:r>
              <a:rPr lang="en-GB" sz="1800" dirty="0" err="1">
                <a:effectLst/>
                <a:latin typeface="Helvetica" pitchFamily="2" charset="0"/>
              </a:rPr>
              <a:t>autocratization</a:t>
            </a:r>
            <a:r>
              <a:rPr lang="en-GB" sz="1800" dirty="0">
                <a:effectLst/>
                <a:latin typeface="Helvetica" pitchFamily="2" charset="0"/>
              </a:rPr>
              <a:t> follows shortly after, and is connected to, a period of democratization)</a:t>
            </a:r>
            <a:r>
              <a:rPr lang="en-GB" sz="1800" dirty="0"/>
              <a:t> </a:t>
            </a:r>
            <a:endParaRPr lang="en-GB" sz="2000" dirty="0"/>
          </a:p>
        </p:txBody>
      </p:sp>
      <p:pic>
        <p:nvPicPr>
          <p:cNvPr id="9" name="Content Placeholder 8">
            <a:extLst>
              <a:ext uri="{FF2B5EF4-FFF2-40B4-BE49-F238E27FC236}">
                <a16:creationId xmlns:a16="http://schemas.microsoft.com/office/drawing/2014/main" id="{B76DC221-7D93-DE0C-259C-B876D4FF89E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803927"/>
            <a:ext cx="3375481" cy="4680000"/>
          </a:xfrm>
        </p:spPr>
        <p:style>
          <a:lnRef idx="2">
            <a:schemeClr val="accent6"/>
          </a:lnRef>
          <a:fillRef idx="1">
            <a:schemeClr val="lt1"/>
          </a:fillRef>
          <a:effectRef idx="0">
            <a:schemeClr val="accent6"/>
          </a:effectRef>
          <a:fontRef idx="minor">
            <a:schemeClr val="dk1"/>
          </a:fontRef>
        </p:style>
      </p:pic>
      <p:pic>
        <p:nvPicPr>
          <p:cNvPr id="11" name="Content Placeholder 10">
            <a:extLst>
              <a:ext uri="{FF2B5EF4-FFF2-40B4-BE49-F238E27FC236}">
                <a16:creationId xmlns:a16="http://schemas.microsoft.com/office/drawing/2014/main" id="{5195B200-C5CB-341B-C7F8-F5E22CA69B7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67200" y="2877000"/>
            <a:ext cx="4604203" cy="2520000"/>
          </a:xfrm>
        </p:spPr>
        <p:style>
          <a:lnRef idx="2">
            <a:schemeClr val="accent6"/>
          </a:lnRef>
          <a:fillRef idx="1">
            <a:schemeClr val="lt1"/>
          </a:fillRef>
          <a:effectRef idx="0">
            <a:schemeClr val="accent6"/>
          </a:effectRef>
          <a:fontRef idx="minor">
            <a:schemeClr val="dk1"/>
          </a:fontRef>
        </p:style>
      </p:pic>
      <p:sp>
        <p:nvSpPr>
          <p:cNvPr id="2" name="Slide Number Placeholder 1">
            <a:extLst>
              <a:ext uri="{FF2B5EF4-FFF2-40B4-BE49-F238E27FC236}">
                <a16:creationId xmlns:a16="http://schemas.microsoft.com/office/drawing/2014/main" id="{B255A0A7-14CD-049F-6C5A-C20F45AC4512}"/>
              </a:ext>
            </a:extLst>
          </p:cNvPr>
          <p:cNvSpPr>
            <a:spLocks noGrp="1"/>
          </p:cNvSpPr>
          <p:nvPr>
            <p:ph type="sldNum" sz="quarter" idx="12"/>
          </p:nvPr>
        </p:nvSpPr>
        <p:spPr/>
        <p:txBody>
          <a:bodyPr/>
          <a:lstStyle/>
          <a:p>
            <a:pPr>
              <a:defRPr/>
            </a:pPr>
            <a:fld id="{CF3C5DB8-7C75-7C4E-922A-8F10253D7E78}" type="slidenum">
              <a:rPr lang="en-GB" altLang="en-US" smtClean="0"/>
              <a:pPr>
                <a:defRPr/>
              </a:pPr>
              <a:t>23</a:t>
            </a:fld>
            <a:endParaRPr lang="en-GB" altLang="en-US"/>
          </a:p>
        </p:txBody>
      </p:sp>
    </p:spTree>
    <p:extLst>
      <p:ext uri="{BB962C8B-B14F-4D97-AF65-F5344CB8AC3E}">
        <p14:creationId xmlns:p14="http://schemas.microsoft.com/office/powerpoint/2010/main" val="161335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C204-6D00-DF95-2B96-6C8FB6948F57}"/>
              </a:ext>
            </a:extLst>
          </p:cNvPr>
          <p:cNvSpPr>
            <a:spLocks noGrp="1"/>
          </p:cNvSpPr>
          <p:nvPr>
            <p:ph type="title"/>
          </p:nvPr>
        </p:nvSpPr>
        <p:spPr>
          <a:xfrm>
            <a:off x="609600" y="318868"/>
            <a:ext cx="7996272" cy="1188720"/>
          </a:xfrm>
        </p:spPr>
        <p:txBody>
          <a:bodyPr>
            <a:normAutofit fontScale="90000"/>
          </a:bodyPr>
          <a:lstStyle/>
          <a:p>
            <a:r>
              <a:rPr lang="en-GB" sz="2800" b="1" dirty="0"/>
              <a:t>No longer in denial: The European parliament’s resolution of sept 2022 on Hungary</a:t>
            </a:r>
          </a:p>
        </p:txBody>
      </p:sp>
      <p:sp>
        <p:nvSpPr>
          <p:cNvPr id="4" name="Content Placeholder 3">
            <a:extLst>
              <a:ext uri="{FF2B5EF4-FFF2-40B4-BE49-F238E27FC236}">
                <a16:creationId xmlns:a16="http://schemas.microsoft.com/office/drawing/2014/main" id="{2E69BC3E-DA5E-4CC4-735A-0BBB6A21FC37}"/>
              </a:ext>
            </a:extLst>
          </p:cNvPr>
          <p:cNvSpPr>
            <a:spLocks noGrp="1"/>
          </p:cNvSpPr>
          <p:nvPr>
            <p:ph idx="1"/>
          </p:nvPr>
        </p:nvSpPr>
        <p:spPr>
          <a:xfrm>
            <a:off x="275467" y="2209800"/>
            <a:ext cx="2848733" cy="3810000"/>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n-US" sz="2400" b="1" dirty="0">
                <a:solidFill>
                  <a:schemeClr val="tx1"/>
                </a:solidFill>
              </a:rPr>
              <a:t>Unprecedented diagnosis in September 2022 by the EP</a:t>
            </a:r>
            <a:r>
              <a:rPr lang="en-US" sz="2400" dirty="0">
                <a:solidFill>
                  <a:schemeClr val="tx1"/>
                </a:solidFill>
              </a:rPr>
              <a:t>: </a:t>
            </a:r>
          </a:p>
          <a:p>
            <a:r>
              <a:rPr lang="en-US" sz="2400" dirty="0">
                <a:solidFill>
                  <a:schemeClr val="tx1"/>
                </a:solidFill>
              </a:rPr>
              <a:t>First ever formal recognition by one of the EU Institutions that one of the EUMS is </a:t>
            </a:r>
            <a:r>
              <a:rPr lang="en-US" sz="2400" b="1" dirty="0">
                <a:solidFill>
                  <a:schemeClr val="tx1"/>
                </a:solidFill>
              </a:rPr>
              <a:t>no longer </a:t>
            </a:r>
            <a:r>
              <a:rPr lang="en-US" sz="2400" dirty="0">
                <a:solidFill>
                  <a:schemeClr val="tx1"/>
                </a:solidFill>
              </a:rPr>
              <a:t>a democracy </a:t>
            </a:r>
          </a:p>
          <a:p>
            <a:r>
              <a:rPr lang="en-US" sz="2400" dirty="0">
                <a:solidFill>
                  <a:schemeClr val="tx1"/>
                </a:solidFill>
              </a:rPr>
              <a:t>Consequences: None to date</a:t>
            </a:r>
          </a:p>
        </p:txBody>
      </p:sp>
      <p:sp>
        <p:nvSpPr>
          <p:cNvPr id="5" name="Slide Number Placeholder 4">
            <a:extLst>
              <a:ext uri="{FF2B5EF4-FFF2-40B4-BE49-F238E27FC236}">
                <a16:creationId xmlns:a16="http://schemas.microsoft.com/office/drawing/2014/main" id="{26E74B8D-FB03-95A1-2723-21E1BA7E5E2D}"/>
              </a:ext>
            </a:extLst>
          </p:cNvPr>
          <p:cNvSpPr>
            <a:spLocks noGrp="1"/>
          </p:cNvSpPr>
          <p:nvPr>
            <p:ph type="sldNum" sz="quarter" idx="12"/>
          </p:nvPr>
        </p:nvSpPr>
        <p:spPr/>
        <p:txBody>
          <a:bodyPr/>
          <a:lstStyle/>
          <a:p>
            <a:fld id="{1C24CD51-B44B-D64D-BCF2-44702135ED8A}" type="slidenum">
              <a:rPr lang="en-US" smtClean="0"/>
              <a:t>24</a:t>
            </a:fld>
            <a:endParaRPr lang="en-US"/>
          </a:p>
        </p:txBody>
      </p:sp>
      <p:pic>
        <p:nvPicPr>
          <p:cNvPr id="6" name="Content Placeholder 9">
            <a:extLst>
              <a:ext uri="{FF2B5EF4-FFF2-40B4-BE49-F238E27FC236}">
                <a16:creationId xmlns:a16="http://schemas.microsoft.com/office/drawing/2014/main" id="{DDEFDC0F-F0F6-CAFD-4892-9502CF8B9EE9}"/>
              </a:ext>
            </a:extLst>
          </p:cNvPr>
          <p:cNvPicPr>
            <a:picLocks noGrp="1" noChangeAspect="1"/>
          </p:cNvPicPr>
          <p:nvPr>
            <p:ph sz="half" idx="4294967295"/>
          </p:nvPr>
        </p:nvPicPr>
        <p:blipFill>
          <a:blip r:embed="rId3"/>
          <a:stretch>
            <a:fillRect/>
          </a:stretch>
        </p:blipFill>
        <p:spPr>
          <a:xfrm>
            <a:off x="3483644" y="1758316"/>
            <a:ext cx="5364107" cy="4860000"/>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0825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63C9-1ECB-170F-0FCF-402E5660530A}"/>
              </a:ext>
            </a:extLst>
          </p:cNvPr>
          <p:cNvSpPr>
            <a:spLocks noGrp="1"/>
          </p:cNvSpPr>
          <p:nvPr>
            <p:ph type="title"/>
          </p:nvPr>
        </p:nvSpPr>
        <p:spPr>
          <a:xfrm>
            <a:off x="838200" y="228600"/>
            <a:ext cx="7905152" cy="1146572"/>
          </a:xfrm>
        </p:spPr>
        <p:txBody>
          <a:bodyPr>
            <a:noAutofit/>
          </a:bodyPr>
          <a:lstStyle/>
          <a:p>
            <a:r>
              <a:rPr lang="en-GB" sz="2400" b="1" dirty="0"/>
              <a:t>Quantitative Impact of rule of law backsliding on CJEU rule of law case law </a:t>
            </a:r>
          </a:p>
        </p:txBody>
      </p:sp>
      <p:pic>
        <p:nvPicPr>
          <p:cNvPr id="6" name="Content Placeholder 5">
            <a:extLst>
              <a:ext uri="{FF2B5EF4-FFF2-40B4-BE49-F238E27FC236}">
                <a16:creationId xmlns:a16="http://schemas.microsoft.com/office/drawing/2014/main" id="{FA2DDD7F-07C9-CC82-4A4E-8B6271E3DC78}"/>
              </a:ext>
            </a:extLst>
          </p:cNvPr>
          <p:cNvPicPr>
            <a:picLocks noGrp="1" noChangeAspect="1"/>
          </p:cNvPicPr>
          <p:nvPr>
            <p:ph idx="1"/>
          </p:nvPr>
        </p:nvPicPr>
        <p:blipFill>
          <a:blip r:embed="rId3"/>
          <a:stretch>
            <a:fillRect/>
          </a:stretch>
        </p:blipFill>
        <p:spPr>
          <a:xfrm>
            <a:off x="454733" y="1600200"/>
            <a:ext cx="8234534" cy="4500000"/>
          </a:xfrm>
        </p:spPr>
      </p:pic>
      <p:sp>
        <p:nvSpPr>
          <p:cNvPr id="4" name="Slide Number Placeholder 3">
            <a:extLst>
              <a:ext uri="{FF2B5EF4-FFF2-40B4-BE49-F238E27FC236}">
                <a16:creationId xmlns:a16="http://schemas.microsoft.com/office/drawing/2014/main" id="{27DF4456-7914-7796-C3C9-61D32BEE819E}"/>
              </a:ext>
            </a:extLst>
          </p:cNvPr>
          <p:cNvSpPr>
            <a:spLocks noGrp="1"/>
          </p:cNvSpPr>
          <p:nvPr>
            <p:ph type="sldNum" sz="quarter" idx="12"/>
          </p:nvPr>
        </p:nvSpPr>
        <p:spPr/>
        <p:txBody>
          <a:bodyPr/>
          <a:lstStyle/>
          <a:p>
            <a:fld id="{1C24CD51-B44B-D64D-BCF2-44702135ED8A}" type="slidenum">
              <a:rPr lang="en-US" smtClean="0"/>
              <a:t>25</a:t>
            </a:fld>
            <a:endParaRPr lang="en-US" dirty="0"/>
          </a:p>
        </p:txBody>
      </p:sp>
    </p:spTree>
    <p:extLst>
      <p:ext uri="{BB962C8B-B14F-4D97-AF65-F5344CB8AC3E}">
        <p14:creationId xmlns:p14="http://schemas.microsoft.com/office/powerpoint/2010/main" val="1724345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01EEC-BF55-E492-5A4E-3FB1CF8DF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419B9-4308-ABC0-EC8B-0C0259C412B6}"/>
              </a:ext>
            </a:extLst>
          </p:cNvPr>
          <p:cNvSpPr>
            <a:spLocks noGrp="1"/>
          </p:cNvSpPr>
          <p:nvPr>
            <p:ph type="title"/>
          </p:nvPr>
        </p:nvSpPr>
        <p:spPr>
          <a:xfrm>
            <a:off x="641615" y="228600"/>
            <a:ext cx="7860769" cy="1188720"/>
          </a:xfrm>
        </p:spPr>
        <p:txBody>
          <a:bodyPr>
            <a:noAutofit/>
          </a:bodyPr>
          <a:lstStyle/>
          <a:p>
            <a:r>
              <a:rPr lang="en-GB" sz="2400" b="1" dirty="0"/>
              <a:t>Quantitative Impact of rule of law backsliding on ECtHR rule of law case law </a:t>
            </a:r>
          </a:p>
        </p:txBody>
      </p:sp>
      <p:sp>
        <p:nvSpPr>
          <p:cNvPr id="4" name="Slide Number Placeholder 3">
            <a:extLst>
              <a:ext uri="{FF2B5EF4-FFF2-40B4-BE49-F238E27FC236}">
                <a16:creationId xmlns:a16="http://schemas.microsoft.com/office/drawing/2014/main" id="{727F89D3-6B50-84BC-C30E-6798899F5C04}"/>
              </a:ext>
            </a:extLst>
          </p:cNvPr>
          <p:cNvSpPr>
            <a:spLocks noGrp="1"/>
          </p:cNvSpPr>
          <p:nvPr>
            <p:ph type="sldNum" sz="quarter" idx="12"/>
          </p:nvPr>
        </p:nvSpPr>
        <p:spPr/>
        <p:txBody>
          <a:bodyPr/>
          <a:lstStyle/>
          <a:p>
            <a:fld id="{1C24CD51-B44B-D64D-BCF2-44702135ED8A}" type="slidenum">
              <a:rPr lang="en-US" smtClean="0"/>
              <a:t>26</a:t>
            </a:fld>
            <a:endParaRPr lang="en-US" dirty="0"/>
          </a:p>
        </p:txBody>
      </p:sp>
      <p:pic>
        <p:nvPicPr>
          <p:cNvPr id="20" name="Content Placeholder 19">
            <a:extLst>
              <a:ext uri="{FF2B5EF4-FFF2-40B4-BE49-F238E27FC236}">
                <a16:creationId xmlns:a16="http://schemas.microsoft.com/office/drawing/2014/main" id="{75F4DE1C-DFF9-F84A-B575-21919341CE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1615" y="1674405"/>
            <a:ext cx="7860770" cy="3060000"/>
          </a:xfrm>
        </p:spPr>
      </p:pic>
      <p:pic>
        <p:nvPicPr>
          <p:cNvPr id="26" name="Content Placeholder 25">
            <a:extLst>
              <a:ext uri="{FF2B5EF4-FFF2-40B4-BE49-F238E27FC236}">
                <a16:creationId xmlns:a16="http://schemas.microsoft.com/office/drawing/2014/main" id="{3732921C-9D8A-BC03-7E8A-ADEA2549409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999" y="4991491"/>
            <a:ext cx="9000000" cy="1196589"/>
          </a:xfrm>
        </p:spPr>
      </p:pic>
    </p:spTree>
    <p:extLst>
      <p:ext uri="{BB962C8B-B14F-4D97-AF65-F5344CB8AC3E}">
        <p14:creationId xmlns:p14="http://schemas.microsoft.com/office/powerpoint/2010/main" val="235703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1D62-4BCE-6A84-4ED7-72FA395EFE7B}"/>
              </a:ext>
            </a:extLst>
          </p:cNvPr>
          <p:cNvSpPr>
            <a:spLocks noGrp="1"/>
          </p:cNvSpPr>
          <p:nvPr>
            <p:ph type="title"/>
          </p:nvPr>
        </p:nvSpPr>
        <p:spPr>
          <a:xfrm>
            <a:off x="838200" y="381000"/>
            <a:ext cx="7401911" cy="1188720"/>
          </a:xfrm>
        </p:spPr>
        <p:txBody>
          <a:bodyPr>
            <a:noAutofit/>
          </a:bodyPr>
          <a:lstStyle/>
          <a:p>
            <a:r>
              <a:rPr lang="en-GB" sz="2400" b="1" dirty="0"/>
              <a:t>Latest development: increasing non-compliance with EU law and national/</a:t>
            </a:r>
            <a:r>
              <a:rPr lang="en-GB" sz="2400" b="1" dirty="0" err="1"/>
              <a:t>european</a:t>
            </a:r>
            <a:r>
              <a:rPr lang="en-GB" sz="2400" b="1" dirty="0"/>
              <a:t> rulings</a:t>
            </a:r>
          </a:p>
        </p:txBody>
      </p:sp>
      <p:sp>
        <p:nvSpPr>
          <p:cNvPr id="6" name="Content Placeholder 5">
            <a:extLst>
              <a:ext uri="{FF2B5EF4-FFF2-40B4-BE49-F238E27FC236}">
                <a16:creationId xmlns:a16="http://schemas.microsoft.com/office/drawing/2014/main" id="{B15BD257-299E-A152-63D8-94DB341F7822}"/>
              </a:ext>
            </a:extLst>
          </p:cNvPr>
          <p:cNvSpPr>
            <a:spLocks noGrp="1"/>
          </p:cNvSpPr>
          <p:nvPr>
            <p:ph idx="1"/>
          </p:nvPr>
        </p:nvSpPr>
        <p:spPr>
          <a:xfrm>
            <a:off x="1219201" y="1828800"/>
            <a:ext cx="7020910" cy="4754881"/>
          </a:xfrm>
        </p:spPr>
        <p:txBody>
          <a:bodyPr>
            <a:noAutofit/>
          </a:bodyPr>
          <a:lstStyle/>
          <a:p>
            <a:pPr marL="0" indent="0">
              <a:buNone/>
            </a:pPr>
            <a:r>
              <a:rPr lang="en-GB" sz="2400" dirty="0"/>
              <a:t>European Parliament in 2024: </a:t>
            </a:r>
          </a:p>
          <a:p>
            <a:r>
              <a:rPr lang="en-GB" sz="2400" dirty="0"/>
              <a:t>“Notes that the </a:t>
            </a:r>
            <a:r>
              <a:rPr lang="en-GB" sz="2400" b="1" dirty="0"/>
              <a:t>proper enforcement of all EU law is the very precondition for a union based on the rule of law; condemns </a:t>
            </a:r>
            <a:r>
              <a:rPr lang="en-GB" sz="2400" b="1" u="sng" dirty="0"/>
              <a:t>the sometimes open and unashamed non-compliance</a:t>
            </a:r>
            <a:r>
              <a:rPr lang="en-GB" sz="2400" dirty="0"/>
              <a:t> </a:t>
            </a:r>
            <a:r>
              <a:rPr lang="en-GB" sz="2400" b="1" dirty="0"/>
              <a:t>of several Member States with EU law in various fields</a:t>
            </a:r>
            <a:r>
              <a:rPr lang="en-GB" sz="2400" dirty="0"/>
              <a:t>, such as the right to effective judicial protection, anti-corruption laws, asylum, the implementation of sanctions, and human rights law; underlines that this risks making the EU an area where some Member States feel more equal than others and citizens’ EU rights and freedoms are not evenly protected</a:t>
            </a:r>
          </a:p>
        </p:txBody>
      </p:sp>
      <p:sp>
        <p:nvSpPr>
          <p:cNvPr id="5" name="Slide Number Placeholder 4">
            <a:extLst>
              <a:ext uri="{FF2B5EF4-FFF2-40B4-BE49-F238E27FC236}">
                <a16:creationId xmlns:a16="http://schemas.microsoft.com/office/drawing/2014/main" id="{C0726E69-C058-65C2-4FD8-440BCF68284C}"/>
              </a:ext>
            </a:extLst>
          </p:cNvPr>
          <p:cNvSpPr>
            <a:spLocks noGrp="1"/>
          </p:cNvSpPr>
          <p:nvPr>
            <p:ph type="sldNum" sz="quarter" idx="12"/>
          </p:nvPr>
        </p:nvSpPr>
        <p:spPr/>
        <p:txBody>
          <a:bodyPr/>
          <a:lstStyle/>
          <a:p>
            <a:pPr>
              <a:defRPr/>
            </a:pPr>
            <a:fld id="{CF3C5DB8-7C75-7C4E-922A-8F10253D7E78}" type="slidenum">
              <a:rPr lang="en-GB" altLang="en-US" smtClean="0"/>
              <a:pPr>
                <a:defRPr/>
              </a:pPr>
              <a:t>27</a:t>
            </a:fld>
            <a:endParaRPr lang="en-GB" altLang="en-US"/>
          </a:p>
        </p:txBody>
      </p:sp>
    </p:spTree>
    <p:extLst>
      <p:ext uri="{BB962C8B-B14F-4D97-AF65-F5344CB8AC3E}">
        <p14:creationId xmlns:p14="http://schemas.microsoft.com/office/powerpoint/2010/main" val="196843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3376-6A1D-2D3E-D909-485580700543}"/>
              </a:ext>
            </a:extLst>
          </p:cNvPr>
          <p:cNvSpPr>
            <a:spLocks noGrp="1"/>
          </p:cNvSpPr>
          <p:nvPr>
            <p:ph type="title"/>
          </p:nvPr>
        </p:nvSpPr>
        <p:spPr>
          <a:xfrm>
            <a:off x="1371600" y="228600"/>
            <a:ext cx="6400800" cy="1188720"/>
          </a:xfrm>
        </p:spPr>
        <p:txBody>
          <a:bodyPr>
            <a:normAutofit fontScale="90000"/>
          </a:bodyPr>
          <a:lstStyle/>
          <a:p>
            <a:r>
              <a:rPr lang="en-GB" sz="2800" b="1" dirty="0"/>
              <a:t>Non-compliance with </a:t>
            </a:r>
            <a:r>
              <a:rPr lang="en-GB" sz="2800" b="1" cap="none" dirty="0"/>
              <a:t>ECtHR </a:t>
            </a:r>
            <a:r>
              <a:rPr lang="en-GB" sz="2800" b="1" dirty="0"/>
              <a:t>judgments in the EU </a:t>
            </a:r>
          </a:p>
        </p:txBody>
      </p:sp>
      <p:pic>
        <p:nvPicPr>
          <p:cNvPr id="5" name="Content Placeholder 4">
            <a:extLst>
              <a:ext uri="{FF2B5EF4-FFF2-40B4-BE49-F238E27FC236}">
                <a16:creationId xmlns:a16="http://schemas.microsoft.com/office/drawing/2014/main" id="{19857333-7ACC-F6CE-BEF0-31DF378174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255" y="1589400"/>
            <a:ext cx="4939487" cy="5040000"/>
          </a:xfr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D3169FFA-536A-A6DE-D19D-821B35161EEB}"/>
              </a:ext>
            </a:extLst>
          </p:cNvPr>
          <p:cNvSpPr txBox="1"/>
          <p:nvPr/>
        </p:nvSpPr>
        <p:spPr>
          <a:xfrm>
            <a:off x="228600" y="2971800"/>
            <a:ext cx="1752600" cy="2062103"/>
          </a:xfrm>
          <a:prstGeom prst="rect">
            <a:avLst/>
          </a:prstGeom>
          <a:noFill/>
        </p:spPr>
        <p:txBody>
          <a:bodyPr wrap="square" rtlCol="0">
            <a:spAutoFit/>
          </a:bodyPr>
          <a:lstStyle/>
          <a:p>
            <a:r>
              <a:rPr lang="en-GB" sz="1600" b="0" i="0" dirty="0">
                <a:solidFill>
                  <a:srgbClr val="080808"/>
                </a:solidFill>
                <a:effectLst/>
                <a:latin typeface="proxima-nova"/>
              </a:rPr>
              <a:t>See annual study by the </a:t>
            </a:r>
            <a:r>
              <a:rPr lang="en-GB" sz="1600" b="1" i="0" u="none" strike="noStrike" dirty="0">
                <a:solidFill>
                  <a:srgbClr val="BC2426"/>
                </a:solidFill>
                <a:effectLst/>
                <a:latin typeface="proxima-nova"/>
                <a:hlinkClick r:id="rId3"/>
              </a:rPr>
              <a:t>European Implementation Network</a:t>
            </a:r>
            <a:r>
              <a:rPr lang="en-GB" sz="1600" b="0" i="0" dirty="0">
                <a:solidFill>
                  <a:srgbClr val="080808"/>
                </a:solidFill>
                <a:effectLst/>
                <a:latin typeface="proxima-nova"/>
              </a:rPr>
              <a:t> (EIN) and </a:t>
            </a:r>
            <a:r>
              <a:rPr lang="en-GB" sz="1600" b="1" i="0" u="none" strike="noStrike" dirty="0">
                <a:solidFill>
                  <a:srgbClr val="BC2426"/>
                </a:solidFill>
                <a:effectLst/>
                <a:latin typeface="proxima-nova"/>
                <a:hlinkClick r:id="rId4"/>
              </a:rPr>
              <a:t>Democracy Reporting International</a:t>
            </a:r>
            <a:r>
              <a:rPr lang="en-GB" sz="1600" b="0" i="0" dirty="0">
                <a:solidFill>
                  <a:srgbClr val="080808"/>
                </a:solidFill>
                <a:effectLst/>
                <a:latin typeface="proxima-nova"/>
              </a:rPr>
              <a:t> (DRI) </a:t>
            </a:r>
            <a:endParaRPr lang="en-GB" sz="1600" dirty="0"/>
          </a:p>
        </p:txBody>
      </p:sp>
      <p:sp>
        <p:nvSpPr>
          <p:cNvPr id="4" name="Slide Number Placeholder 3">
            <a:extLst>
              <a:ext uri="{FF2B5EF4-FFF2-40B4-BE49-F238E27FC236}">
                <a16:creationId xmlns:a16="http://schemas.microsoft.com/office/drawing/2014/main" id="{33A9D086-7AE0-6FF8-0310-6A3AFE06DD46}"/>
              </a:ext>
            </a:extLst>
          </p:cNvPr>
          <p:cNvSpPr>
            <a:spLocks noGrp="1"/>
          </p:cNvSpPr>
          <p:nvPr>
            <p:ph type="sldNum" sz="quarter" idx="12"/>
          </p:nvPr>
        </p:nvSpPr>
        <p:spPr/>
        <p:txBody>
          <a:bodyPr/>
          <a:lstStyle/>
          <a:p>
            <a:pPr>
              <a:defRPr/>
            </a:pPr>
            <a:fld id="{F235E15D-8652-A441-9995-9308AC0467C5}" type="slidenum">
              <a:rPr lang="en-GB" altLang="en-US" smtClean="0"/>
              <a:pPr>
                <a:defRPr/>
              </a:pPr>
              <a:t>28</a:t>
            </a:fld>
            <a:endParaRPr lang="en-GB" altLang="en-US"/>
          </a:p>
        </p:txBody>
      </p:sp>
    </p:spTree>
    <p:extLst>
      <p:ext uri="{BB962C8B-B14F-4D97-AF65-F5344CB8AC3E}">
        <p14:creationId xmlns:p14="http://schemas.microsoft.com/office/powerpoint/2010/main" val="3531034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19A0-8C7D-FAF4-C217-14DFCAD240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BB2527C-6799-A3C5-C5C1-A91AEC2AD102}"/>
              </a:ext>
            </a:extLst>
          </p:cNvPr>
          <p:cNvSpPr>
            <a:spLocks noGrp="1"/>
          </p:cNvSpPr>
          <p:nvPr>
            <p:ph type="ctrTitle"/>
          </p:nvPr>
        </p:nvSpPr>
        <p:spPr>
          <a:xfrm>
            <a:off x="558800" y="1969271"/>
            <a:ext cx="7531100" cy="2621779"/>
          </a:xfrm>
        </p:spPr>
        <p:txBody>
          <a:bodyPr>
            <a:normAutofit/>
          </a:bodyPr>
          <a:lstStyle/>
          <a:p>
            <a:r>
              <a:rPr lang="en-US" dirty="0"/>
              <a:t>Part II</a:t>
            </a:r>
            <a:br>
              <a:rPr lang="en-US" dirty="0"/>
            </a:br>
            <a:br>
              <a:rPr lang="en-US" dirty="0"/>
            </a:br>
            <a:r>
              <a:rPr lang="en-US" dirty="0"/>
              <a:t>the EU’s rule of law toolbox</a:t>
            </a:r>
          </a:p>
        </p:txBody>
      </p:sp>
      <p:sp>
        <p:nvSpPr>
          <p:cNvPr id="4" name="Slide Number Placeholder 3">
            <a:extLst>
              <a:ext uri="{FF2B5EF4-FFF2-40B4-BE49-F238E27FC236}">
                <a16:creationId xmlns:a16="http://schemas.microsoft.com/office/drawing/2014/main" id="{BF09E4EC-BDA9-4E17-49A6-8294D4805D88}"/>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29</a:t>
            </a:fld>
            <a:endParaRPr lang="en-US"/>
          </a:p>
        </p:txBody>
      </p:sp>
    </p:spTree>
    <p:extLst>
      <p:ext uri="{BB962C8B-B14F-4D97-AF65-F5344CB8AC3E}">
        <p14:creationId xmlns:p14="http://schemas.microsoft.com/office/powerpoint/2010/main" val="378287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CB88A1-DFDC-67A0-79B4-464EF085F759}"/>
              </a:ext>
            </a:extLst>
          </p:cNvPr>
          <p:cNvSpPr>
            <a:spLocks noGrp="1"/>
          </p:cNvSpPr>
          <p:nvPr>
            <p:ph type="ctrTitle"/>
          </p:nvPr>
        </p:nvSpPr>
        <p:spPr>
          <a:xfrm>
            <a:off x="622300" y="1918471"/>
            <a:ext cx="7721600" cy="2824979"/>
          </a:xfrm>
        </p:spPr>
        <p:txBody>
          <a:bodyPr>
            <a:noAutofit/>
          </a:bodyPr>
          <a:lstStyle/>
          <a:p>
            <a:r>
              <a:rPr lang="en-US" b="1" dirty="0"/>
              <a:t>Part I: Background</a:t>
            </a:r>
            <a:br>
              <a:rPr lang="en-US" dirty="0"/>
            </a:br>
            <a:br>
              <a:rPr lang="en-US" dirty="0"/>
            </a:br>
            <a:r>
              <a:rPr lang="en-US" dirty="0"/>
              <a:t>i.1 the rule of law and other EU values in the EU Treaty Framework </a:t>
            </a:r>
          </a:p>
        </p:txBody>
      </p:sp>
      <p:sp>
        <p:nvSpPr>
          <p:cNvPr id="4" name="Slide Number Placeholder 3">
            <a:extLst>
              <a:ext uri="{FF2B5EF4-FFF2-40B4-BE49-F238E27FC236}">
                <a16:creationId xmlns:a16="http://schemas.microsoft.com/office/drawing/2014/main" id="{5287BE87-264D-20C6-4FB7-C9354D931CBD}"/>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3</a:t>
            </a:fld>
            <a:endParaRPr lang="en-US"/>
          </a:p>
        </p:txBody>
      </p:sp>
    </p:spTree>
    <p:extLst>
      <p:ext uri="{BB962C8B-B14F-4D97-AF65-F5344CB8AC3E}">
        <p14:creationId xmlns:p14="http://schemas.microsoft.com/office/powerpoint/2010/main" val="302336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600EFC-F32D-BFAE-74DB-276217DB5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04800"/>
            <a:ext cx="7772400" cy="3253154"/>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347EFE83-9013-6738-01D6-613E1438D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068" y="3815308"/>
            <a:ext cx="7772400" cy="2678922"/>
          </a:xfrm>
          <a:prstGeom prst="rect">
            <a:avLst/>
          </a:prstGeom>
        </p:spPr>
        <p:style>
          <a:lnRef idx="2">
            <a:schemeClr val="dk1"/>
          </a:lnRef>
          <a:fillRef idx="1">
            <a:schemeClr val="lt1"/>
          </a:fillRef>
          <a:effectRef idx="0">
            <a:schemeClr val="dk1"/>
          </a:effectRef>
          <a:fontRef idx="minor">
            <a:schemeClr val="dk1"/>
          </a:fontRef>
        </p:style>
      </p:pic>
      <p:sp>
        <p:nvSpPr>
          <p:cNvPr id="2" name="Slide Number Placeholder 1">
            <a:extLst>
              <a:ext uri="{FF2B5EF4-FFF2-40B4-BE49-F238E27FC236}">
                <a16:creationId xmlns:a16="http://schemas.microsoft.com/office/drawing/2014/main" id="{8DD5DD31-509F-03E5-48BC-1B7383F3E6A8}"/>
              </a:ext>
            </a:extLst>
          </p:cNvPr>
          <p:cNvSpPr>
            <a:spLocks noGrp="1"/>
          </p:cNvSpPr>
          <p:nvPr>
            <p:ph type="sldNum" sz="quarter" idx="12"/>
          </p:nvPr>
        </p:nvSpPr>
        <p:spPr/>
        <p:txBody>
          <a:bodyPr/>
          <a:lstStyle/>
          <a:p>
            <a:pPr>
              <a:defRPr/>
            </a:pPr>
            <a:fld id="{9E0E125E-B1B7-DC45-8CAD-582CC508B8A1}" type="slidenum">
              <a:rPr lang="en-GB" altLang="en-US" smtClean="0"/>
              <a:pPr>
                <a:defRPr/>
              </a:pPr>
              <a:t>30</a:t>
            </a:fld>
            <a:endParaRPr lang="en-GB" altLang="en-US"/>
          </a:p>
        </p:txBody>
      </p:sp>
    </p:spTree>
    <p:extLst>
      <p:ext uri="{BB962C8B-B14F-4D97-AF65-F5344CB8AC3E}">
        <p14:creationId xmlns:p14="http://schemas.microsoft.com/office/powerpoint/2010/main" val="2431067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9F79-C508-1559-11AE-099906A283E4}"/>
              </a:ext>
            </a:extLst>
          </p:cNvPr>
          <p:cNvSpPr>
            <a:spLocks noGrp="1"/>
          </p:cNvSpPr>
          <p:nvPr>
            <p:ph type="title"/>
          </p:nvPr>
        </p:nvSpPr>
        <p:spPr>
          <a:xfrm>
            <a:off x="1606045" y="381000"/>
            <a:ext cx="5937755" cy="1188720"/>
          </a:xfrm>
        </p:spPr>
        <p:txBody>
          <a:bodyPr/>
          <a:lstStyle/>
          <a:p>
            <a:r>
              <a:rPr lang="en-GB" dirty="0"/>
              <a:t>Repealed prevention mechanism in sept 2023: CVM</a:t>
            </a:r>
          </a:p>
        </p:txBody>
      </p:sp>
      <p:pic>
        <p:nvPicPr>
          <p:cNvPr id="5" name="Content Placeholder 4">
            <a:extLst>
              <a:ext uri="{FF2B5EF4-FFF2-40B4-BE49-F238E27FC236}">
                <a16:creationId xmlns:a16="http://schemas.microsoft.com/office/drawing/2014/main" id="{B05CD36C-8B58-4974-841E-9F524B00E4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99" y="2080800"/>
            <a:ext cx="8901001" cy="4320000"/>
          </a:xfrm>
        </p:spPr>
      </p:pic>
      <p:sp>
        <p:nvSpPr>
          <p:cNvPr id="3" name="Slide Number Placeholder 2">
            <a:extLst>
              <a:ext uri="{FF2B5EF4-FFF2-40B4-BE49-F238E27FC236}">
                <a16:creationId xmlns:a16="http://schemas.microsoft.com/office/drawing/2014/main" id="{2DA81419-AE88-36CE-4153-A73390C81779}"/>
              </a:ext>
            </a:extLst>
          </p:cNvPr>
          <p:cNvSpPr>
            <a:spLocks noGrp="1"/>
          </p:cNvSpPr>
          <p:nvPr>
            <p:ph type="sldNum" sz="quarter" idx="12"/>
          </p:nvPr>
        </p:nvSpPr>
        <p:spPr/>
        <p:txBody>
          <a:bodyPr/>
          <a:lstStyle/>
          <a:p>
            <a:pPr>
              <a:defRPr/>
            </a:pPr>
            <a:fld id="{F235E15D-8652-A441-9995-9308AC0467C5}" type="slidenum">
              <a:rPr lang="en-GB" altLang="en-US" smtClean="0"/>
              <a:pPr>
                <a:defRPr/>
              </a:pPr>
              <a:t>31</a:t>
            </a:fld>
            <a:endParaRPr lang="en-GB" altLang="en-US"/>
          </a:p>
        </p:txBody>
      </p:sp>
    </p:spTree>
    <p:extLst>
      <p:ext uri="{BB962C8B-B14F-4D97-AF65-F5344CB8AC3E}">
        <p14:creationId xmlns:p14="http://schemas.microsoft.com/office/powerpoint/2010/main" val="1705164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DD40775-5BBD-7F43-42A2-A73616EE8CB7}"/>
              </a:ext>
            </a:extLst>
          </p:cNvPr>
          <p:cNvPicPr>
            <a:picLocks noGrp="1" noChangeAspect="1"/>
          </p:cNvPicPr>
          <p:nvPr>
            <p:ph sz="half" idx="1"/>
          </p:nvPr>
        </p:nvPicPr>
        <p:blipFill>
          <a:blip r:embed="rId3"/>
          <a:stretch>
            <a:fillRect/>
          </a:stretch>
        </p:blipFill>
        <p:spPr>
          <a:xfrm>
            <a:off x="304800" y="1676400"/>
            <a:ext cx="2895780" cy="3005138"/>
          </a:xfrm>
        </p:spPr>
      </p:pic>
      <p:pic>
        <p:nvPicPr>
          <p:cNvPr id="10" name="Content Placeholder 9">
            <a:extLst>
              <a:ext uri="{FF2B5EF4-FFF2-40B4-BE49-F238E27FC236}">
                <a16:creationId xmlns:a16="http://schemas.microsoft.com/office/drawing/2014/main" id="{36FFD8AD-3CB3-A797-60CE-720D34724B34}"/>
              </a:ext>
            </a:extLst>
          </p:cNvPr>
          <p:cNvPicPr>
            <a:picLocks noGrp="1" noChangeAspect="1"/>
          </p:cNvPicPr>
          <p:nvPr>
            <p:ph sz="half" idx="2"/>
          </p:nvPr>
        </p:nvPicPr>
        <p:blipFill>
          <a:blip r:embed="rId4"/>
          <a:stretch>
            <a:fillRect/>
          </a:stretch>
        </p:blipFill>
        <p:spPr>
          <a:xfrm>
            <a:off x="3444831" y="2247131"/>
            <a:ext cx="5559468" cy="3375000"/>
          </a:xfrm>
        </p:spPr>
      </p:pic>
      <p:sp>
        <p:nvSpPr>
          <p:cNvPr id="5" name="Slide Number Placeholder 4">
            <a:extLst>
              <a:ext uri="{FF2B5EF4-FFF2-40B4-BE49-F238E27FC236}">
                <a16:creationId xmlns:a16="http://schemas.microsoft.com/office/drawing/2014/main" id="{6CE07CF0-5BFF-016A-7487-D4731FC10499}"/>
              </a:ext>
            </a:extLst>
          </p:cNvPr>
          <p:cNvSpPr>
            <a:spLocks noGrp="1"/>
          </p:cNvSpPr>
          <p:nvPr>
            <p:ph type="sldNum" sz="quarter" idx="12"/>
          </p:nvPr>
        </p:nvSpPr>
        <p:spPr/>
        <p:txBody>
          <a:bodyPr/>
          <a:lstStyle/>
          <a:p>
            <a:fld id="{1C24CD51-B44B-D64D-BCF2-44702135ED8A}" type="slidenum">
              <a:rPr lang="en-US" smtClean="0"/>
              <a:t>32</a:t>
            </a:fld>
            <a:endParaRPr lang="en-US"/>
          </a:p>
        </p:txBody>
      </p:sp>
      <p:sp>
        <p:nvSpPr>
          <p:cNvPr id="2" name="TextBox 1">
            <a:extLst>
              <a:ext uri="{FF2B5EF4-FFF2-40B4-BE49-F238E27FC236}">
                <a16:creationId xmlns:a16="http://schemas.microsoft.com/office/drawing/2014/main" id="{C71306C5-AC07-A292-6FEE-66A9CF52978D}"/>
              </a:ext>
            </a:extLst>
          </p:cNvPr>
          <p:cNvSpPr txBox="1"/>
          <p:nvPr/>
        </p:nvSpPr>
        <p:spPr>
          <a:xfrm>
            <a:off x="2362200" y="499645"/>
            <a:ext cx="51921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“significant progress” since “their EU Accession: A quick reality check</a:t>
            </a:r>
          </a:p>
        </p:txBody>
      </p:sp>
    </p:spTree>
    <p:extLst>
      <p:ext uri="{BB962C8B-B14F-4D97-AF65-F5344CB8AC3E}">
        <p14:creationId xmlns:p14="http://schemas.microsoft.com/office/powerpoint/2010/main" val="1440186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E5D0-8E40-CCC9-F355-818C2A523E86}"/>
              </a:ext>
            </a:extLst>
          </p:cNvPr>
          <p:cNvSpPr>
            <a:spLocks noGrp="1"/>
          </p:cNvSpPr>
          <p:nvPr>
            <p:ph type="title"/>
          </p:nvPr>
        </p:nvSpPr>
        <p:spPr>
          <a:xfrm>
            <a:off x="1603122" y="304800"/>
            <a:ext cx="5937755" cy="1188720"/>
          </a:xfrm>
        </p:spPr>
        <p:txBody>
          <a:bodyPr>
            <a:normAutofit fontScale="90000"/>
          </a:bodyPr>
          <a:lstStyle/>
          <a:p>
            <a:r>
              <a:rPr lang="en-GB" dirty="0"/>
              <a:t>Challenging arguably arbitrary and irregular repeal of a preventive rule of law </a:t>
            </a:r>
          </a:p>
        </p:txBody>
      </p:sp>
      <p:pic>
        <p:nvPicPr>
          <p:cNvPr id="5" name="Content Placeholder 4">
            <a:extLst>
              <a:ext uri="{FF2B5EF4-FFF2-40B4-BE49-F238E27FC236}">
                <a16:creationId xmlns:a16="http://schemas.microsoft.com/office/drawing/2014/main" id="{0CDA95CF-7F1F-2AB2-08B1-FA181378DF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727" y="2080800"/>
            <a:ext cx="8484546" cy="4320000"/>
          </a:xfrm>
        </p:spPr>
      </p:pic>
      <p:sp>
        <p:nvSpPr>
          <p:cNvPr id="3" name="Slide Number Placeholder 2">
            <a:extLst>
              <a:ext uri="{FF2B5EF4-FFF2-40B4-BE49-F238E27FC236}">
                <a16:creationId xmlns:a16="http://schemas.microsoft.com/office/drawing/2014/main" id="{89976EEE-F3EE-3132-6953-028F24BDD479}"/>
              </a:ext>
            </a:extLst>
          </p:cNvPr>
          <p:cNvSpPr>
            <a:spLocks noGrp="1"/>
          </p:cNvSpPr>
          <p:nvPr>
            <p:ph type="sldNum" sz="quarter" idx="12"/>
          </p:nvPr>
        </p:nvSpPr>
        <p:spPr/>
        <p:txBody>
          <a:bodyPr/>
          <a:lstStyle/>
          <a:p>
            <a:pPr>
              <a:defRPr/>
            </a:pPr>
            <a:fld id="{F235E15D-8652-A441-9995-9308AC0467C5}" type="slidenum">
              <a:rPr lang="en-GB" altLang="en-US" smtClean="0"/>
              <a:pPr>
                <a:defRPr/>
              </a:pPr>
              <a:t>33</a:t>
            </a:fld>
            <a:endParaRPr lang="en-GB" altLang="en-US"/>
          </a:p>
        </p:txBody>
      </p:sp>
    </p:spTree>
    <p:extLst>
      <p:ext uri="{BB962C8B-B14F-4D97-AF65-F5344CB8AC3E}">
        <p14:creationId xmlns:p14="http://schemas.microsoft.com/office/powerpoint/2010/main" val="4269945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BA397-38A1-59B4-B9B0-56B863DA5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97855"/>
            <a:ext cx="7772400" cy="6062291"/>
          </a:xfrm>
          <a:prstGeom prst="rect">
            <a:avLst/>
          </a:prstGeom>
        </p:spPr>
        <p:style>
          <a:lnRef idx="2">
            <a:schemeClr val="dk1"/>
          </a:lnRef>
          <a:fillRef idx="1">
            <a:schemeClr val="lt1"/>
          </a:fillRef>
          <a:effectRef idx="0">
            <a:schemeClr val="dk1"/>
          </a:effectRef>
          <a:fontRef idx="minor">
            <a:schemeClr val="dk1"/>
          </a:fontRef>
        </p:style>
      </p:pic>
      <p:sp>
        <p:nvSpPr>
          <p:cNvPr id="2" name="Slide Number Placeholder 1">
            <a:extLst>
              <a:ext uri="{FF2B5EF4-FFF2-40B4-BE49-F238E27FC236}">
                <a16:creationId xmlns:a16="http://schemas.microsoft.com/office/drawing/2014/main" id="{5C9552AC-357D-09D6-458C-028583B8B191}"/>
              </a:ext>
            </a:extLst>
          </p:cNvPr>
          <p:cNvSpPr>
            <a:spLocks noGrp="1"/>
          </p:cNvSpPr>
          <p:nvPr>
            <p:ph type="sldNum" sz="quarter" idx="12"/>
          </p:nvPr>
        </p:nvSpPr>
        <p:spPr/>
        <p:txBody>
          <a:bodyPr/>
          <a:lstStyle/>
          <a:p>
            <a:pPr>
              <a:defRPr/>
            </a:pPr>
            <a:fld id="{9E0E125E-B1B7-DC45-8CAD-582CC508B8A1}" type="slidenum">
              <a:rPr lang="en-GB" altLang="en-US" smtClean="0"/>
              <a:pPr>
                <a:defRPr/>
              </a:pPr>
              <a:t>34</a:t>
            </a:fld>
            <a:endParaRPr lang="en-GB" altLang="en-US"/>
          </a:p>
        </p:txBody>
      </p:sp>
    </p:spTree>
    <p:extLst>
      <p:ext uri="{BB962C8B-B14F-4D97-AF65-F5344CB8AC3E}">
        <p14:creationId xmlns:p14="http://schemas.microsoft.com/office/powerpoint/2010/main" val="1469446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57352-3FB7-A272-CF8F-54D7710FBE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E948E0-3C61-1097-CA97-1257C6EE6B0C}"/>
              </a:ext>
            </a:extLst>
          </p:cNvPr>
          <p:cNvSpPr>
            <a:spLocks noGrp="1"/>
          </p:cNvSpPr>
          <p:nvPr>
            <p:ph type="title"/>
          </p:nvPr>
        </p:nvSpPr>
        <p:spPr>
          <a:xfrm>
            <a:off x="640703" y="1357727"/>
            <a:ext cx="3290594" cy="4281074"/>
          </a:xfrm>
        </p:spPr>
        <p:txBody>
          <a:bodyPr>
            <a:noAutofit/>
          </a:bodyPr>
          <a:lstStyle/>
          <a:p>
            <a:r>
              <a:rPr lang="en-GB" sz="2000" dirty="0"/>
              <a:t>Misrepresented tool In the commission’s overview of the EU's toolbox: </a:t>
            </a:r>
            <a:br>
              <a:rPr lang="en-GB" sz="2000" dirty="0"/>
            </a:br>
            <a:br>
              <a:rPr lang="en-GB" sz="2000" dirty="0"/>
            </a:br>
            <a:r>
              <a:rPr lang="en-GB" sz="2000" dirty="0"/>
              <a:t>the rule of law framework (”pre-article 7” tool) as a </a:t>
            </a:r>
            <a:r>
              <a:rPr lang="en-GB" sz="2000" b="1" i="1" dirty="0"/>
              <a:t>preventive</a:t>
            </a:r>
            <a:r>
              <a:rPr lang="en-GB" sz="2000" dirty="0"/>
              <a:t> rather than a response tool</a:t>
            </a:r>
          </a:p>
        </p:txBody>
      </p:sp>
      <p:pic>
        <p:nvPicPr>
          <p:cNvPr id="5" name="Content Placeholder 4">
            <a:extLst>
              <a:ext uri="{FF2B5EF4-FFF2-40B4-BE49-F238E27FC236}">
                <a16:creationId xmlns:a16="http://schemas.microsoft.com/office/drawing/2014/main" id="{4E38C648-6A9D-5F0E-8171-845F5978FA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600" y="1068264"/>
            <a:ext cx="4238907" cy="4860000"/>
          </a:xfrm>
        </p:spPr>
      </p:pic>
      <p:sp>
        <p:nvSpPr>
          <p:cNvPr id="2" name="Slide Number Placeholder 1">
            <a:extLst>
              <a:ext uri="{FF2B5EF4-FFF2-40B4-BE49-F238E27FC236}">
                <a16:creationId xmlns:a16="http://schemas.microsoft.com/office/drawing/2014/main" id="{D03D48F1-868A-4D3B-5E12-977593A7F3D3}"/>
              </a:ext>
            </a:extLst>
          </p:cNvPr>
          <p:cNvSpPr>
            <a:spLocks noGrp="1"/>
          </p:cNvSpPr>
          <p:nvPr>
            <p:ph type="sldNum" sz="quarter" idx="12"/>
          </p:nvPr>
        </p:nvSpPr>
        <p:spPr/>
        <p:txBody>
          <a:bodyPr/>
          <a:lstStyle/>
          <a:p>
            <a:pPr>
              <a:defRPr/>
            </a:pPr>
            <a:fld id="{3D76718E-C7F8-3049-BB48-F820AE672041}" type="slidenum">
              <a:rPr lang="en-GB" altLang="en-US" smtClean="0"/>
              <a:pPr>
                <a:defRPr/>
              </a:pPr>
              <a:t>35</a:t>
            </a:fld>
            <a:endParaRPr lang="en-GB" altLang="en-US"/>
          </a:p>
        </p:txBody>
      </p:sp>
    </p:spTree>
    <p:extLst>
      <p:ext uri="{BB962C8B-B14F-4D97-AF65-F5344CB8AC3E}">
        <p14:creationId xmlns:p14="http://schemas.microsoft.com/office/powerpoint/2010/main" val="3051739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A88C75-2F91-BCC4-30D3-5CF19E26072D}"/>
              </a:ext>
            </a:extLst>
          </p:cNvPr>
          <p:cNvSpPr>
            <a:spLocks noGrp="1"/>
          </p:cNvSpPr>
          <p:nvPr>
            <p:ph type="title"/>
          </p:nvPr>
        </p:nvSpPr>
        <p:spPr>
          <a:xfrm>
            <a:off x="914400" y="304800"/>
            <a:ext cx="7325712" cy="1188720"/>
          </a:xfrm>
        </p:spPr>
        <p:txBody>
          <a:bodyPr>
            <a:noAutofit/>
          </a:bodyPr>
          <a:lstStyle/>
          <a:p>
            <a:r>
              <a:rPr lang="en-GB" sz="2000" dirty="0"/>
              <a:t>Misrepresented tool In the commission’s overview of the EU's toolbox: </a:t>
            </a:r>
            <a:br>
              <a:rPr lang="en-GB" sz="2000" dirty="0"/>
            </a:br>
            <a:r>
              <a:rPr lang="en-GB" sz="2000" b="1" i="1" dirty="0"/>
              <a:t>preventive</a:t>
            </a:r>
            <a:r>
              <a:rPr lang="en-GB" sz="2000" dirty="0"/>
              <a:t> arm of article 7 TEU</a:t>
            </a:r>
          </a:p>
        </p:txBody>
      </p:sp>
      <p:pic>
        <p:nvPicPr>
          <p:cNvPr id="12" name="Content Placeholder 11">
            <a:extLst>
              <a:ext uri="{FF2B5EF4-FFF2-40B4-BE49-F238E27FC236}">
                <a16:creationId xmlns:a16="http://schemas.microsoft.com/office/drawing/2014/main" id="{9FAD6FBD-01FE-02B9-FCE9-0FDDC0CB0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599" y="1897920"/>
            <a:ext cx="8332801" cy="4320000"/>
          </a:xfrm>
        </p:spPr>
        <p:style>
          <a:lnRef idx="2">
            <a:schemeClr val="dk1"/>
          </a:lnRef>
          <a:fillRef idx="1">
            <a:schemeClr val="lt1"/>
          </a:fillRef>
          <a:effectRef idx="0">
            <a:schemeClr val="dk1"/>
          </a:effectRef>
          <a:fontRef idx="minor">
            <a:schemeClr val="dk1"/>
          </a:fontRef>
        </p:style>
      </p:pic>
      <p:sp>
        <p:nvSpPr>
          <p:cNvPr id="2" name="Slide Number Placeholder 1">
            <a:extLst>
              <a:ext uri="{FF2B5EF4-FFF2-40B4-BE49-F238E27FC236}">
                <a16:creationId xmlns:a16="http://schemas.microsoft.com/office/drawing/2014/main" id="{3CA26645-0EA6-82D7-9E53-D30B998BD630}"/>
              </a:ext>
            </a:extLst>
          </p:cNvPr>
          <p:cNvSpPr>
            <a:spLocks noGrp="1"/>
          </p:cNvSpPr>
          <p:nvPr>
            <p:ph type="sldNum" sz="quarter" idx="12"/>
          </p:nvPr>
        </p:nvSpPr>
        <p:spPr/>
        <p:txBody>
          <a:bodyPr/>
          <a:lstStyle/>
          <a:p>
            <a:pPr>
              <a:defRPr/>
            </a:pPr>
            <a:fld id="{F235E15D-8652-A441-9995-9308AC0467C5}" type="slidenum">
              <a:rPr lang="en-GB" altLang="en-US" smtClean="0"/>
              <a:pPr>
                <a:defRPr/>
              </a:pPr>
              <a:t>36</a:t>
            </a:fld>
            <a:endParaRPr lang="en-GB" altLang="en-US"/>
          </a:p>
        </p:txBody>
      </p:sp>
    </p:spTree>
    <p:extLst>
      <p:ext uri="{BB962C8B-B14F-4D97-AF65-F5344CB8AC3E}">
        <p14:creationId xmlns:p14="http://schemas.microsoft.com/office/powerpoint/2010/main" val="3260234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2861C-05F3-AE0B-D838-5E0C407B5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ACA88-9B87-11E1-8E1A-C16D983242D4}"/>
              </a:ext>
            </a:extLst>
          </p:cNvPr>
          <p:cNvSpPr>
            <a:spLocks noGrp="1"/>
          </p:cNvSpPr>
          <p:nvPr>
            <p:ph type="title"/>
          </p:nvPr>
        </p:nvSpPr>
        <p:spPr>
          <a:xfrm>
            <a:off x="1442051" y="304800"/>
            <a:ext cx="6259895" cy="1188720"/>
          </a:xfrm>
        </p:spPr>
        <p:txBody>
          <a:bodyPr>
            <a:noAutofit/>
          </a:bodyPr>
          <a:lstStyle/>
          <a:p>
            <a:r>
              <a:rPr lang="en-GB" sz="2000" dirty="0"/>
              <a:t>Missing (</a:t>
            </a:r>
            <a:r>
              <a:rPr lang="en-GB" sz="2000" b="1" i="1" dirty="0"/>
              <a:t>preventive</a:t>
            </a:r>
            <a:r>
              <a:rPr lang="en-GB" sz="2000" dirty="0"/>
              <a:t>) tool from the commission’s overview of the EU’s the council’s role of law dialogue</a:t>
            </a:r>
          </a:p>
        </p:txBody>
      </p:sp>
      <p:pic>
        <p:nvPicPr>
          <p:cNvPr id="5" name="Content Placeholder 4">
            <a:extLst>
              <a:ext uri="{FF2B5EF4-FFF2-40B4-BE49-F238E27FC236}">
                <a16:creationId xmlns:a16="http://schemas.microsoft.com/office/drawing/2014/main" id="{F8A7664C-749B-F24E-231E-38412D8ADD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2051" y="2053091"/>
            <a:ext cx="6259896" cy="4320000"/>
          </a:xfr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A3AD809D-D8A3-549C-DFDA-43A7F4890DEC}"/>
              </a:ext>
            </a:extLst>
          </p:cNvPr>
          <p:cNvSpPr>
            <a:spLocks noGrp="1"/>
          </p:cNvSpPr>
          <p:nvPr>
            <p:ph type="sldNum" sz="quarter" idx="12"/>
          </p:nvPr>
        </p:nvSpPr>
        <p:spPr/>
        <p:txBody>
          <a:bodyPr/>
          <a:lstStyle/>
          <a:p>
            <a:pPr>
              <a:defRPr/>
            </a:pPr>
            <a:fld id="{F235E15D-8652-A441-9995-9308AC0467C5}" type="slidenum">
              <a:rPr lang="en-GB" altLang="en-US" smtClean="0"/>
              <a:pPr>
                <a:defRPr/>
              </a:pPr>
              <a:t>37</a:t>
            </a:fld>
            <a:endParaRPr lang="en-GB" altLang="en-US"/>
          </a:p>
        </p:txBody>
      </p:sp>
    </p:spTree>
    <p:extLst>
      <p:ext uri="{BB962C8B-B14F-4D97-AF65-F5344CB8AC3E}">
        <p14:creationId xmlns:p14="http://schemas.microsoft.com/office/powerpoint/2010/main" val="2664682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3A70-2152-FB54-9008-F57A913523AB}"/>
              </a:ext>
            </a:extLst>
          </p:cNvPr>
          <p:cNvSpPr>
            <a:spLocks noGrp="1"/>
          </p:cNvSpPr>
          <p:nvPr>
            <p:ph type="title"/>
          </p:nvPr>
        </p:nvSpPr>
        <p:spPr>
          <a:xfrm>
            <a:off x="1606045" y="381000"/>
            <a:ext cx="5937755" cy="1188720"/>
          </a:xfrm>
        </p:spPr>
        <p:txBody>
          <a:bodyPr>
            <a:noAutofit/>
          </a:bodyPr>
          <a:lstStyle/>
          <a:p>
            <a:r>
              <a:rPr lang="en-GB" sz="2000" dirty="0"/>
              <a:t>Missing (</a:t>
            </a:r>
            <a:r>
              <a:rPr lang="en-GB" sz="2000" b="1" i="1" dirty="0"/>
              <a:t>response</a:t>
            </a:r>
            <a:r>
              <a:rPr lang="en-GB" sz="2000" dirty="0"/>
              <a:t>) tool from the commission’s overview of the EU's rule of law toolbox: </a:t>
            </a:r>
            <a:br>
              <a:rPr lang="en-GB" sz="2000" dirty="0"/>
            </a:br>
            <a:r>
              <a:rPr lang="en-GB" sz="2000" dirty="0"/>
              <a:t>Article 267 TFEU</a:t>
            </a:r>
          </a:p>
        </p:txBody>
      </p:sp>
      <p:sp>
        <p:nvSpPr>
          <p:cNvPr id="3" name="Content Placeholder 2">
            <a:extLst>
              <a:ext uri="{FF2B5EF4-FFF2-40B4-BE49-F238E27FC236}">
                <a16:creationId xmlns:a16="http://schemas.microsoft.com/office/drawing/2014/main" id="{F6C89A21-DA91-7361-9934-6AE75B0F863A}"/>
              </a:ext>
            </a:extLst>
          </p:cNvPr>
          <p:cNvSpPr>
            <a:spLocks noGrp="1"/>
          </p:cNvSpPr>
          <p:nvPr>
            <p:ph idx="1"/>
          </p:nvPr>
        </p:nvSpPr>
        <p:spPr>
          <a:xfrm>
            <a:off x="1606045" y="1905000"/>
            <a:ext cx="5937755" cy="4571999"/>
          </a:xfrm>
        </p:spPr>
        <p:txBody>
          <a:bodyPr>
            <a:normAutofit fontScale="92500" lnSpcReduction="10000"/>
          </a:bodyPr>
          <a:lstStyle/>
          <a:p>
            <a:r>
              <a:rPr lang="en-GB" sz="2400" b="0" i="0" dirty="0">
                <a:solidFill>
                  <a:srgbClr val="131313"/>
                </a:solidFill>
                <a:effectLst/>
              </a:rPr>
              <a:t>References for preliminary rulings are a keystone of the EU’s legal system. </a:t>
            </a:r>
          </a:p>
          <a:p>
            <a:endParaRPr lang="en-GB" sz="2400" b="0" i="0" dirty="0">
              <a:solidFill>
                <a:srgbClr val="131313"/>
              </a:solidFill>
              <a:effectLst/>
            </a:endParaRPr>
          </a:p>
          <a:p>
            <a:r>
              <a:rPr lang="en-GB" sz="2400" b="0" i="0" dirty="0">
                <a:solidFill>
                  <a:srgbClr val="131313"/>
                </a:solidFill>
                <a:effectLst/>
              </a:rPr>
              <a:t>With national courts applying EU law directly, this procedure allows them to check with the Court of Justice how national laws should be interpreted before ruling on a case. </a:t>
            </a:r>
          </a:p>
          <a:p>
            <a:endParaRPr lang="en-GB" sz="2400" b="0" i="0" dirty="0">
              <a:solidFill>
                <a:srgbClr val="131313"/>
              </a:solidFill>
              <a:effectLst/>
            </a:endParaRPr>
          </a:p>
          <a:p>
            <a:r>
              <a:rPr lang="en-GB" sz="2400" b="0" i="0" dirty="0">
                <a:solidFill>
                  <a:srgbClr val="131313"/>
                </a:solidFill>
                <a:effectLst/>
              </a:rPr>
              <a:t>Discover more about how this procedure works and the dialogue that is created between national courts and the CJEU: </a:t>
            </a:r>
            <a:r>
              <a:rPr lang="en-GB" sz="2400" dirty="0">
                <a:hlinkClick r:id="rId3"/>
              </a:rPr>
              <a:t>https://www.youtube.com/watch?v=Ffr368m58QI</a:t>
            </a:r>
            <a:r>
              <a:rPr lang="en-GB" sz="2400" dirty="0"/>
              <a:t> </a:t>
            </a:r>
            <a:endParaRPr lang="en-GB" sz="2400" dirty="0">
              <a:solidFill>
                <a:srgbClr val="131313"/>
              </a:solidFill>
            </a:endParaRPr>
          </a:p>
          <a:p>
            <a:endParaRPr lang="en-GB" dirty="0"/>
          </a:p>
        </p:txBody>
      </p:sp>
      <p:sp>
        <p:nvSpPr>
          <p:cNvPr id="4" name="Slide Number Placeholder 3">
            <a:extLst>
              <a:ext uri="{FF2B5EF4-FFF2-40B4-BE49-F238E27FC236}">
                <a16:creationId xmlns:a16="http://schemas.microsoft.com/office/drawing/2014/main" id="{B98F0605-5573-76FE-98C4-4F3D6C383D57}"/>
              </a:ext>
            </a:extLst>
          </p:cNvPr>
          <p:cNvSpPr>
            <a:spLocks noGrp="1"/>
          </p:cNvSpPr>
          <p:nvPr>
            <p:ph type="sldNum" sz="quarter" idx="12"/>
          </p:nvPr>
        </p:nvSpPr>
        <p:spPr/>
        <p:txBody>
          <a:bodyPr/>
          <a:lstStyle/>
          <a:p>
            <a:pPr>
              <a:defRPr/>
            </a:pPr>
            <a:fld id="{F235E15D-8652-A441-9995-9308AC0467C5}" type="slidenum">
              <a:rPr lang="en-GB" altLang="en-US" smtClean="0"/>
              <a:pPr>
                <a:defRPr/>
              </a:pPr>
              <a:t>38</a:t>
            </a:fld>
            <a:endParaRPr lang="en-GB" altLang="en-US"/>
          </a:p>
        </p:txBody>
      </p:sp>
    </p:spTree>
    <p:extLst>
      <p:ext uri="{BB962C8B-B14F-4D97-AF65-F5344CB8AC3E}">
        <p14:creationId xmlns:p14="http://schemas.microsoft.com/office/powerpoint/2010/main" val="2867572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64664-8959-463B-FEBC-55D5107C613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A207899-C947-2C10-73B5-1C3B87AD5810}"/>
              </a:ext>
            </a:extLst>
          </p:cNvPr>
          <p:cNvSpPr>
            <a:spLocks noGrp="1"/>
          </p:cNvSpPr>
          <p:nvPr>
            <p:ph type="ctrTitle"/>
          </p:nvPr>
        </p:nvSpPr>
        <p:spPr>
          <a:xfrm>
            <a:off x="558800" y="1971675"/>
            <a:ext cx="8051800" cy="2914650"/>
          </a:xfrm>
        </p:spPr>
        <p:txBody>
          <a:bodyPr>
            <a:normAutofit fontScale="90000"/>
          </a:bodyPr>
          <a:lstStyle/>
          <a:p>
            <a:r>
              <a:rPr lang="en-US" dirty="0"/>
              <a:t>Part III</a:t>
            </a:r>
            <a:br>
              <a:rPr lang="en-US" dirty="0"/>
            </a:br>
            <a:br>
              <a:rPr lang="en-US" dirty="0"/>
            </a:br>
            <a:r>
              <a:rPr lang="en-US" dirty="0"/>
              <a:t>the EU’s rule of law toolbox in practice</a:t>
            </a:r>
            <a:br>
              <a:rPr lang="en-US" dirty="0"/>
            </a:br>
            <a:br>
              <a:rPr lang="en-US" dirty="0"/>
            </a:br>
            <a:r>
              <a:rPr lang="en-US" sz="2200" dirty="0"/>
              <a:t>(presented by date of adoption/</a:t>
            </a:r>
            <a:br>
              <a:rPr lang="en-US" sz="2200" dirty="0"/>
            </a:br>
            <a:r>
              <a:rPr lang="en-US" sz="2200" dirty="0"/>
              <a:t>entry into force)</a:t>
            </a:r>
          </a:p>
        </p:txBody>
      </p:sp>
      <p:sp>
        <p:nvSpPr>
          <p:cNvPr id="4" name="Slide Number Placeholder 3">
            <a:extLst>
              <a:ext uri="{FF2B5EF4-FFF2-40B4-BE49-F238E27FC236}">
                <a16:creationId xmlns:a16="http://schemas.microsoft.com/office/drawing/2014/main" id="{8067E287-2AF8-95E4-49ED-9383CF0BA279}"/>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39</a:t>
            </a:fld>
            <a:endParaRPr lang="en-US"/>
          </a:p>
        </p:txBody>
      </p:sp>
    </p:spTree>
    <p:extLst>
      <p:ext uri="{BB962C8B-B14F-4D97-AF65-F5344CB8AC3E}">
        <p14:creationId xmlns:p14="http://schemas.microsoft.com/office/powerpoint/2010/main" val="136700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ECF4-0E65-D96E-6F62-ADEC97057998}"/>
              </a:ext>
            </a:extLst>
          </p:cNvPr>
          <p:cNvSpPr>
            <a:spLocks noGrp="1"/>
          </p:cNvSpPr>
          <p:nvPr>
            <p:ph type="title"/>
          </p:nvPr>
        </p:nvSpPr>
        <p:spPr>
          <a:xfrm>
            <a:off x="628650" y="1530028"/>
            <a:ext cx="7886700" cy="994172"/>
          </a:xfrm>
        </p:spPr>
        <p:txBody>
          <a:bodyPr>
            <a:noAutofit/>
          </a:bodyPr>
          <a:lstStyle/>
          <a:p>
            <a:r>
              <a:rPr lang="en-GB" sz="2800" b="1" cap="small" dirty="0"/>
              <a:t>Key treaty provision aimed at </a:t>
            </a:r>
            <a:r>
              <a:rPr lang="en-GB" sz="2800" b="1" u="sng" cap="small" dirty="0"/>
              <a:t>current</a:t>
            </a:r>
            <a:r>
              <a:rPr lang="en-GB" sz="2800" b="1" cap="small" dirty="0"/>
              <a:t> EU member states (Art 2 TEU)</a:t>
            </a:r>
            <a:endParaRPr lang="en-US" sz="2800" b="1" dirty="0"/>
          </a:p>
        </p:txBody>
      </p:sp>
      <p:pic>
        <p:nvPicPr>
          <p:cNvPr id="4" name="Content Placeholder 4">
            <a:extLst>
              <a:ext uri="{FF2B5EF4-FFF2-40B4-BE49-F238E27FC236}">
                <a16:creationId xmlns:a16="http://schemas.microsoft.com/office/drawing/2014/main" id="{62F8E98A-FC15-DFC5-F8B6-4F428DD3C094}"/>
              </a:ext>
            </a:extLst>
          </p:cNvPr>
          <p:cNvPicPr>
            <a:picLocks noGrp="1" noChangeAspect="1"/>
          </p:cNvPicPr>
          <p:nvPr>
            <p:ph idx="1"/>
          </p:nvPr>
        </p:nvPicPr>
        <p:blipFill>
          <a:blip r:embed="rId3"/>
          <a:stretch>
            <a:fillRect/>
          </a:stretch>
        </p:blipFill>
        <p:spPr>
          <a:xfrm>
            <a:off x="35571" y="3237886"/>
            <a:ext cx="9072859" cy="1593000"/>
          </a:xfrm>
        </p:spPr>
      </p:pic>
      <p:sp>
        <p:nvSpPr>
          <p:cNvPr id="3" name="Slide Number Placeholder 2">
            <a:extLst>
              <a:ext uri="{FF2B5EF4-FFF2-40B4-BE49-F238E27FC236}">
                <a16:creationId xmlns:a16="http://schemas.microsoft.com/office/drawing/2014/main" id="{8A479403-0C5A-D565-DF80-40E06261AAE3}"/>
              </a:ext>
            </a:extLst>
          </p:cNvPr>
          <p:cNvSpPr>
            <a:spLocks noGrp="1"/>
          </p:cNvSpPr>
          <p:nvPr>
            <p:ph type="sldNum" sz="quarter" idx="12"/>
          </p:nvPr>
        </p:nvSpPr>
        <p:spPr/>
        <p:txBody>
          <a:bodyPr/>
          <a:lstStyle/>
          <a:p>
            <a:pPr>
              <a:defRPr/>
            </a:pPr>
            <a:fld id="{F235E15D-8652-A441-9995-9308AC0467C5}" type="slidenum">
              <a:rPr lang="en-GB" altLang="en-US" smtClean="0"/>
              <a:pPr>
                <a:defRPr/>
              </a:pPr>
              <a:t>4</a:t>
            </a:fld>
            <a:endParaRPr lang="en-GB" altLang="en-US"/>
          </a:p>
        </p:txBody>
      </p:sp>
    </p:spTree>
    <p:extLst>
      <p:ext uri="{BB962C8B-B14F-4D97-AF65-F5344CB8AC3E}">
        <p14:creationId xmlns:p14="http://schemas.microsoft.com/office/powerpoint/2010/main" val="1439026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32DDD-6633-CF46-BF99-BC2C4AE885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5C2AA59-C399-CBBB-475D-3D0728B9CF95}"/>
              </a:ext>
            </a:extLst>
          </p:cNvPr>
          <p:cNvSpPr>
            <a:spLocks noGrp="1"/>
          </p:cNvSpPr>
          <p:nvPr>
            <p:ph type="ctrTitle"/>
          </p:nvPr>
        </p:nvSpPr>
        <p:spPr>
          <a:xfrm>
            <a:off x="806450" y="2118111"/>
            <a:ext cx="7531100" cy="2621779"/>
          </a:xfrm>
        </p:spPr>
        <p:txBody>
          <a:bodyPr>
            <a:noAutofit/>
          </a:bodyPr>
          <a:lstStyle/>
          <a:p>
            <a:r>
              <a:rPr lang="en-US" sz="2800" dirty="0"/>
              <a:t>III.1 the promotion and preventive  tools in practice</a:t>
            </a:r>
          </a:p>
        </p:txBody>
      </p:sp>
      <p:sp>
        <p:nvSpPr>
          <p:cNvPr id="4" name="Slide Number Placeholder 3">
            <a:extLst>
              <a:ext uri="{FF2B5EF4-FFF2-40B4-BE49-F238E27FC236}">
                <a16:creationId xmlns:a16="http://schemas.microsoft.com/office/drawing/2014/main" id="{C585DAD3-EFBC-E8A3-EEB8-CB432D83A709}"/>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40</a:t>
            </a:fld>
            <a:endParaRPr lang="en-US"/>
          </a:p>
        </p:txBody>
      </p:sp>
    </p:spTree>
    <p:extLst>
      <p:ext uri="{BB962C8B-B14F-4D97-AF65-F5344CB8AC3E}">
        <p14:creationId xmlns:p14="http://schemas.microsoft.com/office/powerpoint/2010/main" val="2142753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41DF69-0DFB-07F6-C1C1-897DFAB32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272" y="0"/>
            <a:ext cx="6967728" cy="6858000"/>
          </a:xfrm>
          <a:prstGeom prst="rect">
            <a:avLst/>
          </a:prstGeom>
        </p:spPr>
      </p:pic>
      <p:sp>
        <p:nvSpPr>
          <p:cNvPr id="6" name="Title 1">
            <a:extLst>
              <a:ext uri="{FF2B5EF4-FFF2-40B4-BE49-F238E27FC236}">
                <a16:creationId xmlns:a16="http://schemas.microsoft.com/office/drawing/2014/main" id="{667D5891-F349-11D2-C7D8-E965CFF5BBBD}"/>
              </a:ext>
            </a:extLst>
          </p:cNvPr>
          <p:cNvSpPr txBox="1">
            <a:spLocks/>
          </p:cNvSpPr>
          <p:nvPr/>
        </p:nvSpPr>
        <p:spPr>
          <a:xfrm>
            <a:off x="152400" y="2607814"/>
            <a:ext cx="1828800" cy="1642372"/>
          </a:xfrm>
          <a:prstGeom prst="rect">
            <a:avLst/>
          </a:prstGeom>
        </p:spPr>
        <p:style>
          <a:lnRef idx="2">
            <a:schemeClr val="dk1"/>
          </a:lnRef>
          <a:fillRef idx="1">
            <a:schemeClr val="lt1"/>
          </a:fillRef>
          <a:effectRef idx="0">
            <a:schemeClr val="dk1"/>
          </a:effectRef>
          <a:fontRef idx="minor">
            <a:schemeClr val="dk1"/>
          </a:fontRef>
        </p:style>
        <p:txBody>
          <a:bodyPr>
            <a:normAutofit fontScale="97500"/>
          </a:bodyPr>
          <a:lst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a:lstStyle>
          <a:p>
            <a:pPr fontAlgn="auto">
              <a:spcAft>
                <a:spcPts val="0"/>
              </a:spcAft>
            </a:pPr>
            <a:r>
              <a:rPr lang="en-GB" sz="2000" dirty="0"/>
              <a:t>Preventive arm </a:t>
            </a:r>
          </a:p>
          <a:p>
            <a:pPr fontAlgn="auto">
              <a:spcAft>
                <a:spcPts val="0"/>
              </a:spcAft>
            </a:pPr>
            <a:r>
              <a:rPr lang="en-GB" sz="2000" dirty="0"/>
              <a:t>of Article 7 TEU </a:t>
            </a:r>
          </a:p>
          <a:p>
            <a:pPr fontAlgn="auto">
              <a:spcAft>
                <a:spcPts val="0"/>
              </a:spcAft>
            </a:pPr>
            <a:r>
              <a:rPr lang="en-GB" sz="2000" dirty="0"/>
              <a:t>(2003)</a:t>
            </a:r>
          </a:p>
        </p:txBody>
      </p:sp>
      <p:sp>
        <p:nvSpPr>
          <p:cNvPr id="2" name="Slide Number Placeholder 1">
            <a:extLst>
              <a:ext uri="{FF2B5EF4-FFF2-40B4-BE49-F238E27FC236}">
                <a16:creationId xmlns:a16="http://schemas.microsoft.com/office/drawing/2014/main" id="{A9262D4B-87D6-D47E-AD7F-35EC05875A65}"/>
              </a:ext>
            </a:extLst>
          </p:cNvPr>
          <p:cNvSpPr>
            <a:spLocks noGrp="1"/>
          </p:cNvSpPr>
          <p:nvPr>
            <p:ph type="sldNum" sz="quarter" idx="12"/>
          </p:nvPr>
        </p:nvSpPr>
        <p:spPr/>
        <p:txBody>
          <a:bodyPr/>
          <a:lstStyle/>
          <a:p>
            <a:pPr>
              <a:defRPr/>
            </a:pPr>
            <a:fld id="{9E0E125E-B1B7-DC45-8CAD-582CC508B8A1}" type="slidenum">
              <a:rPr lang="en-GB" altLang="en-US" smtClean="0"/>
              <a:pPr>
                <a:defRPr/>
              </a:pPr>
              <a:t>41</a:t>
            </a:fld>
            <a:endParaRPr lang="en-GB" altLang="en-US"/>
          </a:p>
        </p:txBody>
      </p:sp>
    </p:spTree>
    <p:extLst>
      <p:ext uri="{BB962C8B-B14F-4D97-AF65-F5344CB8AC3E}">
        <p14:creationId xmlns:p14="http://schemas.microsoft.com/office/powerpoint/2010/main" val="459890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D3A00-A452-1186-53E2-8FBBC94F04F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3271D9DE-F75E-5334-66C6-80626864741B}"/>
              </a:ext>
            </a:extLst>
          </p:cNvPr>
          <p:cNvSpPr>
            <a:spLocks noGrp="1"/>
          </p:cNvSpPr>
          <p:nvPr>
            <p:ph type="title"/>
          </p:nvPr>
        </p:nvSpPr>
        <p:spPr>
          <a:xfrm>
            <a:off x="1603122" y="457200"/>
            <a:ext cx="5937755" cy="1188720"/>
          </a:xfrm>
        </p:spPr>
        <p:txBody>
          <a:bodyPr>
            <a:normAutofit/>
          </a:bodyPr>
          <a:lstStyle/>
          <a:p>
            <a:pPr fontAlgn="auto">
              <a:spcAft>
                <a:spcPts val="0"/>
              </a:spcAft>
            </a:pPr>
            <a:r>
              <a:rPr lang="en-GB" sz="2800" dirty="0"/>
              <a:t>Preventive arm of Article 7 TEU (2003): Latest</a:t>
            </a:r>
            <a:endParaRPr lang="en-GB" dirty="0"/>
          </a:p>
        </p:txBody>
      </p:sp>
      <p:pic>
        <p:nvPicPr>
          <p:cNvPr id="25" name="Content Placeholder 24">
            <a:extLst>
              <a:ext uri="{FF2B5EF4-FFF2-40B4-BE49-F238E27FC236}">
                <a16:creationId xmlns:a16="http://schemas.microsoft.com/office/drawing/2014/main" id="{6CE078CF-FEBA-5F88-539E-9DB9269B26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55" y="2053091"/>
            <a:ext cx="9157855" cy="4320000"/>
          </a:xfrm>
        </p:spPr>
      </p:pic>
      <p:sp>
        <p:nvSpPr>
          <p:cNvPr id="2" name="Slide Number Placeholder 1">
            <a:extLst>
              <a:ext uri="{FF2B5EF4-FFF2-40B4-BE49-F238E27FC236}">
                <a16:creationId xmlns:a16="http://schemas.microsoft.com/office/drawing/2014/main" id="{473F583B-275A-BC73-7F35-20602E2AE560}"/>
              </a:ext>
            </a:extLst>
          </p:cNvPr>
          <p:cNvSpPr>
            <a:spLocks noGrp="1"/>
          </p:cNvSpPr>
          <p:nvPr>
            <p:ph type="sldNum" sz="quarter" idx="12"/>
          </p:nvPr>
        </p:nvSpPr>
        <p:spPr/>
        <p:txBody>
          <a:bodyPr/>
          <a:lstStyle/>
          <a:p>
            <a:pPr>
              <a:defRPr/>
            </a:pPr>
            <a:fld id="{F235E15D-8652-A441-9995-9308AC0467C5}" type="slidenum">
              <a:rPr lang="en-GB" altLang="en-US" smtClean="0"/>
              <a:pPr>
                <a:defRPr/>
              </a:pPr>
              <a:t>42</a:t>
            </a:fld>
            <a:endParaRPr lang="en-GB" altLang="en-US"/>
          </a:p>
        </p:txBody>
      </p:sp>
    </p:spTree>
    <p:extLst>
      <p:ext uri="{BB962C8B-B14F-4D97-AF65-F5344CB8AC3E}">
        <p14:creationId xmlns:p14="http://schemas.microsoft.com/office/powerpoint/2010/main" val="3930425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8E5A7-5DEC-E06F-EE83-0FE28DBCFA97}"/>
              </a:ext>
            </a:extLst>
          </p:cNvPr>
          <p:cNvSpPr>
            <a:spLocks noGrp="1"/>
          </p:cNvSpPr>
          <p:nvPr>
            <p:ph type="title"/>
          </p:nvPr>
        </p:nvSpPr>
        <p:spPr>
          <a:xfrm>
            <a:off x="425212" y="1225518"/>
            <a:ext cx="2241788" cy="1517682"/>
          </a:xfrm>
        </p:spPr>
        <p:txBody>
          <a:bodyPr>
            <a:noAutofit/>
          </a:bodyPr>
          <a:lstStyle/>
          <a:p>
            <a:r>
              <a:rPr lang="en-GB" sz="2400" dirty="0"/>
              <a:t>European semester (2010)</a:t>
            </a:r>
          </a:p>
        </p:txBody>
      </p:sp>
      <p:pic>
        <p:nvPicPr>
          <p:cNvPr id="7" name="Content Placeholder 6">
            <a:extLst>
              <a:ext uri="{FF2B5EF4-FFF2-40B4-BE49-F238E27FC236}">
                <a16:creationId xmlns:a16="http://schemas.microsoft.com/office/drawing/2014/main" id="{8767F88C-248C-3FF7-2957-3402A0CB7D0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43044" y="0"/>
            <a:ext cx="5180000" cy="3600000"/>
          </a:xfrm>
        </p:spPr>
        <p:style>
          <a:lnRef idx="2">
            <a:schemeClr val="dk1"/>
          </a:lnRef>
          <a:fillRef idx="1">
            <a:schemeClr val="lt1"/>
          </a:fillRef>
          <a:effectRef idx="0">
            <a:schemeClr val="dk1"/>
          </a:effectRef>
          <a:fontRef idx="minor">
            <a:schemeClr val="dk1"/>
          </a:fontRef>
        </p:style>
      </p:pic>
      <p:pic>
        <p:nvPicPr>
          <p:cNvPr id="9" name="Content Placeholder 8">
            <a:extLst>
              <a:ext uri="{FF2B5EF4-FFF2-40B4-BE49-F238E27FC236}">
                <a16:creationId xmlns:a16="http://schemas.microsoft.com/office/drawing/2014/main" id="{AB20D9AB-7393-F5A9-2C9B-42014DE0462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5212" y="3810000"/>
            <a:ext cx="7885246" cy="2880000"/>
          </a:xfr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3762E044-F758-4176-9F02-2C04644BAAB3}"/>
              </a:ext>
            </a:extLst>
          </p:cNvPr>
          <p:cNvSpPr>
            <a:spLocks noGrp="1"/>
          </p:cNvSpPr>
          <p:nvPr>
            <p:ph type="sldNum" sz="quarter" idx="12"/>
          </p:nvPr>
        </p:nvSpPr>
        <p:spPr/>
        <p:txBody>
          <a:bodyPr/>
          <a:lstStyle/>
          <a:p>
            <a:pPr>
              <a:defRPr/>
            </a:pPr>
            <a:fld id="{CF3C5DB8-7C75-7C4E-922A-8F10253D7E78}" type="slidenum">
              <a:rPr lang="en-GB" altLang="en-US" smtClean="0"/>
              <a:pPr>
                <a:defRPr/>
              </a:pPr>
              <a:t>43</a:t>
            </a:fld>
            <a:endParaRPr lang="en-GB" altLang="en-US"/>
          </a:p>
        </p:txBody>
      </p:sp>
    </p:spTree>
    <p:extLst>
      <p:ext uri="{BB962C8B-B14F-4D97-AF65-F5344CB8AC3E}">
        <p14:creationId xmlns:p14="http://schemas.microsoft.com/office/powerpoint/2010/main" val="3554677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00FD-9788-44E5-A968-D454674C2B86}"/>
              </a:ext>
            </a:extLst>
          </p:cNvPr>
          <p:cNvSpPr>
            <a:spLocks noGrp="1"/>
          </p:cNvSpPr>
          <p:nvPr>
            <p:ph type="title"/>
          </p:nvPr>
        </p:nvSpPr>
        <p:spPr>
          <a:xfrm>
            <a:off x="1603122" y="304800"/>
            <a:ext cx="5937755" cy="1188720"/>
          </a:xfrm>
        </p:spPr>
        <p:txBody>
          <a:bodyPr/>
          <a:lstStyle/>
          <a:p>
            <a:r>
              <a:rPr lang="en-GB" dirty="0"/>
              <a:t>Eu justice scoreboard (2013)</a:t>
            </a:r>
          </a:p>
        </p:txBody>
      </p:sp>
      <p:sp>
        <p:nvSpPr>
          <p:cNvPr id="3" name="Content Placeholder 2">
            <a:extLst>
              <a:ext uri="{FF2B5EF4-FFF2-40B4-BE49-F238E27FC236}">
                <a16:creationId xmlns:a16="http://schemas.microsoft.com/office/drawing/2014/main" id="{E605647F-4773-26DC-AEB9-5E50A1B54E50}"/>
              </a:ext>
            </a:extLst>
          </p:cNvPr>
          <p:cNvSpPr>
            <a:spLocks noGrp="1"/>
          </p:cNvSpPr>
          <p:nvPr>
            <p:ph sz="half" idx="1"/>
          </p:nvPr>
        </p:nvSpPr>
        <p:spPr>
          <a:xfrm>
            <a:off x="381001" y="1752600"/>
            <a:ext cx="4009262" cy="4953000"/>
          </a:xfrm>
        </p:spPr>
        <p:txBody>
          <a:bodyPr>
            <a:normAutofit lnSpcReduction="10000"/>
          </a:bodyPr>
          <a:lstStyle/>
          <a:p>
            <a:r>
              <a:rPr lang="en-GB" sz="2000" dirty="0">
                <a:effectLst/>
              </a:rPr>
              <a:t>“The 2025 EU Justice Scoreboard showcases the progress made by a large majority of Member States in enhancing the effectiveness of their justice systems. However, it also serves as a crucial reminder that </a:t>
            </a:r>
            <a:r>
              <a:rPr lang="en-GB" sz="2000" b="1" dirty="0">
                <a:effectLst/>
              </a:rPr>
              <a:t>challenges remain in some Member States</a:t>
            </a:r>
            <a:r>
              <a:rPr lang="en-GB" sz="2000" dirty="0">
                <a:effectLst/>
              </a:rPr>
              <a:t>, urging them to step up their efforts, particularly in areas where </a:t>
            </a:r>
            <a:r>
              <a:rPr lang="en-GB" sz="2000" b="1" dirty="0">
                <a:effectLst/>
              </a:rPr>
              <a:t>threats to judicial independence </a:t>
            </a:r>
            <a:r>
              <a:rPr lang="en-GB" sz="2000" dirty="0">
                <a:effectLst/>
              </a:rPr>
              <a:t>jeopardise the Union’s shared vision.”</a:t>
            </a:r>
          </a:p>
          <a:p>
            <a:r>
              <a:rPr lang="en-GB" sz="2000" dirty="0">
                <a:effectLst/>
              </a:rPr>
              <a:t>Michael McGrath Commissioner for Democracy, Justice, the Rule of Law and Consumer Protection</a:t>
            </a:r>
          </a:p>
        </p:txBody>
      </p:sp>
      <p:sp>
        <p:nvSpPr>
          <p:cNvPr id="5" name="Content Placeholder 4">
            <a:extLst>
              <a:ext uri="{FF2B5EF4-FFF2-40B4-BE49-F238E27FC236}">
                <a16:creationId xmlns:a16="http://schemas.microsoft.com/office/drawing/2014/main" id="{9213D5C9-4AC7-F05F-5D95-044A94009C13}"/>
              </a:ext>
            </a:extLst>
          </p:cNvPr>
          <p:cNvSpPr>
            <a:spLocks noGrp="1"/>
          </p:cNvSpPr>
          <p:nvPr>
            <p:ph sz="half" idx="2"/>
          </p:nvPr>
        </p:nvSpPr>
        <p:spPr>
          <a:xfrm>
            <a:off x="4753736" y="1752600"/>
            <a:ext cx="3852135" cy="4800600"/>
          </a:xfrm>
        </p:spPr>
        <p:txBody>
          <a:bodyPr>
            <a:noAutofit/>
          </a:bodyPr>
          <a:lstStyle/>
          <a:p>
            <a:pPr marL="0" indent="0" algn="ctr">
              <a:buNone/>
            </a:pPr>
            <a:r>
              <a:rPr lang="en-GB" sz="2000" dirty="0"/>
              <a:t>Reality check</a:t>
            </a:r>
          </a:p>
          <a:p>
            <a:r>
              <a:rPr lang="en-GB" sz="2000" dirty="0"/>
              <a:t>“</a:t>
            </a:r>
            <a:r>
              <a:rPr lang="en-GB" sz="2000" dirty="0">
                <a:effectLst/>
              </a:rPr>
              <a:t>The figures presented in the Scoreboard </a:t>
            </a:r>
            <a:r>
              <a:rPr lang="en-GB" sz="2000" b="1" dirty="0">
                <a:effectLst/>
              </a:rPr>
              <a:t>do not </a:t>
            </a:r>
            <a:r>
              <a:rPr lang="en-GB" sz="2000" dirty="0">
                <a:effectLst/>
              </a:rPr>
              <a:t>provide an assessment or present quantitative data on the effectiveness of the safeguards.”</a:t>
            </a:r>
          </a:p>
          <a:p>
            <a:endParaRPr lang="en-GB" sz="2000" dirty="0"/>
          </a:p>
          <a:p>
            <a:r>
              <a:rPr lang="en-GB" sz="2000" dirty="0">
                <a:effectLst/>
              </a:rPr>
              <a:t>“The structural indicators </a:t>
            </a:r>
            <a:r>
              <a:rPr lang="en-GB" sz="2000" b="1" dirty="0">
                <a:effectLst/>
              </a:rPr>
              <a:t>do not </a:t>
            </a:r>
            <a:r>
              <a:rPr lang="en-GB" sz="2000" dirty="0">
                <a:effectLst/>
              </a:rPr>
              <a:t>in themselves allow for conclusions to be drawn about the independence of these bodies, but represent possible elements which may be taken as a starting point for such an analysis. </a:t>
            </a:r>
            <a:r>
              <a:rPr lang="en-GB" sz="2000" dirty="0"/>
              <a:t>”</a:t>
            </a:r>
            <a:endParaRPr lang="en-GB" sz="2000" dirty="0">
              <a:effectLst/>
            </a:endParaRPr>
          </a:p>
          <a:p>
            <a:endParaRPr lang="en-GB" sz="2000" dirty="0"/>
          </a:p>
        </p:txBody>
      </p:sp>
      <p:sp>
        <p:nvSpPr>
          <p:cNvPr id="4" name="Slide Number Placeholder 3">
            <a:extLst>
              <a:ext uri="{FF2B5EF4-FFF2-40B4-BE49-F238E27FC236}">
                <a16:creationId xmlns:a16="http://schemas.microsoft.com/office/drawing/2014/main" id="{27416634-5B56-89C8-1149-7E9F975B9AA2}"/>
              </a:ext>
            </a:extLst>
          </p:cNvPr>
          <p:cNvSpPr>
            <a:spLocks noGrp="1"/>
          </p:cNvSpPr>
          <p:nvPr>
            <p:ph type="sldNum" sz="quarter" idx="12"/>
          </p:nvPr>
        </p:nvSpPr>
        <p:spPr/>
        <p:txBody>
          <a:bodyPr/>
          <a:lstStyle/>
          <a:p>
            <a:pPr>
              <a:defRPr/>
            </a:pPr>
            <a:fld id="{F235E15D-8652-A441-9995-9308AC0467C5}" type="slidenum">
              <a:rPr lang="en-GB" altLang="en-US" smtClean="0"/>
              <a:pPr>
                <a:defRPr/>
              </a:pPr>
              <a:t>44</a:t>
            </a:fld>
            <a:endParaRPr lang="en-GB" altLang="en-US"/>
          </a:p>
        </p:txBody>
      </p:sp>
    </p:spTree>
    <p:extLst>
      <p:ext uri="{BB962C8B-B14F-4D97-AF65-F5344CB8AC3E}">
        <p14:creationId xmlns:p14="http://schemas.microsoft.com/office/powerpoint/2010/main" val="869352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1F03-FA5A-6898-211A-6CB592954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DEDE6-BAA6-8ED2-25CF-EF68519E5264}"/>
              </a:ext>
            </a:extLst>
          </p:cNvPr>
          <p:cNvSpPr>
            <a:spLocks noGrp="1"/>
          </p:cNvSpPr>
          <p:nvPr>
            <p:ph type="title"/>
          </p:nvPr>
        </p:nvSpPr>
        <p:spPr>
          <a:xfrm>
            <a:off x="1371600" y="304800"/>
            <a:ext cx="6553200" cy="1188720"/>
          </a:xfrm>
        </p:spPr>
        <p:txBody>
          <a:bodyPr>
            <a:normAutofit/>
          </a:bodyPr>
          <a:lstStyle/>
          <a:p>
            <a:r>
              <a:rPr lang="en-GB" sz="2800" dirty="0"/>
              <a:t>Eu justice scoreboard (2013)</a:t>
            </a:r>
          </a:p>
        </p:txBody>
      </p:sp>
      <p:pic>
        <p:nvPicPr>
          <p:cNvPr id="5" name="Content Placeholder 4">
            <a:extLst>
              <a:ext uri="{FF2B5EF4-FFF2-40B4-BE49-F238E27FC236}">
                <a16:creationId xmlns:a16="http://schemas.microsoft.com/office/drawing/2014/main" id="{B2767798-F3D0-A912-9B8C-FA9F8759CE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1028" y="1878012"/>
            <a:ext cx="8081944" cy="4320000"/>
          </a:xfrm>
        </p:spPr>
      </p:pic>
      <p:sp>
        <p:nvSpPr>
          <p:cNvPr id="3" name="Slide Number Placeholder 2">
            <a:extLst>
              <a:ext uri="{FF2B5EF4-FFF2-40B4-BE49-F238E27FC236}">
                <a16:creationId xmlns:a16="http://schemas.microsoft.com/office/drawing/2014/main" id="{2F7AD9D3-3C13-79AE-6670-8AC96349EAFB}"/>
              </a:ext>
            </a:extLst>
          </p:cNvPr>
          <p:cNvSpPr>
            <a:spLocks noGrp="1"/>
          </p:cNvSpPr>
          <p:nvPr>
            <p:ph type="sldNum" sz="quarter" idx="12"/>
          </p:nvPr>
        </p:nvSpPr>
        <p:spPr/>
        <p:txBody>
          <a:bodyPr/>
          <a:lstStyle/>
          <a:p>
            <a:pPr>
              <a:defRPr/>
            </a:pPr>
            <a:fld id="{F235E15D-8652-A441-9995-9308AC0467C5}" type="slidenum">
              <a:rPr lang="en-GB" altLang="en-US" smtClean="0"/>
              <a:pPr>
                <a:defRPr/>
              </a:pPr>
              <a:t>45</a:t>
            </a:fld>
            <a:endParaRPr lang="en-GB" altLang="en-US"/>
          </a:p>
        </p:txBody>
      </p:sp>
    </p:spTree>
    <p:extLst>
      <p:ext uri="{BB962C8B-B14F-4D97-AF65-F5344CB8AC3E}">
        <p14:creationId xmlns:p14="http://schemas.microsoft.com/office/powerpoint/2010/main" val="2381626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C855-655A-074E-B163-A308DE911649}"/>
              </a:ext>
            </a:extLst>
          </p:cNvPr>
          <p:cNvSpPr>
            <a:spLocks noGrp="1"/>
          </p:cNvSpPr>
          <p:nvPr>
            <p:ph type="title"/>
          </p:nvPr>
        </p:nvSpPr>
        <p:spPr>
          <a:xfrm>
            <a:off x="152400" y="3429000"/>
            <a:ext cx="3880355" cy="1701331"/>
          </a:xfrm>
        </p:spPr>
        <p:txBody>
          <a:bodyPr>
            <a:noAutofit/>
          </a:bodyPr>
          <a:lstStyle/>
          <a:p>
            <a:r>
              <a:rPr lang="en-GB" sz="2400" dirty="0"/>
              <a:t>The commission’s rule of law framework aka pre-article 7 procedure (2014)</a:t>
            </a:r>
          </a:p>
        </p:txBody>
      </p:sp>
      <p:pic>
        <p:nvPicPr>
          <p:cNvPr id="4" name="Picture 3">
            <a:extLst>
              <a:ext uri="{FF2B5EF4-FFF2-40B4-BE49-F238E27FC236}">
                <a16:creationId xmlns:a16="http://schemas.microsoft.com/office/drawing/2014/main" id="{88BA102A-096F-4283-106D-6FA70D0CE691}"/>
              </a:ext>
            </a:extLst>
          </p:cNvPr>
          <p:cNvPicPr>
            <a:picLocks noChangeAspect="1"/>
          </p:cNvPicPr>
          <p:nvPr/>
        </p:nvPicPr>
        <p:blipFill>
          <a:blip r:embed="rId3"/>
          <a:stretch>
            <a:fillRect/>
          </a:stretch>
        </p:blipFill>
        <p:spPr>
          <a:xfrm>
            <a:off x="4419600" y="2705400"/>
            <a:ext cx="4230893" cy="3924000"/>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F30DE39B-729F-351F-B79A-00C556B5F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8600"/>
            <a:ext cx="7772400" cy="2097572"/>
          </a:xfrm>
          <a:prstGeom prst="rect">
            <a:avLst/>
          </a:prstGeo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87A275EA-3FAB-DC0B-7204-F1A368E24439}"/>
              </a:ext>
            </a:extLst>
          </p:cNvPr>
          <p:cNvSpPr>
            <a:spLocks noGrp="1"/>
          </p:cNvSpPr>
          <p:nvPr>
            <p:ph type="sldNum" sz="quarter" idx="12"/>
          </p:nvPr>
        </p:nvSpPr>
        <p:spPr/>
        <p:txBody>
          <a:bodyPr/>
          <a:lstStyle/>
          <a:p>
            <a:pPr>
              <a:defRPr/>
            </a:pPr>
            <a:fld id="{F235E15D-8652-A441-9995-9308AC0467C5}" type="slidenum">
              <a:rPr lang="en-GB" altLang="en-US" smtClean="0"/>
              <a:pPr>
                <a:defRPr/>
              </a:pPr>
              <a:t>46</a:t>
            </a:fld>
            <a:endParaRPr lang="en-GB" altLang="en-US"/>
          </a:p>
        </p:txBody>
      </p:sp>
    </p:spTree>
    <p:extLst>
      <p:ext uri="{BB962C8B-B14F-4D97-AF65-F5344CB8AC3E}">
        <p14:creationId xmlns:p14="http://schemas.microsoft.com/office/powerpoint/2010/main" val="3970441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B976-3D1F-FA82-01D2-A50B25EDD7D4}"/>
              </a:ext>
            </a:extLst>
          </p:cNvPr>
          <p:cNvSpPr>
            <a:spLocks noGrp="1"/>
          </p:cNvSpPr>
          <p:nvPr>
            <p:ph type="title"/>
          </p:nvPr>
        </p:nvSpPr>
        <p:spPr>
          <a:xfrm>
            <a:off x="1603122" y="381000"/>
            <a:ext cx="5937755" cy="1188720"/>
          </a:xfrm>
        </p:spPr>
        <p:txBody>
          <a:bodyPr>
            <a:normAutofit/>
          </a:bodyPr>
          <a:lstStyle/>
          <a:p>
            <a:r>
              <a:rPr lang="en-GB" sz="2400" dirty="0"/>
              <a:t>The Council’s rule of law dialogue (2014)</a:t>
            </a:r>
          </a:p>
        </p:txBody>
      </p:sp>
      <p:pic>
        <p:nvPicPr>
          <p:cNvPr id="5" name="Content Placeholder 4">
            <a:extLst>
              <a:ext uri="{FF2B5EF4-FFF2-40B4-BE49-F238E27FC236}">
                <a16:creationId xmlns:a16="http://schemas.microsoft.com/office/drawing/2014/main" id="{4D47BCFF-9A75-7666-657C-D8759D2D4A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9493" y="1897920"/>
            <a:ext cx="8005012" cy="4320000"/>
          </a:xfr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327E67B0-E8DA-8F69-1FB7-188BB3B45F0E}"/>
              </a:ext>
            </a:extLst>
          </p:cNvPr>
          <p:cNvSpPr>
            <a:spLocks noGrp="1"/>
          </p:cNvSpPr>
          <p:nvPr>
            <p:ph type="sldNum" sz="quarter" idx="12"/>
          </p:nvPr>
        </p:nvSpPr>
        <p:spPr/>
        <p:txBody>
          <a:bodyPr/>
          <a:lstStyle/>
          <a:p>
            <a:pPr>
              <a:defRPr/>
            </a:pPr>
            <a:fld id="{F235E15D-8652-A441-9995-9308AC0467C5}" type="slidenum">
              <a:rPr lang="en-GB" altLang="en-US" smtClean="0"/>
              <a:pPr>
                <a:defRPr/>
              </a:pPr>
              <a:t>47</a:t>
            </a:fld>
            <a:endParaRPr lang="en-GB" altLang="en-US"/>
          </a:p>
        </p:txBody>
      </p:sp>
    </p:spTree>
    <p:extLst>
      <p:ext uri="{BB962C8B-B14F-4D97-AF65-F5344CB8AC3E}">
        <p14:creationId xmlns:p14="http://schemas.microsoft.com/office/powerpoint/2010/main" val="2150218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0968-5D7D-6502-CA8B-06835098E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1FCC7-D0E1-A81E-878E-0D2D0DCCD32E}"/>
              </a:ext>
            </a:extLst>
          </p:cNvPr>
          <p:cNvSpPr>
            <a:spLocks noGrp="1"/>
          </p:cNvSpPr>
          <p:nvPr>
            <p:ph type="title"/>
          </p:nvPr>
        </p:nvSpPr>
        <p:spPr>
          <a:xfrm>
            <a:off x="1603122" y="367443"/>
            <a:ext cx="5937755" cy="1188720"/>
          </a:xfrm>
        </p:spPr>
        <p:txBody>
          <a:bodyPr>
            <a:normAutofit/>
          </a:bodyPr>
          <a:lstStyle/>
          <a:p>
            <a:r>
              <a:rPr lang="en-GB" sz="2400" dirty="0"/>
              <a:t>Annual rule of law report (2020)</a:t>
            </a:r>
          </a:p>
        </p:txBody>
      </p:sp>
      <p:sp>
        <p:nvSpPr>
          <p:cNvPr id="3" name="Slide Number Placeholder 2">
            <a:extLst>
              <a:ext uri="{FF2B5EF4-FFF2-40B4-BE49-F238E27FC236}">
                <a16:creationId xmlns:a16="http://schemas.microsoft.com/office/drawing/2014/main" id="{C1A7D2C6-58CE-6D21-1365-2C0A76702A53}"/>
              </a:ext>
            </a:extLst>
          </p:cNvPr>
          <p:cNvSpPr>
            <a:spLocks noGrp="1"/>
          </p:cNvSpPr>
          <p:nvPr>
            <p:ph type="sldNum" sz="quarter" idx="12"/>
          </p:nvPr>
        </p:nvSpPr>
        <p:spPr/>
        <p:txBody>
          <a:bodyPr/>
          <a:lstStyle/>
          <a:p>
            <a:pPr>
              <a:defRPr/>
            </a:pPr>
            <a:fld id="{F235E15D-8652-A441-9995-9308AC0467C5}" type="slidenum">
              <a:rPr lang="en-GB" altLang="en-US" smtClean="0"/>
              <a:pPr>
                <a:defRPr/>
              </a:pPr>
              <a:t>48</a:t>
            </a:fld>
            <a:endParaRPr lang="en-GB" altLang="en-US"/>
          </a:p>
        </p:txBody>
      </p:sp>
      <p:pic>
        <p:nvPicPr>
          <p:cNvPr id="22" name="Content Placeholder 21">
            <a:extLst>
              <a:ext uri="{FF2B5EF4-FFF2-40B4-BE49-F238E27FC236}">
                <a16:creationId xmlns:a16="http://schemas.microsoft.com/office/drawing/2014/main" id="{9D394849-D0A9-BA16-3C86-614096936C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198" y="2667000"/>
            <a:ext cx="8753602" cy="2340000"/>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09340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EE77E-668E-1DAE-C6A8-707231D16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93937"/>
            <a:ext cx="7772400" cy="5470127"/>
          </a:xfrm>
          <a:prstGeom prst="rect">
            <a:avLst/>
          </a:prstGeom>
        </p:spPr>
      </p:pic>
      <p:sp>
        <p:nvSpPr>
          <p:cNvPr id="2" name="Slide Number Placeholder 1">
            <a:extLst>
              <a:ext uri="{FF2B5EF4-FFF2-40B4-BE49-F238E27FC236}">
                <a16:creationId xmlns:a16="http://schemas.microsoft.com/office/drawing/2014/main" id="{B6090B3A-34DB-368A-8741-A4ABECD0CFE8}"/>
              </a:ext>
            </a:extLst>
          </p:cNvPr>
          <p:cNvSpPr>
            <a:spLocks noGrp="1"/>
          </p:cNvSpPr>
          <p:nvPr>
            <p:ph type="sldNum" sz="quarter" idx="12"/>
          </p:nvPr>
        </p:nvSpPr>
        <p:spPr/>
        <p:txBody>
          <a:bodyPr/>
          <a:lstStyle/>
          <a:p>
            <a:pPr>
              <a:defRPr/>
            </a:pPr>
            <a:fld id="{9E0E125E-B1B7-DC45-8CAD-582CC508B8A1}" type="slidenum">
              <a:rPr lang="en-GB" altLang="en-US" smtClean="0"/>
              <a:pPr>
                <a:defRPr/>
              </a:pPr>
              <a:t>49</a:t>
            </a:fld>
            <a:endParaRPr lang="en-GB" altLang="en-US"/>
          </a:p>
        </p:txBody>
      </p:sp>
    </p:spTree>
    <p:extLst>
      <p:ext uri="{BB962C8B-B14F-4D97-AF65-F5344CB8AC3E}">
        <p14:creationId xmlns:p14="http://schemas.microsoft.com/office/powerpoint/2010/main" val="327835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0B29-5C98-C58D-F841-73E160D60BE0}"/>
              </a:ext>
            </a:extLst>
          </p:cNvPr>
          <p:cNvSpPr>
            <a:spLocks noGrp="1"/>
          </p:cNvSpPr>
          <p:nvPr>
            <p:ph type="title"/>
          </p:nvPr>
        </p:nvSpPr>
        <p:spPr>
          <a:xfrm>
            <a:off x="628650" y="964692"/>
            <a:ext cx="7886700" cy="1188720"/>
          </a:xfrm>
        </p:spPr>
        <p:txBody>
          <a:bodyPr>
            <a:noAutofit/>
          </a:bodyPr>
          <a:lstStyle/>
          <a:p>
            <a:pPr algn="ctr"/>
            <a:r>
              <a:rPr lang="en-US" sz="2800" b="1" dirty="0"/>
              <a:t>Meaning and scope </a:t>
            </a:r>
            <a:br>
              <a:rPr lang="en-US" sz="2800" b="1" dirty="0"/>
            </a:br>
            <a:r>
              <a:rPr lang="en-US" sz="2800" b="1" dirty="0"/>
              <a:t>of the rule of law</a:t>
            </a:r>
          </a:p>
        </p:txBody>
      </p:sp>
      <p:pic>
        <p:nvPicPr>
          <p:cNvPr id="7" name="Content Placeholder 6">
            <a:extLst>
              <a:ext uri="{FF2B5EF4-FFF2-40B4-BE49-F238E27FC236}">
                <a16:creationId xmlns:a16="http://schemas.microsoft.com/office/drawing/2014/main" id="{8C4F0CDC-3795-2910-1C7D-885992F8C69E}"/>
              </a:ext>
            </a:extLst>
          </p:cNvPr>
          <p:cNvPicPr>
            <a:picLocks noGrp="1" noChangeAspect="1"/>
          </p:cNvPicPr>
          <p:nvPr>
            <p:ph idx="1"/>
          </p:nvPr>
        </p:nvPicPr>
        <p:blipFill>
          <a:blip r:embed="rId2"/>
          <a:stretch>
            <a:fillRect/>
          </a:stretch>
        </p:blipFill>
        <p:spPr>
          <a:xfrm>
            <a:off x="628650" y="2849955"/>
            <a:ext cx="7886700" cy="2466589"/>
          </a:xfrm>
        </p:spPr>
      </p:pic>
      <p:sp>
        <p:nvSpPr>
          <p:cNvPr id="4" name="Slide Number Placeholder 3">
            <a:extLst>
              <a:ext uri="{FF2B5EF4-FFF2-40B4-BE49-F238E27FC236}">
                <a16:creationId xmlns:a16="http://schemas.microsoft.com/office/drawing/2014/main" id="{975F7538-DD66-A138-566C-BC34B685281A}"/>
              </a:ext>
            </a:extLst>
          </p:cNvPr>
          <p:cNvSpPr>
            <a:spLocks noGrp="1"/>
          </p:cNvSpPr>
          <p:nvPr>
            <p:ph type="sldNum" sz="quarter" idx="12"/>
          </p:nvPr>
        </p:nvSpPr>
        <p:spPr/>
        <p:txBody>
          <a:bodyPr/>
          <a:lstStyle/>
          <a:p>
            <a:fld id="{1C24CD51-B44B-D64D-BCF2-44702135ED8A}" type="slidenum">
              <a:rPr lang="en-US" smtClean="0"/>
              <a:t>5</a:t>
            </a:fld>
            <a:endParaRPr lang="en-US"/>
          </a:p>
        </p:txBody>
      </p:sp>
    </p:spTree>
    <p:extLst>
      <p:ext uri="{BB962C8B-B14F-4D97-AF65-F5344CB8AC3E}">
        <p14:creationId xmlns:p14="http://schemas.microsoft.com/office/powerpoint/2010/main" val="3503472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7FDE3-8ADD-B5CA-8F3B-9062D7C2E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92" y="920635"/>
            <a:ext cx="7772400" cy="5016730"/>
          </a:xfrm>
          <a:prstGeom prst="rect">
            <a:avLst/>
          </a:prstGeom>
        </p:spPr>
      </p:pic>
      <p:sp>
        <p:nvSpPr>
          <p:cNvPr id="2" name="Slide Number Placeholder 1">
            <a:extLst>
              <a:ext uri="{FF2B5EF4-FFF2-40B4-BE49-F238E27FC236}">
                <a16:creationId xmlns:a16="http://schemas.microsoft.com/office/drawing/2014/main" id="{767D5514-F00D-C587-0B55-21073A0A953A}"/>
              </a:ext>
            </a:extLst>
          </p:cNvPr>
          <p:cNvSpPr>
            <a:spLocks noGrp="1"/>
          </p:cNvSpPr>
          <p:nvPr>
            <p:ph type="sldNum" sz="quarter" idx="12"/>
          </p:nvPr>
        </p:nvSpPr>
        <p:spPr/>
        <p:txBody>
          <a:bodyPr/>
          <a:lstStyle/>
          <a:p>
            <a:pPr>
              <a:defRPr/>
            </a:pPr>
            <a:fld id="{9E0E125E-B1B7-DC45-8CAD-582CC508B8A1}" type="slidenum">
              <a:rPr lang="en-GB" altLang="en-US" smtClean="0"/>
              <a:pPr>
                <a:defRPr/>
              </a:pPr>
              <a:t>50</a:t>
            </a:fld>
            <a:endParaRPr lang="en-GB" altLang="en-US"/>
          </a:p>
        </p:txBody>
      </p:sp>
    </p:spTree>
    <p:extLst>
      <p:ext uri="{BB962C8B-B14F-4D97-AF65-F5344CB8AC3E}">
        <p14:creationId xmlns:p14="http://schemas.microsoft.com/office/powerpoint/2010/main" val="2102795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750A-6777-C176-B10E-855CB3BFCC7E}"/>
              </a:ext>
            </a:extLst>
          </p:cNvPr>
          <p:cNvSpPr>
            <a:spLocks noGrp="1"/>
          </p:cNvSpPr>
          <p:nvPr>
            <p:ph type="title"/>
          </p:nvPr>
        </p:nvSpPr>
        <p:spPr>
          <a:xfrm>
            <a:off x="1603122" y="381000"/>
            <a:ext cx="5937755" cy="1188720"/>
          </a:xfrm>
        </p:spPr>
        <p:txBody>
          <a:bodyPr>
            <a:normAutofit/>
          </a:bodyPr>
          <a:lstStyle/>
          <a:p>
            <a:r>
              <a:rPr lang="en-GB" sz="2400" dirty="0"/>
              <a:t>Meanwhile, in the real world…</a:t>
            </a:r>
          </a:p>
        </p:txBody>
      </p:sp>
      <p:pic>
        <p:nvPicPr>
          <p:cNvPr id="5" name="Content Placeholder 4">
            <a:extLst>
              <a:ext uri="{FF2B5EF4-FFF2-40B4-BE49-F238E27FC236}">
                <a16:creationId xmlns:a16="http://schemas.microsoft.com/office/drawing/2014/main" id="{67D6022C-33B6-89F9-D260-58A05421DB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999" y="1932556"/>
            <a:ext cx="7200000" cy="4320000"/>
          </a:xfrm>
        </p:spPr>
      </p:pic>
      <p:sp>
        <p:nvSpPr>
          <p:cNvPr id="3" name="Slide Number Placeholder 2">
            <a:extLst>
              <a:ext uri="{FF2B5EF4-FFF2-40B4-BE49-F238E27FC236}">
                <a16:creationId xmlns:a16="http://schemas.microsoft.com/office/drawing/2014/main" id="{F68B6CDC-0ABE-BFEE-96AC-D06F7777EA10}"/>
              </a:ext>
            </a:extLst>
          </p:cNvPr>
          <p:cNvSpPr>
            <a:spLocks noGrp="1"/>
          </p:cNvSpPr>
          <p:nvPr>
            <p:ph type="sldNum" sz="quarter" idx="12"/>
          </p:nvPr>
        </p:nvSpPr>
        <p:spPr/>
        <p:txBody>
          <a:bodyPr/>
          <a:lstStyle/>
          <a:p>
            <a:pPr>
              <a:defRPr/>
            </a:pPr>
            <a:fld id="{F235E15D-8652-A441-9995-9308AC0467C5}" type="slidenum">
              <a:rPr lang="en-GB" altLang="en-US" smtClean="0"/>
              <a:pPr>
                <a:defRPr/>
              </a:pPr>
              <a:t>51</a:t>
            </a:fld>
            <a:endParaRPr lang="en-GB" altLang="en-US"/>
          </a:p>
        </p:txBody>
      </p:sp>
    </p:spTree>
    <p:extLst>
      <p:ext uri="{BB962C8B-B14F-4D97-AF65-F5344CB8AC3E}">
        <p14:creationId xmlns:p14="http://schemas.microsoft.com/office/powerpoint/2010/main" val="2481371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45DF-385A-2D72-2FE5-3DC0693C9B71}"/>
              </a:ext>
            </a:extLst>
          </p:cNvPr>
          <p:cNvSpPr>
            <a:spLocks noGrp="1"/>
          </p:cNvSpPr>
          <p:nvPr>
            <p:ph type="title"/>
          </p:nvPr>
        </p:nvSpPr>
        <p:spPr>
          <a:xfrm>
            <a:off x="1219200" y="136842"/>
            <a:ext cx="6705600" cy="980400"/>
          </a:xfrm>
        </p:spPr>
        <p:txBody>
          <a:bodyPr>
            <a:noAutofit/>
          </a:bodyPr>
          <a:lstStyle/>
          <a:p>
            <a:r>
              <a:rPr lang="en-GB" sz="2400" b="1" dirty="0">
                <a:solidFill>
                  <a:srgbClr val="000000"/>
                </a:solidFill>
                <a:effectLst/>
                <a:latin typeface="+mn-lt"/>
              </a:rPr>
              <a:t>Compare to</a:t>
            </a:r>
            <a:r>
              <a:rPr lang="en-GB" sz="2400" b="1" dirty="0">
                <a:solidFill>
                  <a:srgbClr val="000000"/>
                </a:solidFill>
                <a:latin typeface="+mn-lt"/>
              </a:rPr>
              <a:t> the </a:t>
            </a:r>
            <a:r>
              <a:rPr lang="en-GB" sz="2400" b="1" dirty="0">
                <a:solidFill>
                  <a:srgbClr val="000000"/>
                </a:solidFill>
                <a:effectLst/>
                <a:latin typeface="+mn-lt"/>
              </a:rPr>
              <a:t>Liberties Rule of Law Report 2025</a:t>
            </a:r>
            <a:endParaRPr lang="en-GB" sz="2400" b="1" dirty="0">
              <a:latin typeface="+mn-lt"/>
            </a:endParaRPr>
          </a:p>
        </p:txBody>
      </p:sp>
      <p:pic>
        <p:nvPicPr>
          <p:cNvPr id="8" name="Content Placeholder 7">
            <a:extLst>
              <a:ext uri="{FF2B5EF4-FFF2-40B4-BE49-F238E27FC236}">
                <a16:creationId xmlns:a16="http://schemas.microsoft.com/office/drawing/2014/main" id="{3C9ACFBE-9864-40FA-E2DA-94B12AED2A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1619" y="1295400"/>
            <a:ext cx="7640762" cy="5400000"/>
          </a:xfrm>
        </p:spPr>
        <p:style>
          <a:lnRef idx="3">
            <a:schemeClr val="lt1"/>
          </a:lnRef>
          <a:fillRef idx="1">
            <a:schemeClr val="dk1"/>
          </a:fillRef>
          <a:effectRef idx="1">
            <a:schemeClr val="dk1"/>
          </a:effectRef>
          <a:fontRef idx="minor">
            <a:schemeClr val="lt1"/>
          </a:fontRef>
        </p:style>
      </p:pic>
      <p:sp>
        <p:nvSpPr>
          <p:cNvPr id="3" name="Slide Number Placeholder 2">
            <a:extLst>
              <a:ext uri="{FF2B5EF4-FFF2-40B4-BE49-F238E27FC236}">
                <a16:creationId xmlns:a16="http://schemas.microsoft.com/office/drawing/2014/main" id="{93418188-89B7-83CC-60B3-CE35DE0253B3}"/>
              </a:ext>
            </a:extLst>
          </p:cNvPr>
          <p:cNvSpPr>
            <a:spLocks noGrp="1"/>
          </p:cNvSpPr>
          <p:nvPr>
            <p:ph type="sldNum" sz="quarter" idx="12"/>
          </p:nvPr>
        </p:nvSpPr>
        <p:spPr/>
        <p:txBody>
          <a:bodyPr/>
          <a:lstStyle/>
          <a:p>
            <a:pPr>
              <a:defRPr/>
            </a:pPr>
            <a:fld id="{F235E15D-8652-A441-9995-9308AC0467C5}" type="slidenum">
              <a:rPr lang="en-GB" altLang="en-US" smtClean="0"/>
              <a:pPr>
                <a:defRPr/>
              </a:pPr>
              <a:t>52</a:t>
            </a:fld>
            <a:endParaRPr lang="en-GB" altLang="en-US"/>
          </a:p>
        </p:txBody>
      </p:sp>
    </p:spTree>
    <p:extLst>
      <p:ext uri="{BB962C8B-B14F-4D97-AF65-F5344CB8AC3E}">
        <p14:creationId xmlns:p14="http://schemas.microsoft.com/office/powerpoint/2010/main" val="3406288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C45F-C7DA-3288-3E37-36C4CF9831A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2D9575-AA93-FEDF-D5EE-03B909C4FEB2}"/>
              </a:ext>
            </a:extLst>
          </p:cNvPr>
          <p:cNvSpPr>
            <a:spLocks noGrp="1"/>
          </p:cNvSpPr>
          <p:nvPr>
            <p:ph type="ctrTitle"/>
          </p:nvPr>
        </p:nvSpPr>
        <p:spPr>
          <a:xfrm>
            <a:off x="806450" y="2118111"/>
            <a:ext cx="7531100" cy="2621779"/>
          </a:xfrm>
        </p:spPr>
        <p:txBody>
          <a:bodyPr>
            <a:normAutofit/>
          </a:bodyPr>
          <a:lstStyle/>
          <a:p>
            <a:r>
              <a:rPr lang="en-US" dirty="0"/>
              <a:t>III.2 the EU’s rule of law response/enforcement tools in practice</a:t>
            </a:r>
          </a:p>
        </p:txBody>
      </p:sp>
      <p:sp>
        <p:nvSpPr>
          <p:cNvPr id="4" name="Slide Number Placeholder 3">
            <a:extLst>
              <a:ext uri="{FF2B5EF4-FFF2-40B4-BE49-F238E27FC236}">
                <a16:creationId xmlns:a16="http://schemas.microsoft.com/office/drawing/2014/main" id="{0DDCB1E9-A86B-0DC3-D7BF-272D0416C598}"/>
              </a:ext>
            </a:extLst>
          </p:cNvPr>
          <p:cNvSpPr>
            <a:spLocks noGrp="1"/>
          </p:cNvSpPr>
          <p:nvPr>
            <p:ph type="sldNum" sz="quarter" idx="4"/>
          </p:nvPr>
        </p:nvSpPr>
        <p:spPr>
          <a:xfrm>
            <a:off x="8610600" y="63531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2"/>
                </a:solidFill>
                <a:latin typeface="Arial" panose="020B0604020202020204" pitchFamily="34" charset="0"/>
                <a:ea typeface="Tahoma" panose="020B060403050404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24CD51-B44B-D64D-BCF2-44702135ED8A}" type="slidenum">
              <a:rPr lang="en-US" smtClean="0"/>
              <a:pPr/>
              <a:t>53</a:t>
            </a:fld>
            <a:endParaRPr lang="en-US"/>
          </a:p>
        </p:txBody>
      </p:sp>
    </p:spTree>
    <p:extLst>
      <p:ext uri="{BB962C8B-B14F-4D97-AF65-F5344CB8AC3E}">
        <p14:creationId xmlns:p14="http://schemas.microsoft.com/office/powerpoint/2010/main" val="4008072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9446-E0C4-D2CF-660E-45C92882EDA0}"/>
              </a:ext>
            </a:extLst>
          </p:cNvPr>
          <p:cNvSpPr>
            <a:spLocks noGrp="1"/>
          </p:cNvSpPr>
          <p:nvPr>
            <p:ph type="title" idx="4294967295"/>
          </p:nvPr>
        </p:nvSpPr>
        <p:spPr>
          <a:xfrm>
            <a:off x="304800" y="663598"/>
            <a:ext cx="7935312" cy="1187450"/>
          </a:xfrm>
        </p:spPr>
        <p:txBody>
          <a:bodyPr>
            <a:noAutofit/>
          </a:bodyPr>
          <a:lstStyle/>
          <a:p>
            <a:r>
              <a:rPr lang="en-GB" sz="2400" dirty="0"/>
              <a:t>Infringement procedure: </a:t>
            </a:r>
            <a:br>
              <a:rPr lang="en-GB" sz="2400" dirty="0"/>
            </a:br>
            <a:r>
              <a:rPr lang="en-GB" sz="2400" dirty="0"/>
              <a:t>Articles 258-260 and article 279 TFEU </a:t>
            </a:r>
            <a:br>
              <a:rPr lang="en-GB" sz="2400" dirty="0"/>
            </a:br>
            <a:r>
              <a:rPr lang="en-GB" sz="2400" dirty="0"/>
              <a:t>(1958 but subsequently revised) </a:t>
            </a:r>
          </a:p>
        </p:txBody>
      </p:sp>
      <p:sp>
        <p:nvSpPr>
          <p:cNvPr id="5" name="Content Placeholder 4">
            <a:extLst>
              <a:ext uri="{FF2B5EF4-FFF2-40B4-BE49-F238E27FC236}">
                <a16:creationId xmlns:a16="http://schemas.microsoft.com/office/drawing/2014/main" id="{CD8A8AFA-2CFD-1251-8703-EB24AF400EBE}"/>
              </a:ext>
            </a:extLst>
          </p:cNvPr>
          <p:cNvSpPr>
            <a:spLocks noGrp="1"/>
          </p:cNvSpPr>
          <p:nvPr>
            <p:ph idx="4294967295"/>
          </p:nvPr>
        </p:nvSpPr>
        <p:spPr>
          <a:xfrm>
            <a:off x="3206750" y="2638425"/>
            <a:ext cx="5937250" cy="3101975"/>
          </a:xfrm>
        </p:spPr>
        <p:txBody>
          <a:bodyPr>
            <a:normAutofit/>
          </a:bodyPr>
          <a:lstStyle/>
          <a:p>
            <a:endParaRPr lang="en-GB" dirty="0"/>
          </a:p>
          <a:p>
            <a:endParaRPr lang="en-GB" dirty="0"/>
          </a:p>
          <a:p>
            <a:endParaRPr lang="en-GB" dirty="0"/>
          </a:p>
        </p:txBody>
      </p:sp>
      <p:pic>
        <p:nvPicPr>
          <p:cNvPr id="7" name="Picture 6">
            <a:extLst>
              <a:ext uri="{FF2B5EF4-FFF2-40B4-BE49-F238E27FC236}">
                <a16:creationId xmlns:a16="http://schemas.microsoft.com/office/drawing/2014/main" id="{8BC27432-5003-FF59-B549-1E6FCE853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500400"/>
            <a:ext cx="8586507" cy="3240000"/>
          </a:xfrm>
          <a:prstGeom prst="rect">
            <a:avLst/>
          </a:prstGeom>
        </p:spPr>
        <p:style>
          <a:lnRef idx="2">
            <a:schemeClr val="dk1"/>
          </a:lnRef>
          <a:fillRef idx="1">
            <a:schemeClr val="lt1"/>
          </a:fillRef>
          <a:effectRef idx="0">
            <a:schemeClr val="dk1"/>
          </a:effectRef>
          <a:fontRef idx="minor">
            <a:schemeClr val="dk1"/>
          </a:fontRef>
        </p:style>
      </p:pic>
      <p:sp>
        <p:nvSpPr>
          <p:cNvPr id="3" name="Slide Number Placeholder 2">
            <a:extLst>
              <a:ext uri="{FF2B5EF4-FFF2-40B4-BE49-F238E27FC236}">
                <a16:creationId xmlns:a16="http://schemas.microsoft.com/office/drawing/2014/main" id="{60560A33-0A3C-70FC-F238-03585741D6BE}"/>
              </a:ext>
            </a:extLst>
          </p:cNvPr>
          <p:cNvSpPr>
            <a:spLocks noGrp="1"/>
          </p:cNvSpPr>
          <p:nvPr>
            <p:ph type="sldNum" sz="quarter" idx="12"/>
          </p:nvPr>
        </p:nvSpPr>
        <p:spPr/>
        <p:txBody>
          <a:bodyPr/>
          <a:lstStyle/>
          <a:p>
            <a:pPr>
              <a:defRPr/>
            </a:pPr>
            <a:fld id="{9E0E125E-B1B7-DC45-8CAD-582CC508B8A1}" type="slidenum">
              <a:rPr lang="en-GB" altLang="en-US" smtClean="0"/>
              <a:pPr>
                <a:defRPr/>
              </a:pPr>
              <a:t>54</a:t>
            </a:fld>
            <a:endParaRPr lang="en-GB" altLang="en-US"/>
          </a:p>
        </p:txBody>
      </p:sp>
    </p:spTree>
    <p:extLst>
      <p:ext uri="{BB962C8B-B14F-4D97-AF65-F5344CB8AC3E}">
        <p14:creationId xmlns:p14="http://schemas.microsoft.com/office/powerpoint/2010/main" val="2155219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E74B-9BD1-FB2E-3AA8-0248212BCBB4}"/>
              </a:ext>
            </a:extLst>
          </p:cNvPr>
          <p:cNvSpPr>
            <a:spLocks noGrp="1"/>
          </p:cNvSpPr>
          <p:nvPr>
            <p:ph type="title"/>
          </p:nvPr>
        </p:nvSpPr>
        <p:spPr>
          <a:xfrm>
            <a:off x="533400" y="381000"/>
            <a:ext cx="8072472" cy="994172"/>
          </a:xfrm>
        </p:spPr>
        <p:txBody>
          <a:bodyPr>
            <a:noAutofit/>
          </a:bodyPr>
          <a:lstStyle/>
          <a:p>
            <a:pPr algn="ctr"/>
            <a:r>
              <a:rPr lang="en-US" sz="2400" dirty="0"/>
              <a:t>Reality check: Very few infringements v unprecedented increase in preliminary ruling requests</a:t>
            </a:r>
          </a:p>
        </p:txBody>
      </p:sp>
      <p:sp>
        <p:nvSpPr>
          <p:cNvPr id="6" name="Content Placeholder 5">
            <a:extLst>
              <a:ext uri="{FF2B5EF4-FFF2-40B4-BE49-F238E27FC236}">
                <a16:creationId xmlns:a16="http://schemas.microsoft.com/office/drawing/2014/main" id="{9C72FB2C-B674-22A5-533F-6D3A92C810BA}"/>
              </a:ext>
            </a:extLst>
          </p:cNvPr>
          <p:cNvSpPr>
            <a:spLocks noGrp="1"/>
          </p:cNvSpPr>
          <p:nvPr>
            <p:ph idx="1"/>
          </p:nvPr>
        </p:nvSpPr>
        <p:spPr>
          <a:xfrm>
            <a:off x="292101" y="1720851"/>
            <a:ext cx="4940835" cy="4862829"/>
          </a:xfrm>
        </p:spPr>
        <p:txBody>
          <a:bodyPr>
            <a:normAutofit fontScale="92500" lnSpcReduction="20000"/>
          </a:bodyPr>
          <a:lstStyle/>
          <a:p>
            <a:r>
              <a:rPr lang="en-US" sz="2400" b="1" dirty="0"/>
              <a:t>Rhetoric</a:t>
            </a:r>
            <a:r>
              <a:rPr lang="en-US" sz="2400" dirty="0"/>
              <a:t>: “</a:t>
            </a:r>
            <a:r>
              <a:rPr lang="en-GB" sz="2400" dirty="0"/>
              <a:t>The European Union is a community of law, based on common values shared by Member States. Applying and enforcing EU law, and respect for the rule of law are at its very foundation” (EU Commission, </a:t>
            </a:r>
            <a:r>
              <a:rPr lang="en-GB" sz="2400" i="1" dirty="0"/>
              <a:t>Enforcing EU law for a Europe that delivers</a:t>
            </a:r>
            <a:r>
              <a:rPr lang="en-GB" sz="2400" dirty="0"/>
              <a:t>, 13 Oct 2022)</a:t>
            </a:r>
          </a:p>
          <a:p>
            <a:r>
              <a:rPr lang="en-GB" sz="2400" b="1" dirty="0"/>
              <a:t>Reality check</a:t>
            </a:r>
            <a:r>
              <a:rPr lang="en-GB" sz="2400" dirty="0"/>
              <a:t>: </a:t>
            </a:r>
            <a:r>
              <a:rPr lang="en-GB" sz="2400" b="0" i="0" dirty="0">
                <a:solidFill>
                  <a:srgbClr val="222222"/>
                </a:solidFill>
                <a:effectLst/>
              </a:rPr>
              <a:t>“the Commission’s reluctance to bring enforcement actions took root at a particularly bad time: shortly before member governments like Hungary and Poland started to </a:t>
            </a:r>
            <a:r>
              <a:rPr lang="en-GB" sz="2400" b="0" i="0" dirty="0" err="1">
                <a:solidFill>
                  <a:srgbClr val="222222"/>
                </a:solidFill>
                <a:effectLst/>
              </a:rPr>
              <a:t>autocratize</a:t>
            </a:r>
            <a:r>
              <a:rPr lang="en-GB" sz="2400" b="0" i="0" dirty="0">
                <a:solidFill>
                  <a:srgbClr val="222222"/>
                </a:solidFill>
                <a:effectLst/>
              </a:rPr>
              <a:t> … </a:t>
            </a:r>
            <a:r>
              <a:rPr lang="en-GB" sz="2400" b="1" i="0" dirty="0">
                <a:solidFill>
                  <a:srgbClr val="222222"/>
                </a:solidFill>
                <a:effectLst/>
              </a:rPr>
              <a:t>precisely when muscular use of the EU’s legal tools was imperative</a:t>
            </a:r>
            <a:r>
              <a:rPr lang="en-GB" sz="2400" b="0" i="0" dirty="0">
                <a:solidFill>
                  <a:srgbClr val="222222"/>
                </a:solidFill>
                <a:effectLst/>
              </a:rPr>
              <a:t>” (Profs Kelemen and Pavone)</a:t>
            </a:r>
            <a:endParaRPr lang="en-GB" sz="2400" dirty="0"/>
          </a:p>
        </p:txBody>
      </p:sp>
      <p:sp>
        <p:nvSpPr>
          <p:cNvPr id="4" name="Slide Number Placeholder 3">
            <a:extLst>
              <a:ext uri="{FF2B5EF4-FFF2-40B4-BE49-F238E27FC236}">
                <a16:creationId xmlns:a16="http://schemas.microsoft.com/office/drawing/2014/main" id="{4836698E-ED34-A42D-E9CD-2E8AED8E392A}"/>
              </a:ext>
            </a:extLst>
          </p:cNvPr>
          <p:cNvSpPr>
            <a:spLocks noGrp="1"/>
          </p:cNvSpPr>
          <p:nvPr>
            <p:ph type="sldNum" sz="quarter" idx="12"/>
          </p:nvPr>
        </p:nvSpPr>
        <p:spPr/>
        <p:txBody>
          <a:bodyPr/>
          <a:lstStyle/>
          <a:p>
            <a:fld id="{1C24CD51-B44B-D64D-BCF2-44702135ED8A}" type="slidenum">
              <a:rPr lang="en-US" smtClean="0"/>
              <a:t>55</a:t>
            </a:fld>
            <a:endParaRPr lang="en-US"/>
          </a:p>
        </p:txBody>
      </p:sp>
      <p:pic>
        <p:nvPicPr>
          <p:cNvPr id="5" name="Picture 4">
            <a:extLst>
              <a:ext uri="{FF2B5EF4-FFF2-40B4-BE49-F238E27FC236}">
                <a16:creationId xmlns:a16="http://schemas.microsoft.com/office/drawing/2014/main" id="{6C552D1E-B92F-2426-CCE4-37399ED8AAF3}"/>
              </a:ext>
            </a:extLst>
          </p:cNvPr>
          <p:cNvPicPr>
            <a:picLocks noChangeAspect="1"/>
          </p:cNvPicPr>
          <p:nvPr/>
        </p:nvPicPr>
        <p:blipFill>
          <a:blip r:embed="rId3"/>
          <a:stretch>
            <a:fillRect/>
          </a:stretch>
        </p:blipFill>
        <p:spPr>
          <a:xfrm>
            <a:off x="5355107" y="2057400"/>
            <a:ext cx="3644891" cy="379650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209533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1C26171-4EB9-DA20-A637-10EB9400AB0F}"/>
              </a:ext>
            </a:extLst>
          </p:cNvPr>
          <p:cNvPicPr>
            <a:picLocks noGrp="1" noChangeAspect="1"/>
          </p:cNvPicPr>
          <p:nvPr>
            <p:ph sz="half" idx="1"/>
          </p:nvPr>
        </p:nvPicPr>
        <p:blipFill>
          <a:blip r:embed="rId3"/>
          <a:stretch>
            <a:fillRect/>
          </a:stretch>
        </p:blipFill>
        <p:spPr>
          <a:xfrm>
            <a:off x="514317" y="729000"/>
            <a:ext cx="8115366" cy="5400000"/>
          </a:xfrm>
        </p:spPr>
        <p:style>
          <a:lnRef idx="2">
            <a:schemeClr val="dk1"/>
          </a:lnRef>
          <a:fillRef idx="1">
            <a:schemeClr val="lt1"/>
          </a:fillRef>
          <a:effectRef idx="0">
            <a:schemeClr val="dk1"/>
          </a:effectRef>
          <a:fontRef idx="minor">
            <a:schemeClr val="dk1"/>
          </a:fontRef>
        </p:style>
      </p:pic>
      <p:sp>
        <p:nvSpPr>
          <p:cNvPr id="2" name="Slide Number Placeholder 1">
            <a:extLst>
              <a:ext uri="{FF2B5EF4-FFF2-40B4-BE49-F238E27FC236}">
                <a16:creationId xmlns:a16="http://schemas.microsoft.com/office/drawing/2014/main" id="{6C06B77A-45F5-C414-0B78-0477FAA93D9A}"/>
              </a:ext>
            </a:extLst>
          </p:cNvPr>
          <p:cNvSpPr>
            <a:spLocks noGrp="1"/>
          </p:cNvSpPr>
          <p:nvPr>
            <p:ph type="sldNum" sz="quarter" idx="12"/>
          </p:nvPr>
        </p:nvSpPr>
        <p:spPr/>
        <p:txBody>
          <a:bodyPr/>
          <a:lstStyle/>
          <a:p>
            <a:fld id="{1C24CD51-B44B-D64D-BCF2-44702135ED8A}" type="slidenum">
              <a:rPr lang="en-US" smtClean="0"/>
              <a:t>56</a:t>
            </a:fld>
            <a:endParaRPr lang="en-US" dirty="0"/>
          </a:p>
        </p:txBody>
      </p:sp>
    </p:spTree>
    <p:extLst>
      <p:ext uri="{BB962C8B-B14F-4D97-AF65-F5344CB8AC3E}">
        <p14:creationId xmlns:p14="http://schemas.microsoft.com/office/powerpoint/2010/main" val="3724668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63C9-1ECB-170F-0FCF-402E5660530A}"/>
              </a:ext>
            </a:extLst>
          </p:cNvPr>
          <p:cNvSpPr>
            <a:spLocks noGrp="1"/>
          </p:cNvSpPr>
          <p:nvPr>
            <p:ph type="title"/>
          </p:nvPr>
        </p:nvSpPr>
        <p:spPr>
          <a:xfrm>
            <a:off x="290044" y="152400"/>
            <a:ext cx="6644156" cy="1222772"/>
          </a:xfrm>
        </p:spPr>
        <p:txBody>
          <a:bodyPr>
            <a:noAutofit/>
          </a:bodyPr>
          <a:lstStyle/>
          <a:p>
            <a:r>
              <a:rPr lang="en-GB" sz="2400" dirty="0"/>
              <a:t>Impact of rule of law backsliding on CJEU case law impact</a:t>
            </a:r>
          </a:p>
        </p:txBody>
      </p:sp>
      <p:pic>
        <p:nvPicPr>
          <p:cNvPr id="6" name="Content Placeholder 5">
            <a:extLst>
              <a:ext uri="{FF2B5EF4-FFF2-40B4-BE49-F238E27FC236}">
                <a16:creationId xmlns:a16="http://schemas.microsoft.com/office/drawing/2014/main" id="{FA2DDD7F-07C9-CC82-4A4E-8B6271E3DC78}"/>
              </a:ext>
            </a:extLst>
          </p:cNvPr>
          <p:cNvPicPr>
            <a:picLocks noGrp="1" noChangeAspect="1"/>
          </p:cNvPicPr>
          <p:nvPr>
            <p:ph idx="1"/>
          </p:nvPr>
        </p:nvPicPr>
        <p:blipFill>
          <a:blip r:embed="rId3"/>
          <a:stretch>
            <a:fillRect/>
          </a:stretch>
        </p:blipFill>
        <p:spPr>
          <a:xfrm>
            <a:off x="290044" y="1709053"/>
            <a:ext cx="8563913" cy="4680000"/>
          </a:xfrm>
        </p:spPr>
      </p:pic>
      <p:sp>
        <p:nvSpPr>
          <p:cNvPr id="4" name="Slide Number Placeholder 3">
            <a:extLst>
              <a:ext uri="{FF2B5EF4-FFF2-40B4-BE49-F238E27FC236}">
                <a16:creationId xmlns:a16="http://schemas.microsoft.com/office/drawing/2014/main" id="{27DF4456-7914-7796-C3C9-61D32BEE819E}"/>
              </a:ext>
            </a:extLst>
          </p:cNvPr>
          <p:cNvSpPr>
            <a:spLocks noGrp="1"/>
          </p:cNvSpPr>
          <p:nvPr>
            <p:ph type="sldNum" sz="quarter" idx="12"/>
          </p:nvPr>
        </p:nvSpPr>
        <p:spPr/>
        <p:txBody>
          <a:bodyPr/>
          <a:lstStyle/>
          <a:p>
            <a:fld id="{1C24CD51-B44B-D64D-BCF2-44702135ED8A}" type="slidenum">
              <a:rPr lang="en-US" smtClean="0"/>
              <a:t>57</a:t>
            </a:fld>
            <a:endParaRPr lang="en-US"/>
          </a:p>
        </p:txBody>
      </p:sp>
    </p:spTree>
    <p:extLst>
      <p:ext uri="{BB962C8B-B14F-4D97-AF65-F5344CB8AC3E}">
        <p14:creationId xmlns:p14="http://schemas.microsoft.com/office/powerpoint/2010/main" val="2200209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72785AB-2342-6ACA-C61E-ABE026D3C27F}"/>
              </a:ext>
            </a:extLst>
          </p:cNvPr>
          <p:cNvPicPr>
            <a:picLocks noGrp="1" noChangeAspect="1"/>
          </p:cNvPicPr>
          <p:nvPr>
            <p:ph idx="1"/>
          </p:nvPr>
        </p:nvPicPr>
        <p:blipFill>
          <a:blip r:embed="rId2"/>
          <a:stretch>
            <a:fillRect/>
          </a:stretch>
        </p:blipFill>
        <p:spPr>
          <a:xfrm>
            <a:off x="570559" y="1089000"/>
            <a:ext cx="8002882" cy="4680000"/>
          </a:xfrm>
        </p:spPr>
      </p:pic>
      <p:sp>
        <p:nvSpPr>
          <p:cNvPr id="4" name="Slide Number Placeholder 3">
            <a:extLst>
              <a:ext uri="{FF2B5EF4-FFF2-40B4-BE49-F238E27FC236}">
                <a16:creationId xmlns:a16="http://schemas.microsoft.com/office/drawing/2014/main" id="{2AF4A202-699B-BF77-88C1-A8624B353F46}"/>
              </a:ext>
            </a:extLst>
          </p:cNvPr>
          <p:cNvSpPr>
            <a:spLocks noGrp="1"/>
          </p:cNvSpPr>
          <p:nvPr>
            <p:ph type="sldNum" sz="quarter" idx="12"/>
          </p:nvPr>
        </p:nvSpPr>
        <p:spPr/>
        <p:txBody>
          <a:bodyPr/>
          <a:lstStyle/>
          <a:p>
            <a:fld id="{1C24CD51-B44B-D64D-BCF2-44702135ED8A}" type="slidenum">
              <a:rPr lang="en-US" smtClean="0"/>
              <a:t>58</a:t>
            </a:fld>
            <a:endParaRPr lang="en-US"/>
          </a:p>
        </p:txBody>
      </p:sp>
    </p:spTree>
    <p:extLst>
      <p:ext uri="{BB962C8B-B14F-4D97-AF65-F5344CB8AC3E}">
        <p14:creationId xmlns:p14="http://schemas.microsoft.com/office/powerpoint/2010/main" val="2001275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1205CF5-E43F-8714-0B73-B119D00326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539" y="729000"/>
            <a:ext cx="8448922" cy="5400000"/>
          </a:xfrm>
        </p:spPr>
      </p:pic>
      <p:sp>
        <p:nvSpPr>
          <p:cNvPr id="2" name="Slide Number Placeholder 1">
            <a:extLst>
              <a:ext uri="{FF2B5EF4-FFF2-40B4-BE49-F238E27FC236}">
                <a16:creationId xmlns:a16="http://schemas.microsoft.com/office/drawing/2014/main" id="{B9AB117C-540D-A45A-62D5-1A4A1EFBE398}"/>
              </a:ext>
            </a:extLst>
          </p:cNvPr>
          <p:cNvSpPr>
            <a:spLocks noGrp="1"/>
          </p:cNvSpPr>
          <p:nvPr>
            <p:ph type="sldNum" sz="quarter" idx="12"/>
          </p:nvPr>
        </p:nvSpPr>
        <p:spPr/>
        <p:txBody>
          <a:bodyPr/>
          <a:lstStyle/>
          <a:p>
            <a:pPr>
              <a:defRPr/>
            </a:pPr>
            <a:fld id="{F235E15D-8652-A441-9995-9308AC0467C5}" type="slidenum">
              <a:rPr lang="en-GB" altLang="en-US" smtClean="0"/>
              <a:pPr>
                <a:defRPr/>
              </a:pPr>
              <a:t>59</a:t>
            </a:fld>
            <a:endParaRPr lang="en-GB" altLang="en-US"/>
          </a:p>
        </p:txBody>
      </p:sp>
    </p:spTree>
    <p:extLst>
      <p:ext uri="{BB962C8B-B14F-4D97-AF65-F5344CB8AC3E}">
        <p14:creationId xmlns:p14="http://schemas.microsoft.com/office/powerpoint/2010/main" val="2411667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3CB0-08D7-F3CC-A42A-0F719820DE5A}"/>
              </a:ext>
            </a:extLst>
          </p:cNvPr>
          <p:cNvSpPr>
            <a:spLocks noGrp="1"/>
          </p:cNvSpPr>
          <p:nvPr>
            <p:ph type="title"/>
          </p:nvPr>
        </p:nvSpPr>
        <p:spPr>
          <a:xfrm>
            <a:off x="411544" y="1295400"/>
            <a:ext cx="8320912" cy="1277164"/>
          </a:xfrm>
        </p:spPr>
        <p:txBody>
          <a:bodyPr>
            <a:noAutofit/>
          </a:bodyPr>
          <a:lstStyle/>
          <a:p>
            <a:r>
              <a:rPr lang="en-GB" sz="2800" b="1" cap="small" dirty="0"/>
              <a:t>Key Treaty provision aimed at </a:t>
            </a:r>
            <a:r>
              <a:rPr lang="en-GB" sz="2800" b="1" u="sng" cap="small" dirty="0"/>
              <a:t>prospective</a:t>
            </a:r>
            <a:r>
              <a:rPr lang="en-GB" sz="2800" b="1" cap="small" dirty="0"/>
              <a:t> EU member states: </a:t>
            </a:r>
            <a:br>
              <a:rPr lang="en-GB" sz="2800" b="1" cap="small" dirty="0"/>
            </a:br>
            <a:r>
              <a:rPr lang="en-GB" sz="2800" b="1" cap="small" dirty="0"/>
              <a:t>Article 49 TEU</a:t>
            </a:r>
            <a:endParaRPr lang="en-US" sz="2800" b="1" dirty="0"/>
          </a:p>
        </p:txBody>
      </p:sp>
      <p:pic>
        <p:nvPicPr>
          <p:cNvPr id="5" name="Content Placeholder 4">
            <a:extLst>
              <a:ext uri="{FF2B5EF4-FFF2-40B4-BE49-F238E27FC236}">
                <a16:creationId xmlns:a16="http://schemas.microsoft.com/office/drawing/2014/main" id="{59DB39A3-E649-A0AE-0F03-62CC003FD176}"/>
              </a:ext>
            </a:extLst>
          </p:cNvPr>
          <p:cNvPicPr>
            <a:picLocks noGrp="1" noChangeAspect="1"/>
          </p:cNvPicPr>
          <p:nvPr>
            <p:ph idx="1"/>
          </p:nvPr>
        </p:nvPicPr>
        <p:blipFill>
          <a:blip r:embed="rId3"/>
          <a:stretch>
            <a:fillRect/>
          </a:stretch>
        </p:blipFill>
        <p:spPr>
          <a:xfrm>
            <a:off x="411544" y="3162522"/>
            <a:ext cx="8320913" cy="1620000"/>
          </a:xfrm>
        </p:spPr>
      </p:pic>
      <p:sp>
        <p:nvSpPr>
          <p:cNvPr id="3" name="Slide Number Placeholder 2">
            <a:extLst>
              <a:ext uri="{FF2B5EF4-FFF2-40B4-BE49-F238E27FC236}">
                <a16:creationId xmlns:a16="http://schemas.microsoft.com/office/drawing/2014/main" id="{7888B0D6-711F-3DAE-4188-0F0B04DFC297}"/>
              </a:ext>
            </a:extLst>
          </p:cNvPr>
          <p:cNvSpPr>
            <a:spLocks noGrp="1"/>
          </p:cNvSpPr>
          <p:nvPr>
            <p:ph type="sldNum" sz="quarter" idx="12"/>
          </p:nvPr>
        </p:nvSpPr>
        <p:spPr/>
        <p:txBody>
          <a:bodyPr/>
          <a:lstStyle/>
          <a:p>
            <a:pPr>
              <a:defRPr/>
            </a:pPr>
            <a:fld id="{F235E15D-8652-A441-9995-9308AC0467C5}" type="slidenum">
              <a:rPr lang="en-GB" altLang="en-US" smtClean="0"/>
              <a:pPr>
                <a:defRPr/>
              </a:pPr>
              <a:t>6</a:t>
            </a:fld>
            <a:endParaRPr lang="en-GB" altLang="en-US"/>
          </a:p>
        </p:txBody>
      </p:sp>
    </p:spTree>
    <p:extLst>
      <p:ext uri="{BB962C8B-B14F-4D97-AF65-F5344CB8AC3E}">
        <p14:creationId xmlns:p14="http://schemas.microsoft.com/office/powerpoint/2010/main" val="193981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Content Placeholder 4">
            <a:extLst>
              <a:ext uri="{FF2B5EF4-FFF2-40B4-BE49-F238E27FC236}">
                <a16:creationId xmlns:a16="http://schemas.microsoft.com/office/drawing/2014/main" id="{CC75B81F-8F36-D087-0E5B-2F350DCB2F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0988" y="728663"/>
            <a:ext cx="8582025" cy="5400675"/>
          </a:xfrm>
        </p:spPr>
      </p:pic>
      <p:sp>
        <p:nvSpPr>
          <p:cNvPr id="209922" name="Slide Number Placeholder 1">
            <a:extLst>
              <a:ext uri="{FF2B5EF4-FFF2-40B4-BE49-F238E27FC236}">
                <a16:creationId xmlns:a16="http://schemas.microsoft.com/office/drawing/2014/main" id="{F1B0AEFA-EE92-6BC9-E1E0-05F44F4DD8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DC171D"/>
              </a:buClr>
              <a:buChar char="•"/>
              <a:defRPr sz="1600">
                <a:solidFill>
                  <a:schemeClr val="accent2"/>
                </a:solidFill>
                <a:latin typeface="Verdana" panose="020B0604030504040204" pitchFamily="34" charset="0"/>
                <a:ea typeface="ＭＳ Ｐゴシック" panose="020B0600070205080204" pitchFamily="34" charset="-128"/>
              </a:defRPr>
            </a:lvl1pPr>
            <a:lvl2pPr marL="742950" indent="-285750">
              <a:spcBef>
                <a:spcPct val="50000"/>
              </a:spcBef>
              <a:buChar char="–"/>
              <a:defRPr sz="1600">
                <a:solidFill>
                  <a:schemeClr val="accent2"/>
                </a:solidFill>
                <a:latin typeface="Verdana" panose="020B0604030504040204" pitchFamily="34" charset="0"/>
                <a:ea typeface="ＭＳ Ｐゴシック" panose="020B0600070205080204" pitchFamily="34" charset="-128"/>
              </a:defRPr>
            </a:lvl2pPr>
            <a:lvl3pPr marL="11430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3pPr>
            <a:lvl4pPr marL="16002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4pPr>
            <a:lvl5pPr marL="20574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9pPr>
          </a:lstStyle>
          <a:p>
            <a:pPr>
              <a:spcBef>
                <a:spcPct val="0"/>
              </a:spcBef>
              <a:buClrTx/>
              <a:buFontTx/>
              <a:buNone/>
            </a:pPr>
            <a:fld id="{B49DECBC-F3E7-AF48-B343-3D5A9E684A11}" type="slidenum">
              <a:rPr lang="en-US" altLang="en-US" sz="1400" smtClean="0">
                <a:solidFill>
                  <a:schemeClr val="tx1"/>
                </a:solidFill>
                <a:latin typeface="Arial" panose="020B0604020202020204" pitchFamily="34" charset="0"/>
              </a:rPr>
              <a:pPr>
                <a:spcBef>
                  <a:spcPct val="0"/>
                </a:spcBef>
                <a:buClrTx/>
                <a:buFontTx/>
                <a:buNone/>
              </a:pPr>
              <a:t>60</a:t>
            </a:fld>
            <a:endParaRPr lang="en-US" altLang="en-US" sz="1400">
              <a:solidFill>
                <a:schemeClr val="tx1"/>
              </a:solidFill>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a:extLst>
              <a:ext uri="{FF2B5EF4-FFF2-40B4-BE49-F238E27FC236}">
                <a16:creationId xmlns:a16="http://schemas.microsoft.com/office/drawing/2014/main" id="{099D8B01-527D-57AE-86F4-446AB8E44BC5}"/>
              </a:ext>
            </a:extLst>
          </p:cNvPr>
          <p:cNvSpPr>
            <a:spLocks noGrp="1" noChangeArrowheads="1"/>
          </p:cNvSpPr>
          <p:nvPr>
            <p:ph type="title"/>
          </p:nvPr>
        </p:nvSpPr>
        <p:spPr>
          <a:xfrm>
            <a:off x="518810" y="457201"/>
            <a:ext cx="8015591" cy="1066800"/>
          </a:xfrm>
        </p:spPr>
        <p:txBody>
          <a:bodyPr>
            <a:normAutofit fontScale="90000"/>
          </a:bodyPr>
          <a:lstStyle/>
          <a:p>
            <a:r>
              <a:rPr lang="en-US" altLang="en-US" sz="2200" dirty="0">
                <a:latin typeface="Arial" panose="020B0604020202020204" pitchFamily="34" charset="0"/>
                <a:cs typeface="Arial" panose="020B0604020202020204" pitchFamily="34" charset="0"/>
              </a:rPr>
              <a:t>New/major development: financial penalties for non-compliance with ECJ </a:t>
            </a:r>
            <a:r>
              <a:rPr lang="en-US" altLang="en-US" sz="2200" b="1" dirty="0">
                <a:latin typeface="Arial" panose="020B0604020202020204" pitchFamily="34" charset="0"/>
                <a:cs typeface="Arial" panose="020B0604020202020204" pitchFamily="34" charset="0"/>
              </a:rPr>
              <a:t>interim measures</a:t>
            </a:r>
            <a:r>
              <a:rPr lang="en-US" altLang="en-US" sz="2200" dirty="0">
                <a:latin typeface="Arial" panose="020B0604020202020204" pitchFamily="34" charset="0"/>
                <a:cs typeface="Arial" panose="020B0604020202020204" pitchFamily="34" charset="0"/>
              </a:rPr>
              <a:t> under Art 279 TFEU</a:t>
            </a:r>
          </a:p>
        </p:txBody>
      </p:sp>
      <p:pic>
        <p:nvPicPr>
          <p:cNvPr id="212994" name="Content Placeholder 4">
            <a:extLst>
              <a:ext uri="{FF2B5EF4-FFF2-40B4-BE49-F238E27FC236}">
                <a16:creationId xmlns:a16="http://schemas.microsoft.com/office/drawing/2014/main" id="{D22AB89A-0387-96EB-1C6A-1CC2299249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959" y="1897920"/>
            <a:ext cx="8380082" cy="4320000"/>
          </a:xfrm>
        </p:spPr>
      </p:pic>
      <p:sp>
        <p:nvSpPr>
          <p:cNvPr id="212995" name="Slide Number Placeholder 1">
            <a:extLst>
              <a:ext uri="{FF2B5EF4-FFF2-40B4-BE49-F238E27FC236}">
                <a16:creationId xmlns:a16="http://schemas.microsoft.com/office/drawing/2014/main" id="{BC1B200F-5BE9-A651-F1EB-FFCC3646903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DC171D"/>
              </a:buClr>
              <a:buChar char="•"/>
              <a:defRPr sz="1600">
                <a:solidFill>
                  <a:schemeClr val="accent2"/>
                </a:solidFill>
                <a:latin typeface="Verdana" panose="020B0604030504040204" pitchFamily="34" charset="0"/>
                <a:ea typeface="ＭＳ Ｐゴシック" panose="020B0600070205080204" pitchFamily="34" charset="-128"/>
              </a:defRPr>
            </a:lvl1pPr>
            <a:lvl2pPr marL="742950" indent="-285750">
              <a:spcBef>
                <a:spcPct val="50000"/>
              </a:spcBef>
              <a:buChar char="–"/>
              <a:defRPr sz="1600">
                <a:solidFill>
                  <a:schemeClr val="accent2"/>
                </a:solidFill>
                <a:latin typeface="Verdana" panose="020B0604030504040204" pitchFamily="34" charset="0"/>
                <a:ea typeface="ＭＳ Ｐゴシック" panose="020B0600070205080204" pitchFamily="34" charset="-128"/>
              </a:defRPr>
            </a:lvl2pPr>
            <a:lvl3pPr marL="11430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3pPr>
            <a:lvl4pPr marL="16002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4pPr>
            <a:lvl5pPr marL="2057400" indent="-228600">
              <a:spcBef>
                <a:spcPct val="50000"/>
              </a:spcBef>
              <a:buChar char="»"/>
              <a:defRPr sz="1600">
                <a:solidFill>
                  <a:schemeClr val="accent2"/>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buChar char="»"/>
              <a:defRPr sz="1600">
                <a:solidFill>
                  <a:schemeClr val="accent2"/>
                </a:solidFill>
                <a:latin typeface="Verdana" panose="020B0604030504040204" pitchFamily="34" charset="0"/>
                <a:ea typeface="ＭＳ Ｐゴシック" panose="020B0600070205080204" pitchFamily="34" charset="-128"/>
              </a:defRPr>
            </a:lvl9pPr>
          </a:lstStyle>
          <a:p>
            <a:pPr>
              <a:spcBef>
                <a:spcPct val="0"/>
              </a:spcBef>
              <a:buClrTx/>
              <a:buFontTx/>
              <a:buNone/>
            </a:pPr>
            <a:fld id="{7A7128B1-CA7B-5F43-9FBB-4BF976F843F2}" type="slidenum">
              <a:rPr lang="en-US" altLang="en-US" sz="1400" smtClean="0">
                <a:solidFill>
                  <a:schemeClr val="tx1"/>
                </a:solidFill>
                <a:latin typeface="Arial" panose="020B0604020202020204" pitchFamily="34" charset="0"/>
              </a:rPr>
              <a:pPr>
                <a:spcBef>
                  <a:spcPct val="0"/>
                </a:spcBef>
                <a:buClrTx/>
                <a:buFontTx/>
                <a:buNone/>
              </a:pPr>
              <a:t>61</a:t>
            </a:fld>
            <a:endParaRPr lang="en-US" altLang="en-US" sz="1400">
              <a:solidFill>
                <a:schemeClr val="tx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0E416-2EDA-DD65-72BE-0EDA13AE9C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EC9B5B-3870-BD14-814D-9FE480F77911}"/>
              </a:ext>
            </a:extLst>
          </p:cNvPr>
          <p:cNvSpPr>
            <a:spLocks noGrp="1"/>
          </p:cNvSpPr>
          <p:nvPr>
            <p:ph type="sldNum" sz="quarter" idx="12"/>
          </p:nvPr>
        </p:nvSpPr>
        <p:spPr/>
        <p:txBody>
          <a:bodyPr/>
          <a:lstStyle/>
          <a:p>
            <a:fld id="{1C24CD51-B44B-D64D-BCF2-44702135ED8A}" type="slidenum">
              <a:rPr lang="en-US" smtClean="0"/>
              <a:t>62</a:t>
            </a:fld>
            <a:endParaRPr lang="en-US"/>
          </a:p>
        </p:txBody>
      </p:sp>
      <p:sp>
        <p:nvSpPr>
          <p:cNvPr id="2" name="Title 1">
            <a:extLst>
              <a:ext uri="{FF2B5EF4-FFF2-40B4-BE49-F238E27FC236}">
                <a16:creationId xmlns:a16="http://schemas.microsoft.com/office/drawing/2014/main" id="{EC4EB912-63EC-4306-306A-97D3FDC2521D}"/>
              </a:ext>
            </a:extLst>
          </p:cNvPr>
          <p:cNvSpPr>
            <a:spLocks noGrp="1"/>
          </p:cNvSpPr>
          <p:nvPr>
            <p:ph type="title" idx="4294967295"/>
          </p:nvPr>
        </p:nvSpPr>
        <p:spPr>
          <a:xfrm>
            <a:off x="152400" y="2667000"/>
            <a:ext cx="1888230" cy="1524000"/>
          </a:xfrm>
        </p:spPr>
        <p:txBody>
          <a:bodyPr vert="horz">
            <a:noAutofit/>
          </a:bodyPr>
          <a:lstStyle/>
          <a:p>
            <a:r>
              <a:rPr lang="en-GB" sz="1400" dirty="0"/>
              <a:t>Sanctioning  arm of Article 7 TEU </a:t>
            </a:r>
            <a:br>
              <a:rPr lang="en-GB" sz="1400" dirty="0"/>
            </a:br>
            <a:r>
              <a:rPr lang="en-GB" sz="1400" dirty="0"/>
              <a:t>(1999)</a:t>
            </a:r>
          </a:p>
        </p:txBody>
      </p:sp>
      <p:pic>
        <p:nvPicPr>
          <p:cNvPr id="11" name="Picture 10">
            <a:extLst>
              <a:ext uri="{FF2B5EF4-FFF2-40B4-BE49-F238E27FC236}">
                <a16:creationId xmlns:a16="http://schemas.microsoft.com/office/drawing/2014/main" id="{CE14EDEF-EF3D-DFAD-E49A-F3F3C9489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0"/>
            <a:ext cx="7010400" cy="6858000"/>
          </a:xfrm>
          <a:prstGeom prst="rect">
            <a:avLst/>
          </a:prstGeom>
        </p:spPr>
      </p:pic>
    </p:spTree>
    <p:extLst>
      <p:ext uri="{BB962C8B-B14F-4D97-AF65-F5344CB8AC3E}">
        <p14:creationId xmlns:p14="http://schemas.microsoft.com/office/powerpoint/2010/main" val="2733071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660B1-5D44-1AD8-2E87-4E9707AC4C6E}"/>
              </a:ext>
            </a:extLst>
          </p:cNvPr>
          <p:cNvSpPr>
            <a:spLocks noGrp="1"/>
          </p:cNvSpPr>
          <p:nvPr>
            <p:ph type="title" idx="4294967295"/>
          </p:nvPr>
        </p:nvSpPr>
        <p:spPr>
          <a:xfrm>
            <a:off x="714776" y="304800"/>
            <a:ext cx="7743423" cy="1390650"/>
          </a:xfrm>
        </p:spPr>
        <p:txBody>
          <a:bodyPr>
            <a:normAutofit/>
          </a:bodyPr>
          <a:lstStyle/>
          <a:p>
            <a:r>
              <a:rPr lang="en-GB" sz="2400" dirty="0"/>
              <a:t>Conditionality tools since 2021 </a:t>
            </a:r>
            <a:br>
              <a:rPr lang="en-GB" sz="2400" dirty="0"/>
            </a:br>
            <a:r>
              <a:rPr lang="en-GB" sz="2400" dirty="0"/>
              <a:t>(some of them are wrongly presented </a:t>
            </a:r>
            <a:br>
              <a:rPr lang="en-GB" sz="2400" dirty="0"/>
            </a:br>
            <a:r>
              <a:rPr lang="en-GB" sz="2400" dirty="0"/>
              <a:t>as preventive tools)</a:t>
            </a:r>
          </a:p>
        </p:txBody>
      </p:sp>
      <p:pic>
        <p:nvPicPr>
          <p:cNvPr id="5" name="Picture 4">
            <a:extLst>
              <a:ext uri="{FF2B5EF4-FFF2-40B4-BE49-F238E27FC236}">
                <a16:creationId xmlns:a16="http://schemas.microsoft.com/office/drawing/2014/main" id="{044C999F-321C-F5A5-54E9-7D0CF4BEF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08602"/>
            <a:ext cx="7772400" cy="4744598"/>
          </a:xfrm>
          <a:prstGeom prst="rect">
            <a:avLst/>
          </a:prstGeom>
        </p:spPr>
      </p:pic>
      <p:sp>
        <p:nvSpPr>
          <p:cNvPr id="3" name="Slide Number Placeholder 2">
            <a:extLst>
              <a:ext uri="{FF2B5EF4-FFF2-40B4-BE49-F238E27FC236}">
                <a16:creationId xmlns:a16="http://schemas.microsoft.com/office/drawing/2014/main" id="{8B4766DD-AC62-EDD2-8DA6-7BE9B1E51653}"/>
              </a:ext>
            </a:extLst>
          </p:cNvPr>
          <p:cNvSpPr>
            <a:spLocks noGrp="1"/>
          </p:cNvSpPr>
          <p:nvPr>
            <p:ph type="sldNum" sz="quarter" idx="12"/>
          </p:nvPr>
        </p:nvSpPr>
        <p:spPr/>
        <p:txBody>
          <a:bodyPr/>
          <a:lstStyle/>
          <a:p>
            <a:pPr>
              <a:defRPr/>
            </a:pPr>
            <a:fld id="{9E0E125E-B1B7-DC45-8CAD-582CC508B8A1}" type="slidenum">
              <a:rPr lang="en-GB" altLang="en-US" smtClean="0"/>
              <a:pPr>
                <a:defRPr/>
              </a:pPr>
              <a:t>63</a:t>
            </a:fld>
            <a:endParaRPr lang="en-GB" altLang="en-US"/>
          </a:p>
        </p:txBody>
      </p:sp>
    </p:spTree>
    <p:extLst>
      <p:ext uri="{BB962C8B-B14F-4D97-AF65-F5344CB8AC3E}">
        <p14:creationId xmlns:p14="http://schemas.microsoft.com/office/powerpoint/2010/main" val="2811822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DD81BA-8400-9E4B-C028-88C3D2D9D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974" y="0"/>
            <a:ext cx="6530051" cy="6858000"/>
          </a:xfrm>
          <a:prstGeom prst="rect">
            <a:avLst/>
          </a:prstGeom>
        </p:spPr>
      </p:pic>
      <p:sp>
        <p:nvSpPr>
          <p:cNvPr id="2" name="Slide Number Placeholder 1">
            <a:extLst>
              <a:ext uri="{FF2B5EF4-FFF2-40B4-BE49-F238E27FC236}">
                <a16:creationId xmlns:a16="http://schemas.microsoft.com/office/drawing/2014/main" id="{063DAB00-E186-5BD1-3092-6647B4ADCB70}"/>
              </a:ext>
            </a:extLst>
          </p:cNvPr>
          <p:cNvSpPr>
            <a:spLocks noGrp="1"/>
          </p:cNvSpPr>
          <p:nvPr>
            <p:ph type="sldNum" sz="quarter" idx="12"/>
          </p:nvPr>
        </p:nvSpPr>
        <p:spPr/>
        <p:txBody>
          <a:bodyPr/>
          <a:lstStyle/>
          <a:p>
            <a:pPr>
              <a:defRPr/>
            </a:pPr>
            <a:fld id="{9E0E125E-B1B7-DC45-8CAD-582CC508B8A1}" type="slidenum">
              <a:rPr lang="en-GB" altLang="en-US" smtClean="0"/>
              <a:pPr>
                <a:defRPr/>
              </a:pPr>
              <a:t>64</a:t>
            </a:fld>
            <a:endParaRPr lang="en-GB" altLang="en-US"/>
          </a:p>
        </p:txBody>
      </p:sp>
      <p:sp>
        <p:nvSpPr>
          <p:cNvPr id="3" name="TextBox 2">
            <a:extLst>
              <a:ext uri="{FF2B5EF4-FFF2-40B4-BE49-F238E27FC236}">
                <a16:creationId xmlns:a16="http://schemas.microsoft.com/office/drawing/2014/main" id="{DCD4D79E-4A54-73C9-70A7-68DC21536F3E}"/>
              </a:ext>
            </a:extLst>
          </p:cNvPr>
          <p:cNvSpPr txBox="1"/>
          <p:nvPr/>
        </p:nvSpPr>
        <p:spPr>
          <a:xfrm>
            <a:off x="304800" y="3059668"/>
            <a:ext cx="838200" cy="90024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050" b="1" dirty="0"/>
              <a:t>NB Reflects situation up to Dec 2023</a:t>
            </a:r>
          </a:p>
        </p:txBody>
      </p:sp>
    </p:spTree>
    <p:extLst>
      <p:ext uri="{BB962C8B-B14F-4D97-AF65-F5344CB8AC3E}">
        <p14:creationId xmlns:p14="http://schemas.microsoft.com/office/powerpoint/2010/main" val="2274477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8592A-C3B7-0340-20B5-CDF444991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3178"/>
            <a:ext cx="7772400" cy="6187622"/>
          </a:xfrm>
          <a:prstGeom prst="rect">
            <a:avLst/>
          </a:prstGeom>
        </p:spPr>
      </p:pic>
      <p:sp>
        <p:nvSpPr>
          <p:cNvPr id="2" name="Slide Number Placeholder 1">
            <a:extLst>
              <a:ext uri="{FF2B5EF4-FFF2-40B4-BE49-F238E27FC236}">
                <a16:creationId xmlns:a16="http://schemas.microsoft.com/office/drawing/2014/main" id="{98ACD250-DAA2-EAEB-3328-4A030D57114B}"/>
              </a:ext>
            </a:extLst>
          </p:cNvPr>
          <p:cNvSpPr>
            <a:spLocks noGrp="1"/>
          </p:cNvSpPr>
          <p:nvPr>
            <p:ph type="sldNum" sz="quarter" idx="12"/>
          </p:nvPr>
        </p:nvSpPr>
        <p:spPr/>
        <p:txBody>
          <a:bodyPr/>
          <a:lstStyle/>
          <a:p>
            <a:pPr>
              <a:defRPr/>
            </a:pPr>
            <a:fld id="{9E0E125E-B1B7-DC45-8CAD-582CC508B8A1}" type="slidenum">
              <a:rPr lang="en-GB" altLang="en-US" smtClean="0"/>
              <a:pPr>
                <a:defRPr/>
              </a:pPr>
              <a:t>65</a:t>
            </a:fld>
            <a:endParaRPr lang="en-GB" altLang="en-US"/>
          </a:p>
        </p:txBody>
      </p:sp>
      <p:sp>
        <p:nvSpPr>
          <p:cNvPr id="4" name="TextBox 3">
            <a:extLst>
              <a:ext uri="{FF2B5EF4-FFF2-40B4-BE49-F238E27FC236}">
                <a16:creationId xmlns:a16="http://schemas.microsoft.com/office/drawing/2014/main" id="{763425A2-8DEC-F73A-D091-83BE36F59249}"/>
              </a:ext>
            </a:extLst>
          </p:cNvPr>
          <p:cNvSpPr txBox="1"/>
          <p:nvPr/>
        </p:nvSpPr>
        <p:spPr>
          <a:xfrm>
            <a:off x="8053523" y="3200400"/>
            <a:ext cx="938077"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000" b="1" dirty="0"/>
              <a:t>NB Reflects </a:t>
            </a:r>
          </a:p>
          <a:p>
            <a:r>
              <a:rPr lang="en-GB" sz="1000" b="1" dirty="0"/>
              <a:t>situation </a:t>
            </a:r>
          </a:p>
          <a:p>
            <a:r>
              <a:rPr lang="en-GB" sz="1000" b="1" dirty="0"/>
              <a:t>up to </a:t>
            </a:r>
          </a:p>
          <a:p>
            <a:r>
              <a:rPr lang="en-GB" sz="1000" b="1" dirty="0"/>
              <a:t>Dec 2023</a:t>
            </a:r>
          </a:p>
        </p:txBody>
      </p:sp>
    </p:spTree>
    <p:extLst>
      <p:ext uri="{BB962C8B-B14F-4D97-AF65-F5344CB8AC3E}">
        <p14:creationId xmlns:p14="http://schemas.microsoft.com/office/powerpoint/2010/main" val="2433992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056455-2214-638C-50F2-ECF77F28A4DF}"/>
              </a:ext>
            </a:extLst>
          </p:cNvPr>
          <p:cNvSpPr>
            <a:spLocks noGrp="1"/>
          </p:cNvSpPr>
          <p:nvPr>
            <p:ph type="sldNum" sz="quarter" idx="12"/>
          </p:nvPr>
        </p:nvSpPr>
        <p:spPr/>
        <p:txBody>
          <a:bodyPr/>
          <a:lstStyle/>
          <a:p>
            <a:fld id="{1C24CD51-B44B-D64D-BCF2-44702135ED8A}" type="slidenum">
              <a:rPr lang="en-US" smtClean="0"/>
              <a:t>66</a:t>
            </a:fld>
            <a:endParaRPr lang="en-US"/>
          </a:p>
        </p:txBody>
      </p:sp>
      <p:pic>
        <p:nvPicPr>
          <p:cNvPr id="6" name="Picture 5">
            <a:extLst>
              <a:ext uri="{FF2B5EF4-FFF2-40B4-BE49-F238E27FC236}">
                <a16:creationId xmlns:a16="http://schemas.microsoft.com/office/drawing/2014/main" id="{541F0A5D-7640-EC49-41C0-8DA9BC8C2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1" y="0"/>
            <a:ext cx="5486400" cy="6858000"/>
          </a:xfrm>
          <a:prstGeom prst="rect">
            <a:avLst/>
          </a:prstGeom>
        </p:spPr>
      </p:pic>
      <p:sp>
        <p:nvSpPr>
          <p:cNvPr id="2" name="Title 1">
            <a:extLst>
              <a:ext uri="{FF2B5EF4-FFF2-40B4-BE49-F238E27FC236}">
                <a16:creationId xmlns:a16="http://schemas.microsoft.com/office/drawing/2014/main" id="{418E8FE3-F974-BF20-501D-8E966BFDA35B}"/>
              </a:ext>
            </a:extLst>
          </p:cNvPr>
          <p:cNvSpPr txBox="1">
            <a:spLocks/>
          </p:cNvSpPr>
          <p:nvPr/>
        </p:nvSpPr>
        <p:spPr>
          <a:xfrm>
            <a:off x="685800" y="381000"/>
            <a:ext cx="2514600" cy="1828800"/>
          </a:xfrm>
          <a:prstGeom prst="rect">
            <a:avLst/>
          </a:prstGeom>
          <a:ln w="6350" cap="flat" cmpd="sng" algn="ctr">
            <a:solidFill>
              <a:schemeClr val="accent2"/>
            </a:solidFill>
            <a:prstDash val="solid"/>
            <a:miter lim="800000"/>
          </a:ln>
        </p:spPr>
        <p:style>
          <a:lnRef idx="1">
            <a:schemeClr val="accent2"/>
          </a:lnRef>
          <a:fillRef idx="2">
            <a:schemeClr val="accent2"/>
          </a:fillRef>
          <a:effectRef idx="1">
            <a:schemeClr val="accent2"/>
          </a:effectRef>
          <a:fontRef idx="minor">
            <a:schemeClr val="dk1"/>
          </a:fontRef>
        </p:style>
        <p:txBody>
          <a:bodyPr vert="horz" lIns="182880" tIns="182880" rIns="182880" bIns="182880" rtlCol="0" anchor="ctr">
            <a:noAutofit/>
          </a:bodyPr>
          <a:lstStyle>
            <a:lvl1pPr algn="ctr" defTabSz="914400" rtl="0" eaLnBrk="1" latinLnBrk="0" hangingPunct="1">
              <a:lnSpc>
                <a:spcPct val="90000"/>
              </a:lnSpc>
              <a:spcBef>
                <a:spcPct val="0"/>
              </a:spcBef>
              <a:buNone/>
              <a:defRPr sz="2600" kern="1200" cap="all" spc="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600" b="1" dirty="0">
                <a:solidFill>
                  <a:schemeClr val="tx1"/>
                </a:solidFill>
              </a:rPr>
              <a:t>Violating EU (rule of) Law for (geo)political reasons:</a:t>
            </a:r>
          </a:p>
          <a:p>
            <a:pPr fontAlgn="auto">
              <a:spcAft>
                <a:spcPts val="0"/>
              </a:spcAft>
            </a:pPr>
            <a:r>
              <a:rPr lang="en-US" sz="1600" b="1" dirty="0">
                <a:solidFill>
                  <a:schemeClr val="tx1"/>
                </a:solidFill>
              </a:rPr>
              <a:t>2022 example</a:t>
            </a:r>
            <a:r>
              <a:rPr lang="en-US" sz="1600" dirty="0">
                <a:solidFill>
                  <a:schemeClr val="tx1"/>
                </a:solidFill>
              </a:rPr>
              <a:t> </a:t>
            </a:r>
            <a:endParaRPr lang="en-GB" sz="1400" dirty="0"/>
          </a:p>
        </p:txBody>
      </p:sp>
    </p:spTree>
    <p:extLst>
      <p:ext uri="{BB962C8B-B14F-4D97-AF65-F5344CB8AC3E}">
        <p14:creationId xmlns:p14="http://schemas.microsoft.com/office/powerpoint/2010/main" val="3352816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4BA0-D515-334A-036F-083D64608482}"/>
              </a:ext>
            </a:extLst>
          </p:cNvPr>
          <p:cNvSpPr>
            <a:spLocks noGrp="1"/>
          </p:cNvSpPr>
          <p:nvPr>
            <p:ph type="title" idx="4294967295"/>
          </p:nvPr>
        </p:nvSpPr>
        <p:spPr>
          <a:xfrm>
            <a:off x="152400" y="228600"/>
            <a:ext cx="2514600" cy="1828800"/>
          </a:xfrm>
        </p:spPr>
        <p:style>
          <a:lnRef idx="1">
            <a:schemeClr val="accent2"/>
          </a:lnRef>
          <a:fillRef idx="2">
            <a:schemeClr val="accent2"/>
          </a:fillRef>
          <a:effectRef idx="1">
            <a:schemeClr val="accent2"/>
          </a:effectRef>
          <a:fontRef idx="minor">
            <a:schemeClr val="dk1"/>
          </a:fontRef>
        </p:style>
        <p:txBody>
          <a:bodyPr>
            <a:noAutofit/>
          </a:bodyPr>
          <a:lstStyle/>
          <a:p>
            <a:r>
              <a:rPr lang="en-US" sz="1600" b="1" dirty="0">
                <a:solidFill>
                  <a:schemeClr val="tx1"/>
                </a:solidFill>
              </a:rPr>
              <a:t>Violating EU (rule of) Law for (geo)political reasons:</a:t>
            </a:r>
            <a:br>
              <a:rPr lang="en-US" sz="1600" b="1" dirty="0">
                <a:solidFill>
                  <a:schemeClr val="tx1"/>
                </a:solidFill>
              </a:rPr>
            </a:br>
            <a:r>
              <a:rPr lang="en-US" sz="1600" b="1" dirty="0">
                <a:solidFill>
                  <a:schemeClr val="tx1"/>
                </a:solidFill>
              </a:rPr>
              <a:t>2023 example</a:t>
            </a:r>
            <a:endParaRPr lang="en-GB" sz="1400" dirty="0"/>
          </a:p>
        </p:txBody>
      </p:sp>
      <p:pic>
        <p:nvPicPr>
          <p:cNvPr id="7" name="Picture 6">
            <a:extLst>
              <a:ext uri="{FF2B5EF4-FFF2-40B4-BE49-F238E27FC236}">
                <a16:creationId xmlns:a16="http://schemas.microsoft.com/office/drawing/2014/main" id="{A9CC5A65-2420-BD2E-C380-A50C5A433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679" y="-6439"/>
            <a:ext cx="6272003" cy="6858000"/>
          </a:xfrm>
          <a:prstGeom prst="rect">
            <a:avLst/>
          </a:prstGeom>
        </p:spPr>
      </p:pic>
      <p:sp>
        <p:nvSpPr>
          <p:cNvPr id="3" name="Slide Number Placeholder 2">
            <a:extLst>
              <a:ext uri="{FF2B5EF4-FFF2-40B4-BE49-F238E27FC236}">
                <a16:creationId xmlns:a16="http://schemas.microsoft.com/office/drawing/2014/main" id="{C24DCFAD-5156-6370-7FF8-224BD07FC3FC}"/>
              </a:ext>
            </a:extLst>
          </p:cNvPr>
          <p:cNvSpPr>
            <a:spLocks noGrp="1"/>
          </p:cNvSpPr>
          <p:nvPr>
            <p:ph type="sldNum" sz="quarter" idx="12"/>
          </p:nvPr>
        </p:nvSpPr>
        <p:spPr/>
        <p:txBody>
          <a:bodyPr/>
          <a:lstStyle/>
          <a:p>
            <a:pPr>
              <a:defRPr/>
            </a:pPr>
            <a:fld id="{9E0E125E-B1B7-DC45-8CAD-582CC508B8A1}" type="slidenum">
              <a:rPr lang="en-GB" altLang="en-US" smtClean="0"/>
              <a:pPr>
                <a:defRPr/>
              </a:pPr>
              <a:t>67</a:t>
            </a:fld>
            <a:endParaRPr lang="en-GB" altLang="en-US"/>
          </a:p>
        </p:txBody>
      </p:sp>
    </p:spTree>
    <p:extLst>
      <p:ext uri="{BB962C8B-B14F-4D97-AF65-F5344CB8AC3E}">
        <p14:creationId xmlns:p14="http://schemas.microsoft.com/office/powerpoint/2010/main" val="3872809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933FF-46F7-7D71-7278-18B4C1F9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786" y="0"/>
            <a:ext cx="7266214" cy="6858000"/>
          </a:xfrm>
          <a:prstGeom prst="rect">
            <a:avLst/>
          </a:prstGeom>
        </p:spPr>
      </p:pic>
      <p:sp>
        <p:nvSpPr>
          <p:cNvPr id="2" name="Slide Number Placeholder 1">
            <a:extLst>
              <a:ext uri="{FF2B5EF4-FFF2-40B4-BE49-F238E27FC236}">
                <a16:creationId xmlns:a16="http://schemas.microsoft.com/office/drawing/2014/main" id="{0F030014-EA94-FE52-A586-77629149E49E}"/>
              </a:ext>
            </a:extLst>
          </p:cNvPr>
          <p:cNvSpPr>
            <a:spLocks noGrp="1"/>
          </p:cNvSpPr>
          <p:nvPr>
            <p:ph type="sldNum" sz="quarter" idx="12"/>
          </p:nvPr>
        </p:nvSpPr>
        <p:spPr/>
        <p:txBody>
          <a:bodyPr/>
          <a:lstStyle/>
          <a:p>
            <a:pPr>
              <a:defRPr/>
            </a:pPr>
            <a:fld id="{9E0E125E-B1B7-DC45-8CAD-582CC508B8A1}" type="slidenum">
              <a:rPr lang="en-GB" altLang="en-US" smtClean="0"/>
              <a:pPr>
                <a:defRPr/>
              </a:pPr>
              <a:t>68</a:t>
            </a:fld>
            <a:endParaRPr lang="en-GB" altLang="en-US"/>
          </a:p>
        </p:txBody>
      </p:sp>
      <p:sp>
        <p:nvSpPr>
          <p:cNvPr id="4" name="Title 1">
            <a:extLst>
              <a:ext uri="{FF2B5EF4-FFF2-40B4-BE49-F238E27FC236}">
                <a16:creationId xmlns:a16="http://schemas.microsoft.com/office/drawing/2014/main" id="{155C7354-3E54-02AA-0D95-73F0526F4C79}"/>
              </a:ext>
            </a:extLst>
          </p:cNvPr>
          <p:cNvSpPr txBox="1">
            <a:spLocks/>
          </p:cNvSpPr>
          <p:nvPr/>
        </p:nvSpPr>
        <p:spPr>
          <a:xfrm>
            <a:off x="228600" y="152400"/>
            <a:ext cx="2514600" cy="2286000"/>
          </a:xfrm>
          <a:prstGeom prst="rect">
            <a:avLst/>
          </a:prstGeom>
          <a:ln w="6350" cap="flat" cmpd="sng" algn="ctr">
            <a:solidFill>
              <a:schemeClr val="accent2"/>
            </a:solidFill>
            <a:prstDash val="solid"/>
            <a:miter lim="800000"/>
          </a:ln>
        </p:spPr>
        <p:style>
          <a:lnRef idx="1">
            <a:schemeClr val="accent2"/>
          </a:lnRef>
          <a:fillRef idx="2">
            <a:schemeClr val="accent2"/>
          </a:fillRef>
          <a:effectRef idx="1">
            <a:schemeClr val="accent2"/>
          </a:effectRef>
          <a:fontRef idx="minor">
            <a:schemeClr val="dk1"/>
          </a:fontRef>
        </p:style>
        <p:txBody>
          <a:bodyPr vert="horz" lIns="182880" tIns="182880" rIns="182880" bIns="182880" rtlCol="0" anchor="ctr">
            <a:noAutofit/>
          </a:bodyPr>
          <a:lstStyle>
            <a:lvl1pPr algn="ctr" defTabSz="914400" rtl="0" eaLnBrk="1" latinLnBrk="0" hangingPunct="1">
              <a:lnSpc>
                <a:spcPct val="90000"/>
              </a:lnSpc>
              <a:spcBef>
                <a:spcPct val="0"/>
              </a:spcBef>
              <a:buNone/>
              <a:defRPr sz="2600" kern="1200" cap="all" spc="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sz="1600" b="1" dirty="0">
                <a:solidFill>
                  <a:schemeClr val="tx1"/>
                </a:solidFill>
              </a:rPr>
              <a:t>Violating EU (rule of) Law for (geo)political reasons:</a:t>
            </a:r>
          </a:p>
          <a:p>
            <a:pPr fontAlgn="auto">
              <a:spcAft>
                <a:spcPts val="0"/>
              </a:spcAft>
            </a:pPr>
            <a:r>
              <a:rPr lang="en-US" sz="1600" b="1" dirty="0">
                <a:solidFill>
                  <a:schemeClr val="tx1"/>
                </a:solidFill>
              </a:rPr>
              <a:t>2024 example</a:t>
            </a:r>
          </a:p>
          <a:p>
            <a:pPr fontAlgn="auto">
              <a:spcAft>
                <a:spcPts val="0"/>
              </a:spcAft>
            </a:pPr>
            <a:endParaRPr lang="en-US" sz="1600" b="1" dirty="0">
              <a:solidFill>
                <a:schemeClr val="tx1"/>
              </a:solidFill>
            </a:endParaRPr>
          </a:p>
          <a:p>
            <a:pPr fontAlgn="auto">
              <a:spcAft>
                <a:spcPts val="0"/>
              </a:spcAft>
            </a:pPr>
            <a:r>
              <a:rPr lang="en-US" sz="1600" b="1" dirty="0">
                <a:solidFill>
                  <a:schemeClr val="tx1"/>
                </a:solidFill>
              </a:rPr>
              <a:t>(see also closure of art 7)</a:t>
            </a:r>
            <a:r>
              <a:rPr lang="en-US" sz="1600" dirty="0">
                <a:solidFill>
                  <a:schemeClr val="tx1"/>
                </a:solidFill>
              </a:rPr>
              <a:t> </a:t>
            </a:r>
            <a:endParaRPr lang="en-GB" sz="1400" dirty="0"/>
          </a:p>
        </p:txBody>
      </p:sp>
    </p:spTree>
    <p:extLst>
      <p:ext uri="{BB962C8B-B14F-4D97-AF65-F5344CB8AC3E}">
        <p14:creationId xmlns:p14="http://schemas.microsoft.com/office/powerpoint/2010/main" val="448432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07A6-53CB-D3DC-8E72-FE725E85871F}"/>
              </a:ext>
            </a:extLst>
          </p:cNvPr>
          <p:cNvSpPr>
            <a:spLocks noGrp="1"/>
          </p:cNvSpPr>
          <p:nvPr>
            <p:ph type="title"/>
          </p:nvPr>
        </p:nvSpPr>
        <p:spPr>
          <a:xfrm>
            <a:off x="1606045" y="285975"/>
            <a:ext cx="5937755" cy="1188720"/>
          </a:xfrm>
        </p:spPr>
        <p:txBody>
          <a:bodyPr/>
          <a:lstStyle/>
          <a:p>
            <a:r>
              <a:rPr lang="en-GB" dirty="0"/>
              <a:t>Court of auditors</a:t>
            </a:r>
          </a:p>
        </p:txBody>
      </p:sp>
      <p:sp>
        <p:nvSpPr>
          <p:cNvPr id="3" name="Content Placeholder 2">
            <a:extLst>
              <a:ext uri="{FF2B5EF4-FFF2-40B4-BE49-F238E27FC236}">
                <a16:creationId xmlns:a16="http://schemas.microsoft.com/office/drawing/2014/main" id="{9969D692-35A3-E170-9C23-4ED002F75B11}"/>
              </a:ext>
            </a:extLst>
          </p:cNvPr>
          <p:cNvSpPr>
            <a:spLocks noGrp="1"/>
          </p:cNvSpPr>
          <p:nvPr>
            <p:ph idx="1"/>
          </p:nvPr>
        </p:nvSpPr>
        <p:spPr>
          <a:xfrm>
            <a:off x="1606045" y="1828800"/>
            <a:ext cx="5937755" cy="4754881"/>
          </a:xfrm>
        </p:spPr>
        <p:txBody>
          <a:bodyPr>
            <a:normAutofit fontScale="92500"/>
          </a:bodyPr>
          <a:lstStyle/>
          <a:p>
            <a:r>
              <a:rPr lang="en-GB" sz="2400" b="0" i="0" dirty="0">
                <a:solidFill>
                  <a:srgbClr val="1F3647"/>
                </a:solidFill>
                <a:effectLst/>
              </a:rPr>
              <a:t>For the single case in which measures were taken under the Conditionality Regulation (Hungary, 2022), the proposal to block money was duly justified. However, </a:t>
            </a:r>
            <a:r>
              <a:rPr lang="en-GB" sz="2400" b="1" i="0" dirty="0">
                <a:solidFill>
                  <a:srgbClr val="1F3647"/>
                </a:solidFill>
                <a:effectLst/>
              </a:rPr>
              <a:t>for countries other than Hungary, the auditors could not always verify the reasons for using one tool rather than another. </a:t>
            </a:r>
          </a:p>
          <a:p>
            <a:endParaRPr lang="en-GB" sz="2400" dirty="0">
              <a:solidFill>
                <a:srgbClr val="1F3647"/>
              </a:solidFill>
            </a:endParaRPr>
          </a:p>
          <a:p>
            <a:r>
              <a:rPr lang="en-GB" sz="2400" b="0" i="0" dirty="0">
                <a:solidFill>
                  <a:srgbClr val="1F3647"/>
                </a:solidFill>
                <a:effectLst/>
              </a:rPr>
              <a:t>[A]</a:t>
            </a:r>
            <a:r>
              <a:rPr lang="en-GB" sz="2400" b="0" i="0" dirty="0" err="1">
                <a:solidFill>
                  <a:srgbClr val="1F3647"/>
                </a:solidFill>
                <a:effectLst/>
              </a:rPr>
              <a:t>lthough</a:t>
            </a:r>
            <a:r>
              <a:rPr lang="en-GB" sz="2400" b="0" i="0" dirty="0">
                <a:solidFill>
                  <a:srgbClr val="1F3647"/>
                </a:solidFill>
                <a:effectLst/>
              </a:rPr>
              <a:t> decisions not to block or to release EU funds should be based on technical and legal analysis, the EU auditors emphasise that </a:t>
            </a:r>
            <a:r>
              <a:rPr lang="en-GB" sz="2400" b="1" i="0" dirty="0">
                <a:solidFill>
                  <a:srgbClr val="1F3647"/>
                </a:solidFill>
                <a:effectLst/>
              </a:rPr>
              <a:t>political considerations may ultimately play a major role</a:t>
            </a:r>
            <a:r>
              <a:rPr lang="en-GB" sz="2400" b="0" i="0" dirty="0">
                <a:solidFill>
                  <a:srgbClr val="1F3647"/>
                </a:solidFill>
                <a:effectLst/>
              </a:rPr>
              <a:t>.”</a:t>
            </a:r>
            <a:endParaRPr lang="en-GB" sz="2400" dirty="0"/>
          </a:p>
        </p:txBody>
      </p:sp>
      <p:sp>
        <p:nvSpPr>
          <p:cNvPr id="4" name="Slide Number Placeholder 3">
            <a:extLst>
              <a:ext uri="{FF2B5EF4-FFF2-40B4-BE49-F238E27FC236}">
                <a16:creationId xmlns:a16="http://schemas.microsoft.com/office/drawing/2014/main" id="{7317D9C5-999D-FE37-111D-50781300CA85}"/>
              </a:ext>
            </a:extLst>
          </p:cNvPr>
          <p:cNvSpPr>
            <a:spLocks noGrp="1"/>
          </p:cNvSpPr>
          <p:nvPr>
            <p:ph type="sldNum" sz="quarter" idx="12"/>
          </p:nvPr>
        </p:nvSpPr>
        <p:spPr/>
        <p:txBody>
          <a:bodyPr/>
          <a:lstStyle/>
          <a:p>
            <a:pPr>
              <a:defRPr/>
            </a:pPr>
            <a:fld id="{F235E15D-8652-A441-9995-9308AC0467C5}" type="slidenum">
              <a:rPr lang="en-GB" altLang="en-US" smtClean="0"/>
              <a:pPr>
                <a:defRPr/>
              </a:pPr>
              <a:t>69</a:t>
            </a:fld>
            <a:endParaRPr lang="en-GB" altLang="en-US"/>
          </a:p>
        </p:txBody>
      </p:sp>
    </p:spTree>
    <p:extLst>
      <p:ext uri="{BB962C8B-B14F-4D97-AF65-F5344CB8AC3E}">
        <p14:creationId xmlns:p14="http://schemas.microsoft.com/office/powerpoint/2010/main" val="335284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3CB0-08D7-F3CC-A42A-0F719820DE5A}"/>
              </a:ext>
            </a:extLst>
          </p:cNvPr>
          <p:cNvSpPr>
            <a:spLocks noGrp="1"/>
          </p:cNvSpPr>
          <p:nvPr>
            <p:ph type="title"/>
          </p:nvPr>
        </p:nvSpPr>
        <p:spPr>
          <a:xfrm>
            <a:off x="685800" y="964692"/>
            <a:ext cx="7920071" cy="1188720"/>
          </a:xfrm>
        </p:spPr>
        <p:txBody>
          <a:bodyPr>
            <a:noAutofit/>
          </a:bodyPr>
          <a:lstStyle/>
          <a:p>
            <a:r>
              <a:rPr lang="en-GB" sz="2800" b="1" cap="small" dirty="0"/>
              <a:t>Key Treaty provision aimed at </a:t>
            </a:r>
            <a:r>
              <a:rPr lang="en-GB" sz="2800" b="1" u="sng" cap="small" dirty="0"/>
              <a:t>Third Countries &amp; IOs</a:t>
            </a:r>
            <a:r>
              <a:rPr lang="en-GB" sz="2800" b="1" cap="small" dirty="0"/>
              <a:t>: Article 21 TEU</a:t>
            </a:r>
            <a:endParaRPr lang="en-US" sz="2800" b="1" dirty="0"/>
          </a:p>
        </p:txBody>
      </p:sp>
      <p:pic>
        <p:nvPicPr>
          <p:cNvPr id="9" name="Content Placeholder 8">
            <a:extLst>
              <a:ext uri="{FF2B5EF4-FFF2-40B4-BE49-F238E27FC236}">
                <a16:creationId xmlns:a16="http://schemas.microsoft.com/office/drawing/2014/main" id="{A8491F4D-485B-DFCB-90EF-72B3C98DC28C}"/>
              </a:ext>
            </a:extLst>
          </p:cNvPr>
          <p:cNvPicPr>
            <a:picLocks noGrp="1" noChangeAspect="1"/>
          </p:cNvPicPr>
          <p:nvPr>
            <p:ph idx="1"/>
          </p:nvPr>
        </p:nvPicPr>
        <p:blipFill>
          <a:blip r:embed="rId3"/>
          <a:stretch>
            <a:fillRect/>
          </a:stretch>
        </p:blipFill>
        <p:spPr>
          <a:xfrm>
            <a:off x="229486" y="2728862"/>
            <a:ext cx="8685029" cy="2646000"/>
          </a:xfrm>
        </p:spPr>
      </p:pic>
      <p:sp>
        <p:nvSpPr>
          <p:cNvPr id="3" name="Slide Number Placeholder 2">
            <a:extLst>
              <a:ext uri="{FF2B5EF4-FFF2-40B4-BE49-F238E27FC236}">
                <a16:creationId xmlns:a16="http://schemas.microsoft.com/office/drawing/2014/main" id="{48DC36B9-0F39-2B6E-2C5C-0D940E209EAC}"/>
              </a:ext>
            </a:extLst>
          </p:cNvPr>
          <p:cNvSpPr>
            <a:spLocks noGrp="1"/>
          </p:cNvSpPr>
          <p:nvPr>
            <p:ph type="sldNum" sz="quarter" idx="12"/>
          </p:nvPr>
        </p:nvSpPr>
        <p:spPr/>
        <p:txBody>
          <a:bodyPr/>
          <a:lstStyle/>
          <a:p>
            <a:pPr>
              <a:defRPr/>
            </a:pPr>
            <a:fld id="{F235E15D-8652-A441-9995-9308AC0467C5}" type="slidenum">
              <a:rPr lang="en-GB" altLang="en-US" smtClean="0"/>
              <a:pPr>
                <a:defRPr/>
              </a:pPr>
              <a:t>7</a:t>
            </a:fld>
            <a:endParaRPr lang="en-GB" altLang="en-US"/>
          </a:p>
        </p:txBody>
      </p:sp>
    </p:spTree>
    <p:extLst>
      <p:ext uri="{BB962C8B-B14F-4D97-AF65-F5344CB8AC3E}">
        <p14:creationId xmlns:p14="http://schemas.microsoft.com/office/powerpoint/2010/main" val="3878480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237280-F0BD-B9E8-D568-43F93505726C}"/>
              </a:ext>
            </a:extLst>
          </p:cNvPr>
          <p:cNvSpPr>
            <a:spLocks noGrp="1"/>
          </p:cNvSpPr>
          <p:nvPr>
            <p:ph type="title"/>
          </p:nvPr>
        </p:nvSpPr>
        <p:spPr/>
        <p:txBody>
          <a:bodyPr/>
          <a:lstStyle/>
          <a:p>
            <a:r>
              <a:rPr lang="en-GB" dirty="0"/>
              <a:t>Further reading</a:t>
            </a:r>
          </a:p>
        </p:txBody>
      </p:sp>
      <p:pic>
        <p:nvPicPr>
          <p:cNvPr id="14" name="Content Placeholder 13">
            <a:extLst>
              <a:ext uri="{FF2B5EF4-FFF2-40B4-BE49-F238E27FC236}">
                <a16:creationId xmlns:a16="http://schemas.microsoft.com/office/drawing/2014/main" id="{0C10D0BC-73F9-C0C0-1F70-5F2A6E24348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7800" y="2645351"/>
            <a:ext cx="2818427" cy="3960000"/>
          </a:xfrm>
        </p:spPr>
      </p:pic>
      <p:pic>
        <p:nvPicPr>
          <p:cNvPr id="16" name="Content Placeholder 15">
            <a:extLst>
              <a:ext uri="{FF2B5EF4-FFF2-40B4-BE49-F238E27FC236}">
                <a16:creationId xmlns:a16="http://schemas.microsoft.com/office/drawing/2014/main" id="{C68F447B-CAA4-78EA-DEB7-A1C645A6F1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3000" y="2638424"/>
            <a:ext cx="2834063" cy="3960000"/>
          </a:xfrm>
        </p:spPr>
      </p:pic>
      <p:sp>
        <p:nvSpPr>
          <p:cNvPr id="4" name="Slide Number Placeholder 3">
            <a:extLst>
              <a:ext uri="{FF2B5EF4-FFF2-40B4-BE49-F238E27FC236}">
                <a16:creationId xmlns:a16="http://schemas.microsoft.com/office/drawing/2014/main" id="{742A9C56-869F-E227-1B21-477C58201AA5}"/>
              </a:ext>
            </a:extLst>
          </p:cNvPr>
          <p:cNvSpPr>
            <a:spLocks noGrp="1"/>
          </p:cNvSpPr>
          <p:nvPr>
            <p:ph type="sldNum" sz="quarter" idx="12"/>
          </p:nvPr>
        </p:nvSpPr>
        <p:spPr/>
        <p:txBody>
          <a:bodyPr/>
          <a:lstStyle/>
          <a:p>
            <a:pPr>
              <a:defRPr/>
            </a:pPr>
            <a:fld id="{F235E15D-8652-A441-9995-9308AC0467C5}" type="slidenum">
              <a:rPr lang="en-GB" altLang="en-US" smtClean="0"/>
              <a:pPr>
                <a:defRPr/>
              </a:pPr>
              <a:t>70</a:t>
            </a:fld>
            <a:endParaRPr lang="en-GB" altLang="en-US"/>
          </a:p>
        </p:txBody>
      </p:sp>
    </p:spTree>
    <p:extLst>
      <p:ext uri="{BB962C8B-B14F-4D97-AF65-F5344CB8AC3E}">
        <p14:creationId xmlns:p14="http://schemas.microsoft.com/office/powerpoint/2010/main" val="356256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BB7F-2D46-57B9-1F16-5FBB5E74840C}"/>
              </a:ext>
            </a:extLst>
          </p:cNvPr>
          <p:cNvSpPr>
            <a:spLocks noGrp="1"/>
          </p:cNvSpPr>
          <p:nvPr>
            <p:ph type="title"/>
          </p:nvPr>
        </p:nvSpPr>
        <p:spPr>
          <a:xfrm>
            <a:off x="374650" y="457200"/>
            <a:ext cx="8591550" cy="1295400"/>
          </a:xfrm>
        </p:spPr>
        <p:txBody>
          <a:bodyPr>
            <a:noAutofit/>
          </a:bodyPr>
          <a:lstStyle/>
          <a:p>
            <a:pPr algn="ctr"/>
            <a:r>
              <a:rPr lang="en-US" sz="2800" b="1" dirty="0"/>
              <a:t>Rule of law and other Article 2 TEU values as mere open-ended, non-binding policy guidelines? </a:t>
            </a:r>
          </a:p>
        </p:txBody>
      </p:sp>
      <p:sp>
        <p:nvSpPr>
          <p:cNvPr id="7" name="Content Placeholder 6">
            <a:extLst>
              <a:ext uri="{FF2B5EF4-FFF2-40B4-BE49-F238E27FC236}">
                <a16:creationId xmlns:a16="http://schemas.microsoft.com/office/drawing/2014/main" id="{F9F03FB4-EDBA-4DB9-1E94-45FB9DCD20FE}"/>
              </a:ext>
            </a:extLst>
          </p:cNvPr>
          <p:cNvSpPr>
            <a:spLocks noGrp="1"/>
          </p:cNvSpPr>
          <p:nvPr>
            <p:ph sz="half" idx="2"/>
          </p:nvPr>
        </p:nvSpPr>
        <p:spPr>
          <a:xfrm>
            <a:off x="3733800" y="2057400"/>
            <a:ext cx="5232400" cy="4648200"/>
          </a:xfrm>
        </p:spPr>
        <p:style>
          <a:lnRef idx="2">
            <a:schemeClr val="dk1"/>
          </a:lnRef>
          <a:fillRef idx="1">
            <a:schemeClr val="lt1"/>
          </a:fillRef>
          <a:effectRef idx="0">
            <a:schemeClr val="dk1"/>
          </a:effectRef>
          <a:fontRef idx="minor">
            <a:schemeClr val="dk1"/>
          </a:fontRef>
        </p:style>
        <p:txBody>
          <a:bodyPr>
            <a:noAutofit/>
          </a:bodyPr>
          <a:lstStyle/>
          <a:p>
            <a:pPr marL="0" indent="0" algn="ctr">
              <a:buNone/>
            </a:pPr>
            <a:r>
              <a:rPr lang="en-US" sz="2800" dirty="0"/>
              <a:t>ECJ in 2022 in Cases C-156/21 and C-157/21:</a:t>
            </a:r>
            <a:endParaRPr lang="en-GB" sz="2800" dirty="0">
              <a:solidFill>
                <a:schemeClr val="tx1"/>
              </a:solidFill>
              <a:latin typeface="+mj-lt"/>
            </a:endParaRPr>
          </a:p>
          <a:p>
            <a:pPr marL="0" indent="0" algn="ctr">
              <a:buNone/>
            </a:pPr>
            <a:r>
              <a:rPr lang="en-GB" sz="2800" dirty="0">
                <a:solidFill>
                  <a:schemeClr val="tx1"/>
                </a:solidFill>
                <a:latin typeface="+mj-lt"/>
              </a:rPr>
              <a:t>Article 2 TEU “is </a:t>
            </a:r>
            <a:r>
              <a:rPr lang="en-GB" sz="2800" b="1" dirty="0">
                <a:solidFill>
                  <a:schemeClr val="tx1"/>
                </a:solidFill>
                <a:latin typeface="+mj-lt"/>
              </a:rPr>
              <a:t>not</a:t>
            </a:r>
            <a:r>
              <a:rPr lang="en-GB" sz="2800" dirty="0">
                <a:solidFill>
                  <a:schemeClr val="tx1"/>
                </a:solidFill>
                <a:latin typeface="+mj-lt"/>
              </a:rPr>
              <a:t> merely a statement of policy guidelines or intentions, but contains values” which “are given concrete expression in </a:t>
            </a:r>
            <a:r>
              <a:rPr lang="en-GB" sz="2800" b="1" dirty="0">
                <a:solidFill>
                  <a:schemeClr val="tx1"/>
                </a:solidFill>
                <a:latin typeface="+mj-lt"/>
              </a:rPr>
              <a:t>principles containing legally binding obligations </a:t>
            </a:r>
            <a:r>
              <a:rPr lang="en-GB" sz="2800" dirty="0">
                <a:solidFill>
                  <a:schemeClr val="tx1"/>
                </a:solidFill>
                <a:latin typeface="+mj-lt"/>
              </a:rPr>
              <a:t>for the Member States.”</a:t>
            </a:r>
            <a:endParaRPr lang="en-US" sz="2800" dirty="0">
              <a:solidFill>
                <a:schemeClr val="tx1"/>
              </a:solidFill>
              <a:latin typeface="+mj-lt"/>
            </a:endParaRPr>
          </a:p>
        </p:txBody>
      </p:sp>
      <p:sp>
        <p:nvSpPr>
          <p:cNvPr id="4" name="Slide Number Placeholder 3">
            <a:extLst>
              <a:ext uri="{FF2B5EF4-FFF2-40B4-BE49-F238E27FC236}">
                <a16:creationId xmlns:a16="http://schemas.microsoft.com/office/drawing/2014/main" id="{4700BCC0-E309-DC7B-4772-F377C3C4D83E}"/>
              </a:ext>
            </a:extLst>
          </p:cNvPr>
          <p:cNvSpPr>
            <a:spLocks noGrp="1"/>
          </p:cNvSpPr>
          <p:nvPr>
            <p:ph type="sldNum" sz="quarter" idx="12"/>
          </p:nvPr>
        </p:nvSpPr>
        <p:spPr/>
        <p:txBody>
          <a:bodyPr/>
          <a:lstStyle/>
          <a:p>
            <a:fld id="{1C24CD51-B44B-D64D-BCF2-44702135ED8A}" type="slidenum">
              <a:rPr lang="en-US" smtClean="0"/>
              <a:t>8</a:t>
            </a:fld>
            <a:endParaRPr lang="en-US"/>
          </a:p>
        </p:txBody>
      </p:sp>
      <p:sp>
        <p:nvSpPr>
          <p:cNvPr id="9" name="Content Placeholder 8">
            <a:extLst>
              <a:ext uri="{FF2B5EF4-FFF2-40B4-BE49-F238E27FC236}">
                <a16:creationId xmlns:a16="http://schemas.microsoft.com/office/drawing/2014/main" id="{DB85156B-769C-D04F-2606-CDB2DCA13085}"/>
              </a:ext>
            </a:extLst>
          </p:cNvPr>
          <p:cNvSpPr>
            <a:spLocks noGrp="1"/>
          </p:cNvSpPr>
          <p:nvPr>
            <p:ph sz="half" idx="1"/>
          </p:nvPr>
        </p:nvSpPr>
        <p:spPr>
          <a:xfrm>
            <a:off x="374650" y="2584450"/>
            <a:ext cx="2965450" cy="2932906"/>
          </a:xfr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ormAutofit fontScale="85000" lnSpcReduction="20000"/>
          </a:bodyPr>
          <a:lstStyle/>
          <a:p>
            <a:pPr marL="0" indent="0" algn="ctr">
              <a:buNone/>
            </a:pPr>
            <a:endParaRPr lang="en-US" sz="2250" dirty="0"/>
          </a:p>
          <a:p>
            <a:pPr marL="0" indent="0" algn="ctr">
              <a:buNone/>
            </a:pPr>
            <a:r>
              <a:rPr lang="en-US" sz="2250" dirty="0" err="1"/>
              <a:t>Orban’s</a:t>
            </a:r>
            <a:r>
              <a:rPr lang="en-US" sz="2250" dirty="0"/>
              <a:t> Minister of Justice in 2019: </a:t>
            </a:r>
            <a:r>
              <a:rPr lang="en-GB" sz="2250" dirty="0"/>
              <a:t>The rule of law is a “buzzword” lacking “well-defined rules” </a:t>
            </a:r>
          </a:p>
          <a:p>
            <a:pPr marL="0" indent="0" algn="ctr">
              <a:buNone/>
            </a:pPr>
            <a:r>
              <a:rPr lang="en-GB" sz="2250" dirty="0"/>
              <a:t>&amp; </a:t>
            </a:r>
          </a:p>
          <a:p>
            <a:pPr marL="0" indent="0" algn="ctr">
              <a:buNone/>
            </a:pPr>
            <a:r>
              <a:rPr lang="en-GB" sz="2250" dirty="0"/>
              <a:t>HU/PL governments in 2021: All Art 2 TEU values are open-ended political values</a:t>
            </a:r>
          </a:p>
          <a:p>
            <a:pPr marL="0" indent="0">
              <a:buNone/>
            </a:pPr>
            <a:endParaRPr lang="en-GB" sz="2250" dirty="0"/>
          </a:p>
          <a:p>
            <a:pPr marL="0" indent="0">
              <a:buNone/>
            </a:pPr>
            <a:endParaRPr lang="en-GB" dirty="0"/>
          </a:p>
          <a:p>
            <a:endParaRPr lang="en-GB" dirty="0">
              <a:effectLst/>
            </a:endParaRPr>
          </a:p>
          <a:p>
            <a:endParaRPr lang="en-US" dirty="0"/>
          </a:p>
        </p:txBody>
      </p:sp>
    </p:spTree>
    <p:extLst>
      <p:ext uri="{BB962C8B-B14F-4D97-AF65-F5344CB8AC3E}">
        <p14:creationId xmlns:p14="http://schemas.microsoft.com/office/powerpoint/2010/main" val="171749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9F03FB4-EDBA-4DB9-1E94-45FB9DCD20FE}"/>
              </a:ext>
            </a:extLst>
          </p:cNvPr>
          <p:cNvSpPr>
            <a:spLocks noGrp="1"/>
          </p:cNvSpPr>
          <p:nvPr>
            <p:ph idx="1"/>
          </p:nvPr>
        </p:nvSpPr>
        <p:spPr>
          <a:xfrm>
            <a:off x="628650" y="2057400"/>
            <a:ext cx="7886700" cy="3962399"/>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2800" dirty="0">
                <a:latin typeface="+mj-lt"/>
              </a:rPr>
              <a:t>Hungary and Poland “</a:t>
            </a:r>
            <a:r>
              <a:rPr lang="en-GB" sz="2800" b="1" dirty="0">
                <a:solidFill>
                  <a:srgbClr val="000000"/>
                </a:solidFill>
                <a:latin typeface="+mj-lt"/>
              </a:rPr>
              <a:t>cannot maintain </a:t>
            </a:r>
            <a:r>
              <a:rPr lang="en-GB" sz="2800" dirty="0">
                <a:solidFill>
                  <a:srgbClr val="000000"/>
                </a:solidFill>
                <a:latin typeface="+mj-lt"/>
              </a:rPr>
              <a:t>that the Member States are not in a position to determine with sufficient precision the essential content and the requirements flowing from each of the principles listed in Article 2(a) of the contested regulation [2020/2092] nor that those principles are of a purely political nature and that an assessment of whether they have been respected cannot be the subject of a strictly legal analysis.”</a:t>
            </a:r>
          </a:p>
        </p:txBody>
      </p:sp>
      <p:sp>
        <p:nvSpPr>
          <p:cNvPr id="4" name="Slide Number Placeholder 3">
            <a:extLst>
              <a:ext uri="{FF2B5EF4-FFF2-40B4-BE49-F238E27FC236}">
                <a16:creationId xmlns:a16="http://schemas.microsoft.com/office/drawing/2014/main" id="{4700BCC0-E309-DC7B-4772-F377C3C4D83E}"/>
              </a:ext>
            </a:extLst>
          </p:cNvPr>
          <p:cNvSpPr>
            <a:spLocks noGrp="1"/>
          </p:cNvSpPr>
          <p:nvPr>
            <p:ph type="sldNum" sz="quarter" idx="12"/>
          </p:nvPr>
        </p:nvSpPr>
        <p:spPr/>
        <p:txBody>
          <a:bodyPr/>
          <a:lstStyle/>
          <a:p>
            <a:fld id="{1C24CD51-B44B-D64D-BCF2-44702135ED8A}" type="slidenum">
              <a:rPr lang="en-US" smtClean="0"/>
              <a:t>9</a:t>
            </a:fld>
            <a:endParaRPr lang="en-US"/>
          </a:p>
        </p:txBody>
      </p:sp>
      <p:sp>
        <p:nvSpPr>
          <p:cNvPr id="5" name="Title 4">
            <a:extLst>
              <a:ext uri="{FF2B5EF4-FFF2-40B4-BE49-F238E27FC236}">
                <a16:creationId xmlns:a16="http://schemas.microsoft.com/office/drawing/2014/main" id="{3F73A51D-BD05-A498-B37F-B8A833AC8735}"/>
              </a:ext>
            </a:extLst>
          </p:cNvPr>
          <p:cNvSpPr>
            <a:spLocks noGrp="1"/>
          </p:cNvSpPr>
          <p:nvPr>
            <p:ph type="title"/>
          </p:nvPr>
        </p:nvSpPr>
        <p:spPr>
          <a:xfrm>
            <a:off x="1603122" y="381000"/>
            <a:ext cx="5937755" cy="1188720"/>
          </a:xfrm>
        </p:spPr>
        <p:txBody>
          <a:bodyPr>
            <a:normAutofit fontScale="90000"/>
          </a:bodyPr>
          <a:lstStyle/>
          <a:p>
            <a:r>
              <a:rPr lang="en-US" sz="2800" dirty="0"/>
              <a:t>ECJ in C-156/21 and C-157/21 re the rule of law specifically</a:t>
            </a:r>
            <a:endParaRPr lang="en-GB" dirty="0"/>
          </a:p>
        </p:txBody>
      </p:sp>
    </p:spTree>
    <p:extLst>
      <p:ext uri="{BB962C8B-B14F-4D97-AF65-F5344CB8AC3E}">
        <p14:creationId xmlns:p14="http://schemas.microsoft.com/office/powerpoint/2010/main" val="3330510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13772</TotalTime>
  <Words>3982</Words>
  <Application>Microsoft Macintosh PowerPoint</Application>
  <PresentationFormat>On-screen Show (4:3)</PresentationFormat>
  <Paragraphs>357</Paragraphs>
  <Slides>70</Slides>
  <Notes>44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70</vt:i4>
      </vt:variant>
    </vt:vector>
  </HeadingPairs>
  <TitlesOfParts>
    <vt:vector size="85" baseType="lpstr">
      <vt:lpstr>ＭＳ Ｐゴシック</vt:lpstr>
      <vt:lpstr>Arial</vt:lpstr>
      <vt:lpstr>Arial</vt:lpstr>
      <vt:lpstr>Calibri</vt:lpstr>
      <vt:lpstr>Cambria</vt:lpstr>
      <vt:lpstr>Gill Sans MT</vt:lpstr>
      <vt:lpstr>Helvetica</vt:lpstr>
      <vt:lpstr>proxima-nova</vt:lpstr>
      <vt:lpstr>Source Sans</vt:lpstr>
      <vt:lpstr>Source Sans Pro</vt:lpstr>
      <vt:lpstr>Times</vt:lpstr>
      <vt:lpstr>Times New Roman</vt:lpstr>
      <vt:lpstr>Office Theme</vt:lpstr>
      <vt:lpstr>1_Office Theme</vt:lpstr>
      <vt:lpstr>Parcel</vt:lpstr>
      <vt:lpstr>The EU's rule of law toolbox  Athens, 5 September 2025  Professor Laurent Pech</vt:lpstr>
      <vt:lpstr>Outline </vt:lpstr>
      <vt:lpstr>Part I: Background  i.1 the rule of law and other EU values in the EU Treaty Framework </vt:lpstr>
      <vt:lpstr>Key treaty provision aimed at current EU member states (Art 2 TEU)</vt:lpstr>
      <vt:lpstr>Meaning and scope  of the rule of law</vt:lpstr>
      <vt:lpstr>Key Treaty provision aimed at prospective EU member states:  Article 49 TEU</vt:lpstr>
      <vt:lpstr>Key Treaty provision aimed at Third Countries &amp; IOs: Article 21 TEU</vt:lpstr>
      <vt:lpstr>Rule of law and other Article 2 TEU values as mere open-ended, non-binding policy guidelines? </vt:lpstr>
      <vt:lpstr>ECJ in C-156/21 and C-157/21 re the rule of law specifically</vt:lpstr>
      <vt:lpstr>Does the EU have the power  to defend Art 2 TEU values?</vt:lpstr>
      <vt:lpstr>CJEU’s potential next answer to the systemic violation of art 2 values: Case C-769/22</vt:lpstr>
      <vt:lpstr>1.2 Democratic and Rule of Law backsliding: Definitions and  situation in the EU</vt:lpstr>
      <vt:lpstr>Rule of Law Backsliding: Definition</vt:lpstr>
      <vt:lpstr>Rule of law backsliding + democratic backsliding =  from democracy to autocracy</vt:lpstr>
      <vt:lpstr>Post Lisbon treaty unexpected “rule of law backsliding/crisis”</vt:lpstr>
      <vt:lpstr>European Parliament resolution of 19 May 2022 on the Commission’s 2021 Rule of Law Report </vt:lpstr>
      <vt:lpstr>Advocate General Ćapeta (Opinion of 5 June 2025  in case C-769/22)</vt:lpstr>
      <vt:lpstr> rule of law backsliding as An existential threat for the EU’s legal order </vt:lpstr>
      <vt:lpstr>A global trend “Since 2016, a global rule of law recession has affected 77% of countries studied”</vt:lpstr>
      <vt:lpstr>“Biggest” annual roL declines v sustained rol declines:  Example of hungary  (latter more significant than former + not all rol indicators are relevant to detect autocratisation)</vt:lpstr>
      <vt:lpstr>Democratic backsliding aka Autocratisation in the EU since 2010</vt:lpstr>
      <vt:lpstr>VDEM 2025: “Autocratization is also manifest within the [EU], affecting Greece, Hungary, and Romania.”</vt:lpstr>
      <vt:lpstr>VDEM 2025: Romania as a “bell-turn” case  (i.e. where autocratization follows shortly after, and is connected to, a period of democratization) </vt:lpstr>
      <vt:lpstr>No longer in denial: The European parliament’s resolution of sept 2022 on Hungary</vt:lpstr>
      <vt:lpstr>Quantitative Impact of rule of law backsliding on CJEU rule of law case law </vt:lpstr>
      <vt:lpstr>Quantitative Impact of rule of law backsliding on ECtHR rule of law case law </vt:lpstr>
      <vt:lpstr>Latest development: increasing non-compliance with EU law and national/european rulings</vt:lpstr>
      <vt:lpstr>Non-compliance with ECtHR judgments in the EU </vt:lpstr>
      <vt:lpstr>Part II  the EU’s rule of law toolbox</vt:lpstr>
      <vt:lpstr>PowerPoint Presentation</vt:lpstr>
      <vt:lpstr>Repealed prevention mechanism in sept 2023: CVM</vt:lpstr>
      <vt:lpstr>PowerPoint Presentation</vt:lpstr>
      <vt:lpstr>Challenging arguably arbitrary and irregular repeal of a preventive rule of law </vt:lpstr>
      <vt:lpstr>PowerPoint Presentation</vt:lpstr>
      <vt:lpstr>Misrepresented tool In the commission’s overview of the EU's toolbox:   the rule of law framework (”pre-article 7” tool) as a preventive rather than a response tool</vt:lpstr>
      <vt:lpstr>Misrepresented tool In the commission’s overview of the EU's toolbox:  preventive arm of article 7 TEU</vt:lpstr>
      <vt:lpstr>Missing (preventive) tool from the commission’s overview of the EU’s the council’s role of law dialogue</vt:lpstr>
      <vt:lpstr>Missing (response) tool from the commission’s overview of the EU's rule of law toolbox:  Article 267 TFEU</vt:lpstr>
      <vt:lpstr>Part III  the EU’s rule of law toolbox in practice  (presented by date of adoption/ entry into force)</vt:lpstr>
      <vt:lpstr>III.1 the promotion and preventive  tools in practice</vt:lpstr>
      <vt:lpstr>PowerPoint Presentation</vt:lpstr>
      <vt:lpstr>Preventive arm of Article 7 TEU (2003): Latest</vt:lpstr>
      <vt:lpstr>European semester (2010)</vt:lpstr>
      <vt:lpstr>Eu justice scoreboard (2013)</vt:lpstr>
      <vt:lpstr>Eu justice scoreboard (2013)</vt:lpstr>
      <vt:lpstr>The commission’s rule of law framework aka pre-article 7 procedure (2014)</vt:lpstr>
      <vt:lpstr>The Council’s rule of law dialogue (2014)</vt:lpstr>
      <vt:lpstr>Annual rule of law report (2020)</vt:lpstr>
      <vt:lpstr>PowerPoint Presentation</vt:lpstr>
      <vt:lpstr>PowerPoint Presentation</vt:lpstr>
      <vt:lpstr>Meanwhile, in the real world…</vt:lpstr>
      <vt:lpstr>Compare to the Liberties Rule of Law Report 2025</vt:lpstr>
      <vt:lpstr>III.2 the EU’s rule of law response/enforcement tools in practice</vt:lpstr>
      <vt:lpstr>Infringement procedure:  Articles 258-260 and article 279 TFEU  (1958 but subsequently revised) </vt:lpstr>
      <vt:lpstr>Reality check: Very few infringements v unprecedented increase in preliminary ruling requests</vt:lpstr>
      <vt:lpstr>PowerPoint Presentation</vt:lpstr>
      <vt:lpstr>Impact of rule of law backsliding on CJEU case law impact</vt:lpstr>
      <vt:lpstr>PowerPoint Presentation</vt:lpstr>
      <vt:lpstr>PowerPoint Presentation</vt:lpstr>
      <vt:lpstr>PowerPoint Presentation</vt:lpstr>
      <vt:lpstr>New/major development: financial penalties for non-compliance with ECJ interim measures under Art 279 TFEU</vt:lpstr>
      <vt:lpstr>Sanctioning  arm of Article 7 TEU  (1999)</vt:lpstr>
      <vt:lpstr>Conditionality tools since 2021  (some of them are wrongly presented  as preventive tools)</vt:lpstr>
      <vt:lpstr>PowerPoint Presentation</vt:lpstr>
      <vt:lpstr>PowerPoint Presentation</vt:lpstr>
      <vt:lpstr>PowerPoint Presentation</vt:lpstr>
      <vt:lpstr>Violating EU (rule of) Law for (geo)political reasons: 2023 example</vt:lpstr>
      <vt:lpstr>PowerPoint Presentation</vt:lpstr>
      <vt:lpstr>Court of auditors</vt:lpstr>
      <vt:lpstr>Further reading</vt:lpstr>
    </vt:vector>
  </TitlesOfParts>
  <Company>David Hafera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Hafera</dc:creator>
  <cp:lastModifiedBy>Laurent Pech</cp:lastModifiedBy>
  <cp:revision>575</cp:revision>
  <dcterms:created xsi:type="dcterms:W3CDTF">2015-10-18T07:41:22Z</dcterms:created>
  <dcterms:modified xsi:type="dcterms:W3CDTF">2025-08-07T07:52:03Z</dcterms:modified>
</cp:coreProperties>
</file>