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4" r:id="rId2"/>
    <p:sldId id="270" r:id="rId3"/>
    <p:sldId id="271" r:id="rId4"/>
    <p:sldId id="291" r:id="rId5"/>
    <p:sldId id="272" r:id="rId6"/>
    <p:sldId id="293" r:id="rId7"/>
    <p:sldId id="292" r:id="rId8"/>
    <p:sldId id="300" r:id="rId9"/>
    <p:sldId id="290" r:id="rId10"/>
    <p:sldId id="289" r:id="rId11"/>
    <p:sldId id="301" r:id="rId12"/>
    <p:sldId id="302" r:id="rId13"/>
    <p:sldId id="303" r:id="rId14"/>
    <p:sldId id="305" r:id="rId15"/>
    <p:sldId id="281" r:id="rId16"/>
    <p:sldId id="282" r:id="rId17"/>
    <p:sldId id="266" r:id="rId18"/>
    <p:sldId id="286" r:id="rId19"/>
    <p:sldId id="287" r:id="rId20"/>
    <p:sldId id="288" r:id="rId21"/>
    <p:sldId id="283" r:id="rId22"/>
    <p:sldId id="306" r:id="rId23"/>
    <p:sldId id="273" r:id="rId24"/>
    <p:sldId id="267" r:id="rId25"/>
    <p:sldId id="308" r:id="rId26"/>
    <p:sldId id="30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5033" autoAdjust="0"/>
  </p:normalViewPr>
  <p:slideViewPr>
    <p:cSldViewPr snapToGrid="0">
      <p:cViewPr varScale="1">
        <p:scale>
          <a:sx n="78" d="100"/>
          <a:sy n="78" d="100"/>
        </p:scale>
        <p:origin x="8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AEA6D6-0AB3-4E13-B8E8-BED7F815B0B7}" type="datetimeFigureOut">
              <a:rPr lang="en-US" smtClean="0"/>
              <a:t>9/4/2025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7362A4-1EDD-4600-814C-AEFA9DAC3950}" type="slidenum">
              <a:rPr lang="en-US" smtClean="0"/>
              <a:t>‹#›</a:t>
            </a:fld>
            <a:endParaRPr lang="en-US"/>
          </a:p>
        </p:txBody>
      </p:sp>
    </p:spTree>
    <p:extLst>
      <p:ext uri="{BB962C8B-B14F-4D97-AF65-F5344CB8AC3E}">
        <p14:creationId xmlns:p14="http://schemas.microsoft.com/office/powerpoint/2010/main" val="2096616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GB" dirty="0"/>
          </a:p>
        </p:txBody>
      </p:sp>
      <p:sp>
        <p:nvSpPr>
          <p:cNvPr id="4" name="Slide Number Placeholder 3"/>
          <p:cNvSpPr>
            <a:spLocks noGrp="1"/>
          </p:cNvSpPr>
          <p:nvPr>
            <p:ph type="sldNum" sz="quarter" idx="5"/>
          </p:nvPr>
        </p:nvSpPr>
        <p:spPr/>
        <p:txBody>
          <a:bodyPr/>
          <a:lstStyle/>
          <a:p>
            <a:fld id="{481C2E1A-7B89-47ED-9BAC-9FDCF1EFF675}" type="slidenum">
              <a:rPr lang="en-GB" smtClean="0"/>
              <a:t>1</a:t>
            </a:fld>
            <a:endParaRPr lang="en-GB" dirty="0"/>
          </a:p>
        </p:txBody>
      </p:sp>
    </p:spTree>
    <p:extLst>
      <p:ext uri="{BB962C8B-B14F-4D97-AF65-F5344CB8AC3E}">
        <p14:creationId xmlns:p14="http://schemas.microsoft.com/office/powerpoint/2010/main" val="1438715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Underpinning all the EU’s achievement in fostering the Union goals</a:t>
            </a:r>
          </a:p>
        </p:txBody>
      </p:sp>
      <p:sp>
        <p:nvSpPr>
          <p:cNvPr id="4" name="Slide Number Placeholder 3"/>
          <p:cNvSpPr>
            <a:spLocks noGrp="1"/>
          </p:cNvSpPr>
          <p:nvPr>
            <p:ph type="sldNum" sz="quarter" idx="5"/>
          </p:nvPr>
        </p:nvSpPr>
        <p:spPr/>
        <p:txBody>
          <a:bodyPr/>
          <a:lstStyle/>
          <a:p>
            <a:fld id="{357362A4-1EDD-4600-814C-AEFA9DAC3950}" type="slidenum">
              <a:rPr lang="en-US" smtClean="0"/>
              <a:t>2</a:t>
            </a:fld>
            <a:endParaRPr lang="en-US"/>
          </a:p>
        </p:txBody>
      </p:sp>
    </p:spTree>
    <p:extLst>
      <p:ext uri="{BB962C8B-B14F-4D97-AF65-F5344CB8AC3E}">
        <p14:creationId xmlns:p14="http://schemas.microsoft.com/office/powerpoint/2010/main" val="428959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10 references</a:t>
            </a:r>
          </a:p>
          <a:p>
            <a:r>
              <a:rPr lang="en-US" dirty="0"/>
              <a:t>*GENERAL PROVISIONS ON THE UNION’S EXTERNAL ACTION </a:t>
            </a:r>
          </a:p>
          <a:p>
            <a:r>
              <a:rPr lang="en-US" dirty="0"/>
              <a:t>The Union’s action on the international scene shall be guided by the principles which have inspired its own creation, development and enlargement and seeks to advance in the wider world</a:t>
            </a:r>
          </a:p>
          <a:p>
            <a:r>
              <a:rPr lang="en-US" dirty="0"/>
              <a:t>cooperation in all fields of international relations, in order to: (a) safeguard its values, fundamental interests, security, independence and integrity;</a:t>
            </a:r>
          </a:p>
          <a:p>
            <a:r>
              <a:rPr lang="en-US" dirty="0"/>
              <a:t>(b) consolidate and support democracy, the rule of law, human rights and the principles of international law; </a:t>
            </a:r>
            <a:endParaRPr lang="en-GB" dirty="0"/>
          </a:p>
        </p:txBody>
      </p:sp>
      <p:sp>
        <p:nvSpPr>
          <p:cNvPr id="4" name="Slide Number Placeholder 3"/>
          <p:cNvSpPr>
            <a:spLocks noGrp="1"/>
          </p:cNvSpPr>
          <p:nvPr>
            <p:ph type="sldNum" sz="quarter" idx="5"/>
          </p:nvPr>
        </p:nvSpPr>
        <p:spPr/>
        <p:txBody>
          <a:bodyPr/>
          <a:lstStyle/>
          <a:p>
            <a:fld id="{357362A4-1EDD-4600-814C-AEFA9DAC3950}" type="slidenum">
              <a:rPr lang="en-US" smtClean="0"/>
              <a:t>7</a:t>
            </a:fld>
            <a:endParaRPr lang="en-US"/>
          </a:p>
        </p:txBody>
      </p:sp>
    </p:spTree>
    <p:extLst>
      <p:ext uri="{BB962C8B-B14F-4D97-AF65-F5344CB8AC3E}">
        <p14:creationId xmlns:p14="http://schemas.microsoft.com/office/powerpoint/2010/main" val="3811845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latin typeface="Times New Roman" panose="02020603050405020304" pitchFamily="18" charset="0"/>
                <a:cs typeface="Times New Roman" panose="02020603050405020304" pitchFamily="18" charset="0"/>
              </a:rPr>
              <a:t>The principle of representative democracy laid down in Article 10(1)TEU “gives concrete form to” the value of democracy in Article 2TEU, and Article 14(3) TEU “implement[s] that principle”: C-502/19, </a:t>
            </a:r>
            <a:r>
              <a:rPr lang="en-US" sz="1400" i="1" dirty="0">
                <a:latin typeface="Times New Roman" panose="02020603050405020304" pitchFamily="18" charset="0"/>
                <a:cs typeface="Times New Roman" panose="02020603050405020304" pitchFamily="18" charset="0"/>
              </a:rPr>
              <a:t>Junqueras Vies</a:t>
            </a:r>
            <a:r>
              <a:rPr lang="en-US" sz="1400" dirty="0">
                <a:latin typeface="Times New Roman" panose="02020603050405020304" pitchFamily="18" charset="0"/>
                <a:cs typeface="Times New Roman" panose="02020603050405020304" pitchFamily="18" charset="0"/>
              </a:rPr>
              <a:t>, paras. 63–64. Catalan politician convicted for </a:t>
            </a:r>
            <a:r>
              <a:rPr lang="en-US" sz="1200" b="0" i="0" kern="1200" dirty="0">
                <a:solidFill>
                  <a:schemeClr val="tx1"/>
                </a:solidFill>
                <a:effectLst/>
                <a:latin typeface="+mn-lt"/>
                <a:ea typeface="+mn-ea"/>
                <a:cs typeface="+mn-cs"/>
              </a:rPr>
              <a:t>criminal offences of ‘rebellion’ or ‘sedition’, ‘civil disobedience’ and ‘misappropriation of public funds’ </a:t>
            </a:r>
            <a:r>
              <a:rPr lang="en-US" sz="1400" dirty="0">
                <a:latin typeface="Times New Roman" panose="02020603050405020304" pitchFamily="18" charset="0"/>
                <a:cs typeface="Times New Roman" panose="02020603050405020304" pitchFamily="18" charset="0"/>
              </a:rPr>
              <a:t>and detained, while he presented himself for the European parliament elections and was elected.   </a:t>
            </a:r>
          </a:p>
          <a:p>
            <a:r>
              <a:rPr lang="en-US" sz="1400" dirty="0">
                <a:latin typeface="Times New Roman" panose="02020603050405020304" pitchFamily="18" charset="0"/>
                <a:cs typeface="Times New Roman" panose="02020603050405020304" pitchFamily="18" charset="0"/>
              </a:rPr>
              <a:t>The idea of a democratic polity as expressed in Article 2TEU and concretized for the Union in Articles 9–12 TEU is not fully realized in all policies. The lack of parliamentary involvement in making policy choices in the field of competition law may serve as an example.</a:t>
            </a:r>
            <a:endParaRPr lang="en-GB"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57362A4-1EDD-4600-814C-AEFA9DAC3950}" type="slidenum">
              <a:rPr lang="en-US" smtClean="0"/>
              <a:t>8</a:t>
            </a:fld>
            <a:endParaRPr lang="en-US"/>
          </a:p>
        </p:txBody>
      </p:sp>
    </p:spTree>
    <p:extLst>
      <p:ext uri="{BB962C8B-B14F-4D97-AF65-F5344CB8AC3E}">
        <p14:creationId xmlns:p14="http://schemas.microsoft.com/office/powerpoint/2010/main" val="872937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SCHARPF, Fritz , </a:t>
            </a:r>
            <a:r>
              <a:rPr lang="en-US" i="1" dirty="0"/>
              <a:t>Governing in Europe: Effective and Democratic?</a:t>
            </a:r>
            <a:r>
              <a:rPr lang="en-US" dirty="0"/>
              <a:t> OUP 1999, p.6</a:t>
            </a:r>
            <a:endParaRPr lang="en-GB" dirty="0"/>
          </a:p>
        </p:txBody>
      </p:sp>
      <p:sp>
        <p:nvSpPr>
          <p:cNvPr id="4" name="Slide Number Placeholder 3"/>
          <p:cNvSpPr>
            <a:spLocks noGrp="1"/>
          </p:cNvSpPr>
          <p:nvPr>
            <p:ph type="sldNum" sz="quarter" idx="5"/>
          </p:nvPr>
        </p:nvSpPr>
        <p:spPr/>
        <p:txBody>
          <a:bodyPr/>
          <a:lstStyle/>
          <a:p>
            <a:fld id="{357362A4-1EDD-4600-814C-AEFA9DAC3950}" type="slidenum">
              <a:rPr lang="en-US" smtClean="0"/>
              <a:t>9</a:t>
            </a:fld>
            <a:endParaRPr lang="en-US"/>
          </a:p>
        </p:txBody>
      </p:sp>
    </p:spTree>
    <p:extLst>
      <p:ext uri="{BB962C8B-B14F-4D97-AF65-F5344CB8AC3E}">
        <p14:creationId xmlns:p14="http://schemas.microsoft.com/office/powerpoint/2010/main" val="3771440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r>
              <a:rPr lang="en-US" dirty="0"/>
              <a:t>EDUCATION, VOCATIONAL TRAINING, YOUTH AND SPORT</a:t>
            </a:r>
          </a:p>
          <a:p>
            <a:r>
              <a:rPr lang="en-US" dirty="0"/>
              <a:t>**SOLIDARITY CLAUSE</a:t>
            </a:r>
            <a:endParaRPr lang="en-GB" dirty="0"/>
          </a:p>
        </p:txBody>
      </p:sp>
      <p:sp>
        <p:nvSpPr>
          <p:cNvPr id="4" name="Slide Number Placeholder 3"/>
          <p:cNvSpPr>
            <a:spLocks noGrp="1"/>
          </p:cNvSpPr>
          <p:nvPr>
            <p:ph type="sldNum" sz="quarter" idx="5"/>
          </p:nvPr>
        </p:nvSpPr>
        <p:spPr/>
        <p:txBody>
          <a:bodyPr/>
          <a:lstStyle/>
          <a:p>
            <a:fld id="{357362A4-1EDD-4600-814C-AEFA9DAC3950}" type="slidenum">
              <a:rPr lang="en-US" smtClean="0"/>
              <a:t>10</a:t>
            </a:fld>
            <a:endParaRPr lang="en-US"/>
          </a:p>
        </p:txBody>
      </p:sp>
    </p:spTree>
    <p:extLst>
      <p:ext uri="{BB962C8B-B14F-4D97-AF65-F5344CB8AC3E}">
        <p14:creationId xmlns:p14="http://schemas.microsoft.com/office/powerpoint/2010/main" val="224408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7362A4-1EDD-4600-814C-AEFA9DAC3950}" type="slidenum">
              <a:rPr lang="en-US" smtClean="0"/>
              <a:t>13</a:t>
            </a:fld>
            <a:endParaRPr lang="en-US"/>
          </a:p>
        </p:txBody>
      </p:sp>
    </p:spTree>
    <p:extLst>
      <p:ext uri="{BB962C8B-B14F-4D97-AF65-F5344CB8AC3E}">
        <p14:creationId xmlns:p14="http://schemas.microsoft.com/office/powerpoint/2010/main" val="3619629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WEILER</a:t>
            </a:r>
            <a:r>
              <a:rPr lang="en-US" dirty="0"/>
              <a:t>, J.H.H. ,Not on Bread Alone Doth Man </a:t>
            </a:r>
            <a:r>
              <a:rPr lang="en-US" dirty="0" err="1"/>
              <a:t>Liveth</a:t>
            </a:r>
            <a:r>
              <a:rPr lang="en-US" dirty="0"/>
              <a:t> (Deut. 8:3; Mat 4:4): Some Iconoclastic Views on Populism, Democracy, the Rule of Law and the Polish Circumstance, in ARMIN VON BOGDANDY/ PIOTR BOGDANOWICZ/IRIS CANOR/CHRISTOPH GRABENWARTER/MACIEJ TABOROWSKI/MATTHIAS SCHMIDT (Editors) </a:t>
            </a:r>
            <a:r>
              <a:rPr lang="en-US" dirty="0" err="1"/>
              <a:t>Beiträge</a:t>
            </a:r>
            <a:r>
              <a:rPr lang="en-US" dirty="0"/>
              <a:t> </a:t>
            </a:r>
            <a:r>
              <a:rPr lang="en-US" dirty="0" err="1"/>
              <a:t>zum</a:t>
            </a:r>
            <a:r>
              <a:rPr lang="en-US" dirty="0"/>
              <a:t> </a:t>
            </a:r>
            <a:r>
              <a:rPr lang="en-US" dirty="0" err="1"/>
              <a:t>ausländischen</a:t>
            </a:r>
            <a:r>
              <a:rPr lang="en-US" dirty="0"/>
              <a:t> </a:t>
            </a:r>
            <a:r>
              <a:rPr lang="en-US" dirty="0" err="1"/>
              <a:t>öffentlichen</a:t>
            </a:r>
            <a:r>
              <a:rPr lang="en-US" dirty="0"/>
              <a:t> Recht und </a:t>
            </a:r>
            <a:r>
              <a:rPr lang="en-US" dirty="0" err="1"/>
              <a:t>Völkerrecht</a:t>
            </a:r>
            <a:r>
              <a:rPr lang="en-US" dirty="0"/>
              <a:t>, ISBN 978-3-662-62316-9 ISBN 978-3-662-62317-6 (eBook) https://doi.org/10.1007/978-3-662-62317-6, Springer 2020</a:t>
            </a:r>
            <a:endParaRPr lang="en-GB" dirty="0"/>
          </a:p>
        </p:txBody>
      </p:sp>
      <p:sp>
        <p:nvSpPr>
          <p:cNvPr id="4" name="Slide Number Placeholder 3"/>
          <p:cNvSpPr>
            <a:spLocks noGrp="1"/>
          </p:cNvSpPr>
          <p:nvPr>
            <p:ph type="sldNum" sz="quarter" idx="5"/>
          </p:nvPr>
        </p:nvSpPr>
        <p:spPr/>
        <p:txBody>
          <a:bodyPr/>
          <a:lstStyle/>
          <a:p>
            <a:fld id="{357362A4-1EDD-4600-814C-AEFA9DAC3950}" type="slidenum">
              <a:rPr lang="en-US" smtClean="0"/>
              <a:t>15</a:t>
            </a:fld>
            <a:endParaRPr lang="en-US"/>
          </a:p>
        </p:txBody>
      </p:sp>
    </p:spTree>
    <p:extLst>
      <p:ext uri="{BB962C8B-B14F-4D97-AF65-F5344CB8AC3E}">
        <p14:creationId xmlns:p14="http://schemas.microsoft.com/office/powerpoint/2010/main" val="1929828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D8BCF-A3E7-2699-B241-57F77A9B2D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BA8000-5A5C-FC98-4D73-219120217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3E9668-3312-9114-E5B1-BB51A37E742D}"/>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D8720794-CD92-402B-AF86-9EB322F509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9DC3A3-D295-BC12-2B43-797239BF5E97}"/>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387710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7A61C-9711-D280-B709-8B161EEF46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400F61-A6AB-97C9-20D2-9BE74D6BA1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0997F7-B11E-C56C-A9D3-9BC5B9DAF183}"/>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05B38FAA-7878-E148-9573-CF404619B1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1E1FD-52B5-6D69-95A6-D718F81B365E}"/>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422105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35AC0B-3BA3-060E-F818-C45D6E8AD8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6278E9-762F-C729-E175-BB6D65AF72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652F3C-D641-02CA-5123-4A60FE6BCD23}"/>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0F3E0F7A-0A3E-F54B-4907-96AD209523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745DD1-797F-4921-67DC-2159CD8D5B65}"/>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1260221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956C7-4870-165B-D8DB-D4A9CAD9BA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C86AEC-0EE6-BA35-4AFE-C1A8B47569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168C74-12B1-C198-97B6-8F3353A82BEB}"/>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17ED073F-10FC-898B-6F71-55C54E4324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19F336-28D4-38F9-B1D4-9B679B4FE21B}"/>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3190654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7527D-A129-AD09-5380-F00968FB54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69C7F9-7331-30B3-1722-82E5EA996DE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5E849C-5EA1-C1EE-00E5-6C5ACA350BA9}"/>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91A065AE-41CE-52C5-F007-503C322538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76F3F6-7D7A-0B53-2680-69C9F9BB4463}"/>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4016282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99BA5-30A0-29BA-6653-920AB3843F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7BAF54-ECA7-EE6C-8291-15CEDD7BC5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C0A994-C7E4-E467-D07E-48E891E294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19B7DE-FF33-6EB1-524D-1A9D3F15A59C}"/>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6" name="Footer Placeholder 5">
            <a:extLst>
              <a:ext uri="{FF2B5EF4-FFF2-40B4-BE49-F238E27FC236}">
                <a16:creationId xmlns:a16="http://schemas.microsoft.com/office/drawing/2014/main" id="{706246FD-E66F-FC4D-6F19-E5E49303DE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7AF780-C0AF-9EAB-ACB6-7B3B3A0431AA}"/>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4204804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026B9-7172-20D7-D705-22B2E3CCC2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C511E9-4011-3ACB-C3C6-6BC94E4500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AA548F-4C24-50E0-83DD-7C7CBC2D8C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70E765-1D64-106B-378E-C807157345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1C4EAD-8A5D-C5CF-EFB2-4021EA68B1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0C7B00A-DF0F-78F3-F3E8-0125822A008D}"/>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8" name="Footer Placeholder 7">
            <a:extLst>
              <a:ext uri="{FF2B5EF4-FFF2-40B4-BE49-F238E27FC236}">
                <a16:creationId xmlns:a16="http://schemas.microsoft.com/office/drawing/2014/main" id="{32A8E8F8-AF58-502F-CA66-B21AA8B991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078903-7FBF-4358-03AE-E7482510F5B8}"/>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3363282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C3FA4-9E94-7F78-6252-19736EFC4B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548A2F-2578-947F-3D58-3F873AAE55E9}"/>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4" name="Footer Placeholder 3">
            <a:extLst>
              <a:ext uri="{FF2B5EF4-FFF2-40B4-BE49-F238E27FC236}">
                <a16:creationId xmlns:a16="http://schemas.microsoft.com/office/drawing/2014/main" id="{672B0745-63F8-97B1-7FA3-9C4D40CC32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E26DE1-69C1-945B-5AAC-3DE3A381ADDC}"/>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3623070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766395-E400-0529-AF2D-10117D595181}"/>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3" name="Footer Placeholder 2">
            <a:extLst>
              <a:ext uri="{FF2B5EF4-FFF2-40B4-BE49-F238E27FC236}">
                <a16:creationId xmlns:a16="http://schemas.microsoft.com/office/drawing/2014/main" id="{2747FC2E-D0F8-3D58-0BEB-477C065D22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CA4F47-3DFF-A540-1205-89135BA90AA7}"/>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1928380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5AB92-9BB2-9D19-0133-07FF979DDA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9F6542-046A-E26C-B472-A94F01AA73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13B7A3-8E47-ACDE-92D6-FFDB287C5D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40F26B-497A-3B0F-133F-289F89550DD6}"/>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6" name="Footer Placeholder 5">
            <a:extLst>
              <a:ext uri="{FF2B5EF4-FFF2-40B4-BE49-F238E27FC236}">
                <a16:creationId xmlns:a16="http://schemas.microsoft.com/office/drawing/2014/main" id="{A2F1B986-11F7-29D0-6CCA-11981973AC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D62A02-635E-6FC9-CCA3-B82AD55EC049}"/>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274422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F58BD-CD10-D686-3315-7017A47C53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8F8769-CCA1-CEB2-A43D-2F337A7A45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CDD7E9-627E-CBE1-A5FD-6BBFE525B2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9B9A79-1319-3103-2A95-174043528992}"/>
              </a:ext>
            </a:extLst>
          </p:cNvPr>
          <p:cNvSpPr>
            <a:spLocks noGrp="1"/>
          </p:cNvSpPr>
          <p:nvPr>
            <p:ph type="dt" sz="half" idx="10"/>
          </p:nvPr>
        </p:nvSpPr>
        <p:spPr/>
        <p:txBody>
          <a:bodyPr/>
          <a:lstStyle/>
          <a:p>
            <a:fld id="{A77951C2-A116-45E7-9536-EEE702584D77}" type="datetimeFigureOut">
              <a:rPr lang="en-US" smtClean="0"/>
              <a:t>9/4/2025</a:t>
            </a:fld>
            <a:endParaRPr lang="en-US"/>
          </a:p>
        </p:txBody>
      </p:sp>
      <p:sp>
        <p:nvSpPr>
          <p:cNvPr id="6" name="Footer Placeholder 5">
            <a:extLst>
              <a:ext uri="{FF2B5EF4-FFF2-40B4-BE49-F238E27FC236}">
                <a16:creationId xmlns:a16="http://schemas.microsoft.com/office/drawing/2014/main" id="{F42309E8-D81C-B4BD-7093-62F1EAFB1D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AAB566-6DB3-B414-0DB6-B17E4591E94F}"/>
              </a:ext>
            </a:extLst>
          </p:cNvPr>
          <p:cNvSpPr>
            <a:spLocks noGrp="1"/>
          </p:cNvSpPr>
          <p:nvPr>
            <p:ph type="sldNum" sz="quarter" idx="12"/>
          </p:nvPr>
        </p:nvSpPr>
        <p:spPr/>
        <p:txBody>
          <a:bodyPr/>
          <a:lstStyle/>
          <a:p>
            <a:fld id="{092A7456-755A-48E6-9102-14FB64A7B143}" type="slidenum">
              <a:rPr lang="en-US" smtClean="0"/>
              <a:t>‹#›</a:t>
            </a:fld>
            <a:endParaRPr lang="en-US"/>
          </a:p>
        </p:txBody>
      </p:sp>
    </p:spTree>
    <p:extLst>
      <p:ext uri="{BB962C8B-B14F-4D97-AF65-F5344CB8AC3E}">
        <p14:creationId xmlns:p14="http://schemas.microsoft.com/office/powerpoint/2010/main" val="407654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F230EF-E9DD-CE0D-2A6A-21098BBE3A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1326C5-010D-DB81-C92A-EB0931E0CB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BABE3A-3593-5A29-CDA8-458FD7B909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7951C2-A116-45E7-9536-EEE702584D77}" type="datetimeFigureOut">
              <a:rPr lang="en-US" smtClean="0"/>
              <a:t>9/4/2025</a:t>
            </a:fld>
            <a:endParaRPr lang="en-US"/>
          </a:p>
        </p:txBody>
      </p:sp>
      <p:sp>
        <p:nvSpPr>
          <p:cNvPr id="5" name="Footer Placeholder 4">
            <a:extLst>
              <a:ext uri="{FF2B5EF4-FFF2-40B4-BE49-F238E27FC236}">
                <a16:creationId xmlns:a16="http://schemas.microsoft.com/office/drawing/2014/main" id="{2F10458A-F75F-B026-ECCC-DA6B758B24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4B1F1E4-6CFA-A489-BCA9-AAAC4F0F04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92A7456-755A-48E6-9102-14FB64A7B143}" type="slidenum">
              <a:rPr lang="en-US" smtClean="0"/>
              <a:t>‹#›</a:t>
            </a:fld>
            <a:endParaRPr lang="en-US"/>
          </a:p>
        </p:txBody>
      </p:sp>
    </p:spTree>
    <p:extLst>
      <p:ext uri="{BB962C8B-B14F-4D97-AF65-F5344CB8AC3E}">
        <p14:creationId xmlns:p14="http://schemas.microsoft.com/office/powerpoint/2010/main" val="82444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eeas.europa.eu/eeas/information-integrity-and-countering-foreign-information-manipulation-interference-fimi_e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digital-strategy.ec.europa.eu/en/policies/online-disinformati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C80E-8E96-420C-BD6D-84E125B74042}"/>
              </a:ext>
            </a:extLst>
          </p:cNvPr>
          <p:cNvSpPr>
            <a:spLocks noGrp="1"/>
          </p:cNvSpPr>
          <p:nvPr>
            <p:ph type="ctrTitle"/>
          </p:nvPr>
        </p:nvSpPr>
        <p:spPr>
          <a:xfrm>
            <a:off x="715617" y="1553498"/>
            <a:ext cx="3677065" cy="934064"/>
          </a:xfrm>
          <a:ln>
            <a:noFill/>
          </a:ln>
        </p:spPr>
        <p:style>
          <a:lnRef idx="2">
            <a:schemeClr val="dk1"/>
          </a:lnRef>
          <a:fillRef idx="1">
            <a:schemeClr val="lt1"/>
          </a:fillRef>
          <a:effectRef idx="0">
            <a:schemeClr val="dk1"/>
          </a:effectRef>
          <a:fontRef idx="minor">
            <a:schemeClr val="dk1"/>
          </a:fontRef>
        </p:style>
        <p:txBody>
          <a:bodyPr>
            <a:noAutofit/>
          </a:bodyPr>
          <a:lstStyle/>
          <a:p>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l-GR" sz="1200" b="1" dirty="0">
                <a:latin typeface="Calibri" panose="020F0502020204030204" pitchFamily="34" charset="0"/>
                <a:cs typeface="Calibri" panose="020F0502020204030204" pitchFamily="34" charset="0"/>
              </a:rPr>
            </a:br>
            <a:br>
              <a:rPr lang="en-US" sz="12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r>
              <a:rPr lang="en-US" sz="1800" b="1" dirty="0">
                <a:latin typeface="Times New Roman" panose="02020603050405020304" pitchFamily="18" charset="0"/>
                <a:cs typeface="Times New Roman" panose="02020603050405020304" pitchFamily="18" charset="0"/>
              </a:rPr>
              <a:t>LAW SCHOOL</a:t>
            </a:r>
            <a:br>
              <a:rPr lang="el-GR" sz="1800" b="1" dirty="0">
                <a:latin typeface="Times New Roman" panose="02020603050405020304" pitchFamily="18" charset="0"/>
                <a:cs typeface="Times New Roman" panose="02020603050405020304" pitchFamily="18" charset="0"/>
              </a:rPr>
            </a:br>
            <a:r>
              <a:rPr lang="en-US" sz="1800" b="1" i="0" dirty="0">
                <a:effectLst/>
                <a:highlight>
                  <a:srgbClr val="FFFFFF"/>
                </a:highlight>
                <a:latin typeface="Times New Roman" panose="02020603050405020304" pitchFamily="18" charset="0"/>
                <a:cs typeface="Times New Roman" panose="02020603050405020304" pitchFamily="18" charset="0"/>
              </a:rPr>
              <a:t>2025 R-EU-R Jean Monnet Module Summer School</a:t>
            </a:r>
            <a:endParaRPr lang="en-GB" sz="1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366148F-97C8-42A9-B17B-AB4C9AEFB3FC}"/>
              </a:ext>
            </a:extLst>
          </p:cNvPr>
          <p:cNvSpPr>
            <a:spLocks noGrp="1"/>
          </p:cNvSpPr>
          <p:nvPr>
            <p:ph type="subTitle" idx="1"/>
          </p:nvPr>
        </p:nvSpPr>
        <p:spPr>
          <a:xfrm>
            <a:off x="1544515" y="2723535"/>
            <a:ext cx="9102969" cy="2458066"/>
          </a:xfrm>
          <a:noFill/>
          <a:ln>
            <a:noFill/>
          </a:ln>
        </p:spPr>
        <p:style>
          <a:lnRef idx="2">
            <a:schemeClr val="accent1"/>
          </a:lnRef>
          <a:fillRef idx="1">
            <a:schemeClr val="lt1"/>
          </a:fillRef>
          <a:effectRef idx="0">
            <a:schemeClr val="accent1"/>
          </a:effectRef>
          <a:fontRef idx="minor">
            <a:schemeClr val="dk1"/>
          </a:fontRef>
        </p:style>
        <p:txBody>
          <a:bodyPr>
            <a:normAutofit/>
          </a:bodyPr>
          <a:lstStyle/>
          <a:p>
            <a:r>
              <a:rPr lang="en-US" sz="3600" b="1" dirty="0">
                <a:latin typeface="Times New Roman" panose="02020603050405020304" pitchFamily="18" charset="0"/>
                <a:cs typeface="Times New Roman" panose="02020603050405020304" pitchFamily="18" charset="0"/>
              </a:rPr>
              <a:t>Rule of Law and democracy:</a:t>
            </a:r>
          </a:p>
          <a:p>
            <a:r>
              <a:rPr lang="en-US" sz="3600" b="1" dirty="0">
                <a:solidFill>
                  <a:schemeClr val="tx1"/>
                </a:solidFill>
                <a:latin typeface="Times New Roman" panose="02020603050405020304" pitchFamily="18" charset="0"/>
                <a:cs typeface="Times New Roman" panose="02020603050405020304" pitchFamily="18" charset="0"/>
              </a:rPr>
              <a:t>the </a:t>
            </a:r>
            <a:r>
              <a:rPr lang="en-US" sz="3600" b="1" dirty="0">
                <a:solidFill>
                  <a:schemeClr val="accent5"/>
                </a:solidFill>
                <a:latin typeface="Times New Roman" panose="02020603050405020304" pitchFamily="18" charset="0"/>
                <a:cs typeface="Times New Roman" panose="02020603050405020304" pitchFamily="18" charset="0"/>
              </a:rPr>
              <a:t>European Democracy Shield (EDS)</a:t>
            </a:r>
          </a:p>
          <a:p>
            <a:r>
              <a:rPr lang="en-US" sz="3600" i="1" dirty="0">
                <a:solidFill>
                  <a:schemeClr val="tx1"/>
                </a:solidFill>
                <a:latin typeface="Times New Roman" panose="02020603050405020304" pitchFamily="18" charset="0"/>
                <a:cs typeface="Times New Roman" panose="02020603050405020304" pitchFamily="18" charset="0"/>
              </a:rPr>
              <a:t>the Commission’s new tool to address threats to democracy</a:t>
            </a:r>
          </a:p>
        </p:txBody>
      </p:sp>
      <p:sp>
        <p:nvSpPr>
          <p:cNvPr id="7" name="TextBox 6">
            <a:extLst>
              <a:ext uri="{FF2B5EF4-FFF2-40B4-BE49-F238E27FC236}">
                <a16:creationId xmlns:a16="http://schemas.microsoft.com/office/drawing/2014/main" id="{95EA71C0-AC70-4798-8BF1-B61FF07AF726}"/>
              </a:ext>
            </a:extLst>
          </p:cNvPr>
          <p:cNvSpPr txBox="1"/>
          <p:nvPr/>
        </p:nvSpPr>
        <p:spPr>
          <a:xfrm flipH="1">
            <a:off x="9212824" y="5102942"/>
            <a:ext cx="2762865" cy="1077218"/>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endParaRPr lang="en-001" sz="1600" i="1" dirty="0">
              <a:cs typeface="Times New Roman" panose="02020603050405020304" pitchFamily="18" charset="0"/>
            </a:endParaRPr>
          </a:p>
          <a:p>
            <a:r>
              <a:rPr lang="de-DE" sz="1600" i="1" dirty="0">
                <a:latin typeface="Times New Roman" panose="02020603050405020304" pitchFamily="18" charset="0"/>
                <a:cs typeface="Times New Roman" panose="02020603050405020304" pitchFamily="18" charset="0"/>
              </a:rPr>
              <a:t>D</a:t>
            </a:r>
            <a:r>
              <a:rPr lang="en-001" sz="1600" i="1" dirty="0">
                <a:latin typeface="Times New Roman" panose="02020603050405020304" pitchFamily="18" charset="0"/>
                <a:cs typeface="Times New Roman" panose="02020603050405020304" pitchFamily="18" charset="0"/>
              </a:rPr>
              <a:t>r. Metaxia </a:t>
            </a:r>
            <a:r>
              <a:rPr lang="de-DE" sz="1600" i="1" dirty="0">
                <a:latin typeface="Times New Roman" panose="02020603050405020304" pitchFamily="18" charset="0"/>
                <a:cs typeface="Times New Roman" panose="02020603050405020304" pitchFamily="18" charset="0"/>
              </a:rPr>
              <a:t>K</a:t>
            </a:r>
            <a:r>
              <a:rPr lang="en-001" sz="1600" i="1" dirty="0">
                <a:latin typeface="Times New Roman" panose="02020603050405020304" pitchFamily="18" charset="0"/>
                <a:cs typeface="Times New Roman" panose="02020603050405020304" pitchFamily="18" charset="0"/>
              </a:rPr>
              <a:t>o</a:t>
            </a:r>
            <a:r>
              <a:rPr lang="de-DE" sz="1600" i="1" dirty="0">
                <a:latin typeface="Times New Roman" panose="02020603050405020304" pitchFamily="18" charset="0"/>
                <a:cs typeface="Times New Roman" panose="02020603050405020304" pitchFamily="18" charset="0"/>
              </a:rPr>
              <a:t>u</a:t>
            </a:r>
            <a:r>
              <a:rPr lang="en-001" sz="1600" i="1" dirty="0">
                <a:latin typeface="Times New Roman" panose="02020603050405020304" pitchFamily="18" charset="0"/>
                <a:cs typeface="Times New Roman" panose="02020603050405020304" pitchFamily="18" charset="0"/>
              </a:rPr>
              <a:t>s</a:t>
            </a:r>
            <a:r>
              <a:rPr lang="de-DE" sz="1600" i="1" dirty="0">
                <a:latin typeface="Times New Roman" panose="02020603050405020304" pitchFamily="18" charset="0"/>
                <a:cs typeface="Times New Roman" panose="02020603050405020304" pitchFamily="18" charset="0"/>
              </a:rPr>
              <a:t>k</a:t>
            </a:r>
            <a:r>
              <a:rPr lang="en-001" sz="1600" i="1" dirty="0">
                <a:latin typeface="Times New Roman" panose="02020603050405020304" pitchFamily="18" charset="0"/>
                <a:cs typeface="Times New Roman" panose="02020603050405020304" pitchFamily="18" charset="0"/>
              </a:rPr>
              <a:t>o</a:t>
            </a:r>
            <a:r>
              <a:rPr lang="de-DE" sz="1600" i="1" dirty="0">
                <a:latin typeface="Times New Roman" panose="02020603050405020304" pitchFamily="18" charset="0"/>
                <a:cs typeface="Times New Roman" panose="02020603050405020304" pitchFamily="18" charset="0"/>
              </a:rPr>
              <a:t>u</a:t>
            </a:r>
            <a:r>
              <a:rPr lang="en-001" sz="1600" i="1" dirty="0">
                <a:latin typeface="Times New Roman" panose="02020603050405020304" pitchFamily="18" charset="0"/>
                <a:cs typeface="Times New Roman" panose="02020603050405020304" pitchFamily="18" charset="0"/>
              </a:rPr>
              <a:t>n</a:t>
            </a:r>
            <a:r>
              <a:rPr lang="de-DE" sz="1600" i="1" dirty="0">
                <a:latin typeface="Times New Roman" panose="02020603050405020304" pitchFamily="18" charset="0"/>
                <a:cs typeface="Times New Roman" panose="02020603050405020304" pitchFamily="18" charset="0"/>
              </a:rPr>
              <a:t>a</a:t>
            </a:r>
            <a:endParaRPr lang="en-001" sz="1600" i="1" dirty="0">
              <a:latin typeface="Times New Roman" panose="02020603050405020304" pitchFamily="18" charset="0"/>
              <a:cs typeface="Times New Roman" panose="02020603050405020304" pitchFamily="18" charset="0"/>
            </a:endParaRPr>
          </a:p>
          <a:p>
            <a:r>
              <a:rPr lang="en-001" sz="1600" i="1" dirty="0">
                <a:latin typeface="Times New Roman" panose="02020603050405020304" pitchFamily="18" charset="0"/>
                <a:cs typeface="Times New Roman" panose="02020603050405020304" pitchFamily="18" charset="0"/>
              </a:rPr>
              <a:t>Ass. Professor EU law, NKUA</a:t>
            </a:r>
          </a:p>
          <a:p>
            <a:endParaRPr lang="en-GB" sz="1600" i="1" dirty="0">
              <a:cs typeface="Times New Roman" panose="02020603050405020304" pitchFamily="18" charset="0"/>
            </a:endParaRPr>
          </a:p>
        </p:txBody>
      </p:sp>
      <p:pic>
        <p:nvPicPr>
          <p:cNvPr id="1025" name="Εικόνα 2">
            <a:extLst>
              <a:ext uri="{FF2B5EF4-FFF2-40B4-BE49-F238E27FC236}">
                <a16:creationId xmlns:a16="http://schemas.microsoft.com/office/drawing/2014/main" id="{6DEDF057-5C4F-4815-A74C-D918478879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617" y="318051"/>
            <a:ext cx="3677065" cy="1126435"/>
          </a:xfrm>
          <a:prstGeom prst="rect">
            <a:avLst/>
          </a:prstGeom>
          <a:ln>
            <a:noFill/>
          </a:ln>
        </p:spPr>
        <p:style>
          <a:lnRef idx="1">
            <a:schemeClr val="accent3"/>
          </a:lnRef>
          <a:fillRef idx="2">
            <a:schemeClr val="accent3"/>
          </a:fillRef>
          <a:effectRef idx="1">
            <a:schemeClr val="accent3"/>
          </a:effectRef>
          <a:fontRef idx="minor">
            <a:schemeClr val="dk1"/>
          </a:fontRef>
        </p:style>
      </p:pic>
    </p:spTree>
    <p:extLst>
      <p:ext uri="{BB962C8B-B14F-4D97-AF65-F5344CB8AC3E}">
        <p14:creationId xmlns:p14="http://schemas.microsoft.com/office/powerpoint/2010/main" val="3942956215"/>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32A03-017B-2782-F992-1898BC66E364}"/>
              </a:ext>
            </a:extLst>
          </p:cNvPr>
          <p:cNvSpPr>
            <a:spLocks noGrp="1"/>
          </p:cNvSpPr>
          <p:nvPr>
            <p:ph type="title"/>
          </p:nvPr>
        </p:nvSpPr>
        <p:spPr>
          <a:xfrm>
            <a:off x="838200" y="365126"/>
            <a:ext cx="10515600" cy="1060552"/>
          </a:xfrm>
        </p:spPr>
        <p:txBody>
          <a:bodyPr>
            <a:normAutofit/>
          </a:bodyPr>
          <a:lstStyle/>
          <a:p>
            <a:pPr algn="ctr"/>
            <a:r>
              <a:rPr lang="en-GB" b="1" dirty="0">
                <a:latin typeface="Times New Roman" panose="02020603050405020304" pitchFamily="18" charset="0"/>
                <a:cs typeface="Times New Roman" panose="02020603050405020304" pitchFamily="18" charset="0"/>
              </a:rPr>
              <a:t>TFEU</a:t>
            </a:r>
          </a:p>
        </p:txBody>
      </p:sp>
      <p:sp>
        <p:nvSpPr>
          <p:cNvPr id="3" name="Content Placeholder 2">
            <a:extLst>
              <a:ext uri="{FF2B5EF4-FFF2-40B4-BE49-F238E27FC236}">
                <a16:creationId xmlns:a16="http://schemas.microsoft.com/office/drawing/2014/main" id="{3F89C5AC-B9E6-D1A8-6911-D5B6F79EE36D}"/>
              </a:ext>
            </a:extLst>
          </p:cNvPr>
          <p:cNvSpPr>
            <a:spLocks noGrp="1"/>
          </p:cNvSpPr>
          <p:nvPr>
            <p:ph idx="1"/>
          </p:nvPr>
        </p:nvSpPr>
        <p:spPr>
          <a:xfrm>
            <a:off x="838200" y="1425678"/>
            <a:ext cx="10515600" cy="4751285"/>
          </a:xfrm>
        </p:spPr>
        <p:txBody>
          <a:bodyPr>
            <a:normAutofit/>
          </a:bodyPr>
          <a:lstStyle/>
          <a:p>
            <a:pPr algn="ctr"/>
            <a:endParaRPr lang="en-GB" sz="4400" dirty="0">
              <a:latin typeface="Times New Roman" panose="02020603050405020304" pitchFamily="18" charset="0"/>
              <a:cs typeface="Times New Roman" panose="02020603050405020304" pitchFamily="18" charset="0"/>
            </a:endParaRPr>
          </a:p>
          <a:p>
            <a:pPr algn="ctr"/>
            <a:r>
              <a:rPr lang="en-US" sz="4000" b="1" dirty="0">
                <a:latin typeface="Times New Roman" panose="02020603050405020304" pitchFamily="18" charset="0"/>
                <a:cs typeface="Times New Roman" panose="02020603050405020304" pitchFamily="18" charset="0"/>
              </a:rPr>
              <a:t>Article </a:t>
            </a:r>
            <a:r>
              <a:rPr lang="en-GB" sz="4000" b="1" dirty="0">
                <a:latin typeface="Times New Roman" panose="02020603050405020304" pitchFamily="18" charset="0"/>
                <a:cs typeface="Times New Roman" panose="02020603050405020304" pitchFamily="18" charset="0"/>
              </a:rPr>
              <a:t>165.2</a:t>
            </a:r>
            <a:r>
              <a:rPr lang="en-GB"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encouraging the participation of young people in democratic life in Europe”</a:t>
            </a:r>
          </a:p>
          <a:p>
            <a:pPr algn="ctr"/>
            <a:r>
              <a:rPr lang="en-US" sz="4000" b="1" dirty="0">
                <a:latin typeface="Times New Roman" panose="02020603050405020304" pitchFamily="18" charset="0"/>
                <a:cs typeface="Times New Roman" panose="02020603050405020304" pitchFamily="18" charset="0"/>
              </a:rPr>
              <a:t>Article</a:t>
            </a:r>
            <a:r>
              <a:rPr lang="en-US" sz="4000" dirty="0">
                <a:latin typeface="Times New Roman" panose="02020603050405020304" pitchFamily="18" charset="0"/>
                <a:cs typeface="Times New Roman" panose="02020603050405020304" pitchFamily="18" charset="0"/>
              </a:rPr>
              <a:t> </a:t>
            </a:r>
            <a:r>
              <a:rPr lang="en-US" sz="4000" b="1" dirty="0">
                <a:latin typeface="Times New Roman" panose="02020603050405020304" pitchFamily="18" charset="0"/>
                <a:cs typeface="Times New Roman" panose="02020603050405020304" pitchFamily="18" charset="0"/>
              </a:rPr>
              <a:t>222.1 (a) b</a:t>
            </a:r>
            <a:r>
              <a:rPr lang="en-US" sz="4000" dirty="0">
                <a:latin typeface="Times New Roman" panose="02020603050405020304" pitchFamily="18" charset="0"/>
                <a:cs typeface="Times New Roman" panose="02020603050405020304" pitchFamily="18" charset="0"/>
              </a:rPr>
              <a:t>**: “protect democratic institutions and the civilian population from any terrorist attack” </a:t>
            </a:r>
            <a:endParaRPr lang="en-GB" sz="4000" dirty="0">
              <a:latin typeface="Times New Roman" panose="02020603050405020304" pitchFamily="18" charset="0"/>
              <a:cs typeface="Times New Roman" panose="02020603050405020304" pitchFamily="18" charset="0"/>
            </a:endParaRPr>
          </a:p>
          <a:p>
            <a:pPr marL="0" indent="0" algn="ctr">
              <a:buNone/>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790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5F774-04C3-B9A5-49C7-17C9CB71A1AD}"/>
              </a:ext>
            </a:extLst>
          </p:cNvPr>
          <p:cNvSpPr>
            <a:spLocks noGrp="1"/>
          </p:cNvSpPr>
          <p:nvPr>
            <p:ph type="title"/>
          </p:nvPr>
        </p:nvSpPr>
        <p:spPr>
          <a:xfrm>
            <a:off x="838200" y="365126"/>
            <a:ext cx="10515600" cy="793824"/>
          </a:xfrm>
        </p:spPr>
        <p:txBody>
          <a:bodyPr/>
          <a:lstStyle/>
          <a:p>
            <a:pPr algn="ctr"/>
            <a:r>
              <a:rPr lang="en-GB" b="1" dirty="0">
                <a:latin typeface="Times New Roman" panose="02020603050405020304" pitchFamily="18" charset="0"/>
                <a:cs typeface="Times New Roman" panose="02020603050405020304" pitchFamily="18" charset="0"/>
              </a:rPr>
              <a:t>CFREU</a:t>
            </a:r>
            <a:endParaRPr lang="en-GB" b="1" dirty="0"/>
          </a:p>
        </p:txBody>
      </p:sp>
      <p:sp>
        <p:nvSpPr>
          <p:cNvPr id="3" name="Content Placeholder 2">
            <a:extLst>
              <a:ext uri="{FF2B5EF4-FFF2-40B4-BE49-F238E27FC236}">
                <a16:creationId xmlns:a16="http://schemas.microsoft.com/office/drawing/2014/main" id="{FB60D297-F634-940D-161D-5D3FFE093E35}"/>
              </a:ext>
            </a:extLst>
          </p:cNvPr>
          <p:cNvSpPr>
            <a:spLocks noGrp="1"/>
          </p:cNvSpPr>
          <p:nvPr>
            <p:ph idx="1"/>
          </p:nvPr>
        </p:nvSpPr>
        <p:spPr>
          <a:xfrm>
            <a:off x="838200" y="1158950"/>
            <a:ext cx="10515600" cy="5018013"/>
          </a:xfrm>
        </p:spPr>
        <p:txBody>
          <a:bodyPr>
            <a:normAutofit/>
          </a:bodyPr>
          <a:lstStyle/>
          <a:p>
            <a:pPr marL="0" indent="0" algn="ctr">
              <a:buNone/>
            </a:pPr>
            <a:r>
              <a:rPr lang="de-DE" b="1" dirty="0">
                <a:latin typeface="Times New Roman" panose="02020603050405020304" pitchFamily="18" charset="0"/>
                <a:cs typeface="Times New Roman" panose="02020603050405020304" pitchFamily="18" charset="0"/>
              </a:rPr>
              <a:t>Preamble</a:t>
            </a:r>
            <a:endParaRPr lang="en-001" b="1" dirty="0">
              <a:latin typeface="Times New Roman" panose="02020603050405020304" pitchFamily="18" charset="0"/>
              <a:cs typeface="Times New Roman" panose="02020603050405020304" pitchFamily="18" charset="0"/>
            </a:endParaRPr>
          </a:p>
          <a:p>
            <a:r>
              <a:rPr lang="en-001" sz="3200" dirty="0">
                <a:latin typeface="Times New Roman" panose="02020603050405020304" pitchFamily="18" charset="0"/>
                <a:cs typeface="Times New Roman" panose="02020603050405020304" pitchFamily="18" charset="0"/>
              </a:rPr>
              <a:t>“</a:t>
            </a:r>
            <a:r>
              <a:rPr lang="de-DE" sz="3200" dirty="0">
                <a:latin typeface="Times New Roman" panose="02020603050405020304" pitchFamily="18" charset="0"/>
                <a:cs typeface="Times New Roman" panose="02020603050405020304" pitchFamily="18" charset="0"/>
              </a:rPr>
              <a:t>the Union</a:t>
            </a:r>
            <a:r>
              <a:rPr lang="en-001"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is based on the principles of democracy and the rule of law</a:t>
            </a:r>
            <a:r>
              <a:rPr lang="en-001"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Article 14.3 (Right to education):</a:t>
            </a:r>
            <a:r>
              <a:rPr lang="en-US" sz="3200" dirty="0">
                <a:latin typeface="Times New Roman" panose="02020603050405020304" pitchFamily="18" charset="0"/>
                <a:cs typeface="Times New Roman" panose="02020603050405020304" pitchFamily="18" charset="0"/>
              </a:rPr>
              <a:t> “The freedom to found educational establishments with </a:t>
            </a:r>
            <a:r>
              <a:rPr lang="en-US" sz="3200" b="1" i="1" dirty="0">
                <a:latin typeface="Times New Roman" panose="02020603050405020304" pitchFamily="18" charset="0"/>
                <a:cs typeface="Times New Roman" panose="02020603050405020304" pitchFamily="18" charset="0"/>
              </a:rPr>
              <a:t>due respect for democratic principles</a:t>
            </a:r>
            <a:r>
              <a:rPr lang="en-US" sz="3200" dirty="0">
                <a:latin typeface="Times New Roman" panose="02020603050405020304" pitchFamily="18" charset="0"/>
                <a:cs typeface="Times New Roman" panose="02020603050405020304" pitchFamily="18" charset="0"/>
              </a:rPr>
              <a:t> and the right of parents to ensure the education and teaching of their children in conformity with their religious, philosophical and pedagogical convictions shall be respected, in accordance with the national laws governing the exercise of such freedom and right.”</a:t>
            </a:r>
          </a:p>
          <a:p>
            <a:pPr marL="0" indent="0" algn="just">
              <a:buNone/>
            </a:pPr>
            <a:endParaRPr lang="en-GB" dirty="0"/>
          </a:p>
        </p:txBody>
      </p:sp>
    </p:spTree>
    <p:extLst>
      <p:ext uri="{BB962C8B-B14F-4D97-AF65-F5344CB8AC3E}">
        <p14:creationId xmlns:p14="http://schemas.microsoft.com/office/powerpoint/2010/main" val="2337407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8B9B7-2268-2BE3-AB87-8D9ECBE63DD1}"/>
              </a:ext>
            </a:extLst>
          </p:cNvPr>
          <p:cNvSpPr>
            <a:spLocks noGrp="1"/>
          </p:cNvSpPr>
          <p:nvPr>
            <p:ph type="title"/>
          </p:nvPr>
        </p:nvSpPr>
        <p:spPr>
          <a:xfrm>
            <a:off x="838200" y="365125"/>
            <a:ext cx="10515600" cy="4973791"/>
          </a:xfrm>
        </p:spPr>
        <p:txBody>
          <a:bodyPr/>
          <a:lstStyle/>
          <a:p>
            <a:pPr algn="ctr"/>
            <a:r>
              <a:rPr lang="en-GB" b="1" dirty="0">
                <a:latin typeface="Times New Roman" panose="02020603050405020304" pitchFamily="18" charset="0"/>
                <a:cs typeface="Times New Roman" panose="02020603050405020304" pitchFamily="18" charset="0"/>
              </a:rPr>
              <a:t>II. democracy in secondary law, soft law etc.</a:t>
            </a:r>
            <a:br>
              <a:rPr lang="en-GB" b="1" dirty="0">
                <a:latin typeface="Times New Roman" panose="02020603050405020304" pitchFamily="18" charset="0"/>
                <a:cs typeface="Times New Roman" panose="02020603050405020304" pitchFamily="18" charset="0"/>
              </a:rPr>
            </a:br>
            <a:r>
              <a:rPr lang="en-GB" b="1" i="1" dirty="0">
                <a:solidFill>
                  <a:schemeClr val="accent2"/>
                </a:solidFill>
                <a:latin typeface="Times New Roman" panose="02020603050405020304" pitchFamily="18" charset="0"/>
                <a:cs typeface="Times New Roman" panose="02020603050405020304" pitchFamily="18" charset="0"/>
              </a:rPr>
              <a:t>in the framework of EU attempts to address threats</a:t>
            </a:r>
          </a:p>
        </p:txBody>
      </p:sp>
    </p:spTree>
    <p:extLst>
      <p:ext uri="{BB962C8B-B14F-4D97-AF65-F5344CB8AC3E}">
        <p14:creationId xmlns:p14="http://schemas.microsoft.com/office/powerpoint/2010/main" val="4249319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4E32E-05D7-1F36-D172-B25E610080D6}"/>
              </a:ext>
            </a:extLst>
          </p:cNvPr>
          <p:cNvSpPr>
            <a:spLocks noGrp="1"/>
          </p:cNvSpPr>
          <p:nvPr>
            <p:ph type="title"/>
          </p:nvPr>
        </p:nvSpPr>
        <p:spPr>
          <a:xfrm>
            <a:off x="838200" y="365125"/>
            <a:ext cx="10515600" cy="1165963"/>
          </a:xfrm>
        </p:spPr>
        <p:txBody>
          <a:bodyPr/>
          <a:lstStyle/>
          <a:p>
            <a:pPr algn="ctr"/>
            <a:r>
              <a:rPr lang="en-GB" b="1" dirty="0">
                <a:latin typeface="Times New Roman" panose="02020603050405020304" pitchFamily="18" charset="0"/>
                <a:cs typeface="Times New Roman" panose="02020603050405020304" pitchFamily="18" charset="0"/>
              </a:rPr>
              <a:t>some examples of legal acts (114 TFEU) </a:t>
            </a:r>
          </a:p>
        </p:txBody>
      </p:sp>
      <p:sp>
        <p:nvSpPr>
          <p:cNvPr id="3" name="Content Placeholder 2">
            <a:extLst>
              <a:ext uri="{FF2B5EF4-FFF2-40B4-BE49-F238E27FC236}">
                <a16:creationId xmlns:a16="http://schemas.microsoft.com/office/drawing/2014/main" id="{CD6B12A2-F859-F99A-BC26-9FD5A349AD04}"/>
              </a:ext>
            </a:extLst>
          </p:cNvPr>
          <p:cNvSpPr>
            <a:spLocks noGrp="1"/>
          </p:cNvSpPr>
          <p:nvPr>
            <p:ph idx="1"/>
          </p:nvPr>
        </p:nvSpPr>
        <p:spPr/>
        <p:txBody>
          <a:bodyPr>
            <a:normAutofit/>
          </a:bodyPr>
          <a:lstStyle/>
          <a:p>
            <a:r>
              <a:rPr lang="en-US" sz="3600" b="1" dirty="0">
                <a:latin typeface="Times New Roman" panose="02020603050405020304" pitchFamily="18" charset="0"/>
                <a:cs typeface="Times New Roman" panose="02020603050405020304" pitchFamily="18" charset="0"/>
              </a:rPr>
              <a:t>Regulation (EU) 2022/2065, </a:t>
            </a:r>
            <a:r>
              <a:rPr lang="en-US" sz="3600" dirty="0">
                <a:latin typeface="Times New Roman" panose="02020603050405020304" pitchFamily="18" charset="0"/>
                <a:cs typeface="Times New Roman" panose="02020603050405020304" pitchFamily="18" charset="0"/>
              </a:rPr>
              <a:t>19.10.2022, </a:t>
            </a:r>
            <a:r>
              <a:rPr lang="en-US" sz="3600" b="1" i="1" dirty="0">
                <a:solidFill>
                  <a:schemeClr val="accent2"/>
                </a:solidFill>
                <a:latin typeface="Times New Roman" panose="02020603050405020304" pitchFamily="18" charset="0"/>
                <a:cs typeface="Times New Roman" panose="02020603050405020304" pitchFamily="18" charset="0"/>
              </a:rPr>
              <a:t>on a Single Market For Digital Services</a:t>
            </a:r>
          </a:p>
          <a:p>
            <a:r>
              <a:rPr lang="en-US" sz="3600" b="1" dirty="0">
                <a:latin typeface="Times New Roman" panose="02020603050405020304" pitchFamily="18" charset="0"/>
                <a:cs typeface="Times New Roman" panose="02020603050405020304" pitchFamily="18" charset="0"/>
              </a:rPr>
              <a:t>Regulation (EU) 2024/1083, </a:t>
            </a:r>
            <a:r>
              <a:rPr lang="en-US" sz="3600" dirty="0">
                <a:latin typeface="Times New Roman" panose="02020603050405020304" pitchFamily="18" charset="0"/>
                <a:cs typeface="Times New Roman" panose="02020603050405020304" pitchFamily="18" charset="0"/>
              </a:rPr>
              <a:t>11.04.2024,</a:t>
            </a:r>
            <a:r>
              <a:rPr lang="en-US" sz="3600" b="1" dirty="0">
                <a:latin typeface="Times New Roman" panose="02020603050405020304" pitchFamily="18" charset="0"/>
                <a:cs typeface="Times New Roman" panose="02020603050405020304" pitchFamily="18" charset="0"/>
              </a:rPr>
              <a:t> </a:t>
            </a:r>
            <a:r>
              <a:rPr lang="en-US" sz="3600" b="1" i="1" dirty="0">
                <a:solidFill>
                  <a:schemeClr val="accent2"/>
                </a:solidFill>
                <a:latin typeface="Times New Roman" panose="02020603050405020304" pitchFamily="18" charset="0"/>
                <a:cs typeface="Times New Roman" panose="02020603050405020304" pitchFamily="18" charset="0"/>
              </a:rPr>
              <a:t>establishing a common framework for media services in the internal market </a:t>
            </a:r>
            <a:r>
              <a:rPr lang="en-US" sz="3600" i="1" dirty="0">
                <a:latin typeface="Times New Roman" panose="02020603050405020304" pitchFamily="18" charset="0"/>
                <a:cs typeface="Times New Roman" panose="02020603050405020304" pitchFamily="18" charset="0"/>
              </a:rPr>
              <a:t>and amending Directive 2010/13/EU (European Media Freedom Act)</a:t>
            </a:r>
          </a:p>
          <a:p>
            <a:r>
              <a:rPr lang="en-US" sz="3600" b="1" dirty="0">
                <a:latin typeface="Times New Roman" panose="02020603050405020304" pitchFamily="18" charset="0"/>
                <a:cs typeface="Times New Roman" panose="02020603050405020304" pitchFamily="18" charset="0"/>
              </a:rPr>
              <a:t>Regulation (EU) 2024/900, </a:t>
            </a:r>
            <a:r>
              <a:rPr lang="en-US" sz="3600" dirty="0">
                <a:latin typeface="Times New Roman" panose="02020603050405020304" pitchFamily="18" charset="0"/>
                <a:cs typeface="Times New Roman" panose="02020603050405020304" pitchFamily="18" charset="0"/>
              </a:rPr>
              <a:t>13.03.2024,</a:t>
            </a:r>
            <a:r>
              <a:rPr lang="en-US" sz="3600" b="1" dirty="0">
                <a:latin typeface="Times New Roman" panose="02020603050405020304" pitchFamily="18" charset="0"/>
                <a:cs typeface="Times New Roman" panose="02020603050405020304" pitchFamily="18" charset="0"/>
              </a:rPr>
              <a:t> </a:t>
            </a:r>
            <a:r>
              <a:rPr lang="en-US" sz="3600" b="1" i="1" dirty="0">
                <a:solidFill>
                  <a:schemeClr val="accent2"/>
                </a:solidFill>
                <a:latin typeface="Times New Roman" panose="02020603050405020304" pitchFamily="18" charset="0"/>
                <a:cs typeface="Times New Roman" panose="02020603050405020304" pitchFamily="18" charset="0"/>
              </a:rPr>
              <a:t>on the transparency and targeting of political advertising </a:t>
            </a:r>
            <a:endParaRPr lang="en-GB" sz="3600" i="1" dirty="0">
              <a:solidFill>
                <a:schemeClr val="accent2"/>
              </a:solidFill>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839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AAC7B-A852-769D-F3D7-0862BE192A18}"/>
              </a:ext>
            </a:extLst>
          </p:cNvPr>
          <p:cNvSpPr>
            <a:spLocks noGrp="1"/>
          </p:cNvSpPr>
          <p:nvPr>
            <p:ph type="title"/>
          </p:nvPr>
        </p:nvSpPr>
        <p:spPr>
          <a:xfrm>
            <a:off x="838200" y="365125"/>
            <a:ext cx="10515600" cy="5339639"/>
          </a:xfrm>
        </p:spPr>
        <p:txBody>
          <a:bodyPr/>
          <a:lstStyle/>
          <a:p>
            <a:pPr algn="ctr"/>
            <a:r>
              <a:rPr lang="en-GB" b="1" dirty="0">
                <a:solidFill>
                  <a:schemeClr val="accent4"/>
                </a:solidFill>
                <a:latin typeface="Times New Roman" panose="02020603050405020304" pitchFamily="18" charset="0"/>
                <a:cs typeface="Times New Roman" panose="02020603050405020304" pitchFamily="18" charset="0"/>
              </a:rPr>
              <a:t>link between </a:t>
            </a:r>
            <a:r>
              <a:rPr lang="en-GB" b="1" dirty="0" err="1">
                <a:solidFill>
                  <a:schemeClr val="accent4"/>
                </a:solidFill>
                <a:latin typeface="Times New Roman" panose="02020603050405020304" pitchFamily="18" charset="0"/>
                <a:cs typeface="Times New Roman" panose="02020603050405020304" pitchFamily="18" charset="0"/>
              </a:rPr>
              <a:t>RoL</a:t>
            </a:r>
            <a:r>
              <a:rPr lang="en-GB" b="1" dirty="0">
                <a:solidFill>
                  <a:schemeClr val="accent4"/>
                </a:solidFill>
                <a:latin typeface="Times New Roman" panose="02020603050405020304" pitchFamily="18" charset="0"/>
                <a:cs typeface="Times New Roman" panose="02020603050405020304" pitchFamily="18" charset="0"/>
              </a:rPr>
              <a:t> and democracy</a:t>
            </a:r>
            <a:br>
              <a:rPr lang="en-GB" b="1" dirty="0">
                <a:solidFill>
                  <a:schemeClr val="accent4"/>
                </a:solidFill>
                <a:latin typeface="Times New Roman" panose="02020603050405020304" pitchFamily="18" charset="0"/>
                <a:cs typeface="Times New Roman" panose="02020603050405020304" pitchFamily="18" charset="0"/>
              </a:rPr>
            </a:br>
            <a:endParaRPr lang="en-GB" dirty="0"/>
          </a:p>
        </p:txBody>
      </p:sp>
    </p:spTree>
    <p:extLst>
      <p:ext uri="{BB962C8B-B14F-4D97-AF65-F5344CB8AC3E}">
        <p14:creationId xmlns:p14="http://schemas.microsoft.com/office/powerpoint/2010/main" val="1750182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66DE4-4C45-6632-090C-CBE3BACA5021}"/>
              </a:ext>
            </a:extLst>
          </p:cNvPr>
          <p:cNvSpPr>
            <a:spLocks noGrp="1"/>
          </p:cNvSpPr>
          <p:nvPr>
            <p:ph type="title"/>
          </p:nvPr>
        </p:nvSpPr>
        <p:spPr>
          <a:xfrm>
            <a:off x="838200" y="365125"/>
            <a:ext cx="10515600" cy="1001559"/>
          </a:xfrm>
        </p:spPr>
        <p:txBody>
          <a:bodyPr/>
          <a:lstStyle/>
          <a:p>
            <a:pPr algn="ctr"/>
            <a:r>
              <a:rPr lang="en-GB" b="1" dirty="0">
                <a:latin typeface="Times New Roman" panose="02020603050405020304" pitchFamily="18" charset="0"/>
                <a:cs typeface="Times New Roman" panose="02020603050405020304" pitchFamily="18" charset="0"/>
              </a:rPr>
              <a:t>J.H.H. Weiler</a:t>
            </a:r>
            <a:r>
              <a:rPr lang="en-GB" dirty="0">
                <a:latin typeface="Times New Roman" panose="02020603050405020304" pitchFamily="18" charset="0"/>
                <a:cs typeface="Times New Roman" panose="02020603050405020304" pitchFamily="18" charset="0"/>
              </a:rPr>
              <a:t>: an interesting answer</a:t>
            </a:r>
          </a:p>
        </p:txBody>
      </p:sp>
      <p:sp>
        <p:nvSpPr>
          <p:cNvPr id="3" name="Content Placeholder 2">
            <a:extLst>
              <a:ext uri="{FF2B5EF4-FFF2-40B4-BE49-F238E27FC236}">
                <a16:creationId xmlns:a16="http://schemas.microsoft.com/office/drawing/2014/main" id="{A4F6FCAD-F296-F00B-100C-7B3EAD48888F}"/>
              </a:ext>
            </a:extLst>
          </p:cNvPr>
          <p:cNvSpPr>
            <a:spLocks noGrp="1"/>
          </p:cNvSpPr>
          <p:nvPr>
            <p:ph idx="1"/>
          </p:nvPr>
        </p:nvSpPr>
        <p:spPr>
          <a:xfrm>
            <a:off x="838200" y="1366684"/>
            <a:ext cx="10515600" cy="4810279"/>
          </a:xfrm>
        </p:spPr>
        <p:txBody>
          <a:bodyPr/>
          <a:lstStyle/>
          <a:p>
            <a:pPr marL="0" indent="0">
              <a:buNone/>
            </a:pPr>
            <a:r>
              <a:rPr lang="en-US" sz="3200" i="1" dirty="0">
                <a:latin typeface="Times New Roman" panose="02020603050405020304" pitchFamily="18" charset="0"/>
                <a:cs typeface="Times New Roman" panose="02020603050405020304" pitchFamily="18" charset="0"/>
              </a:rPr>
              <a:t>“The </a:t>
            </a:r>
            <a:r>
              <a:rPr lang="en-US" sz="3200" b="1" i="1" dirty="0">
                <a:latin typeface="Times New Roman" panose="02020603050405020304" pitchFamily="18" charset="0"/>
                <a:cs typeface="Times New Roman" panose="02020603050405020304" pitchFamily="18" charset="0"/>
              </a:rPr>
              <a:t>‘Holy Trinity’ </a:t>
            </a:r>
            <a:r>
              <a:rPr lang="en-US" sz="3200" i="1" dirty="0">
                <a:latin typeface="Times New Roman" panose="02020603050405020304" pitchFamily="18" charset="0"/>
                <a:cs typeface="Times New Roman" panose="02020603050405020304" pitchFamily="18" charset="0"/>
              </a:rPr>
              <a:t>of the liberal order are Democracy (free elections and majoritarian rule), Human Rights and the Rule of Law. I use the term ‘Holy Trinity’ only with limited irony. Since, like the real Holy Trinity, the </a:t>
            </a:r>
            <a:r>
              <a:rPr lang="en-US" sz="3200" b="1" i="1" dirty="0">
                <a:latin typeface="Times New Roman" panose="02020603050405020304" pitchFamily="18" charset="0"/>
                <a:cs typeface="Times New Roman" panose="02020603050405020304" pitchFamily="18" charset="0"/>
              </a:rPr>
              <a:t>three are one</a:t>
            </a:r>
            <a:r>
              <a:rPr lang="en-US" sz="3200" i="1" dirty="0">
                <a:latin typeface="Times New Roman" panose="02020603050405020304" pitchFamily="18" charset="0"/>
                <a:cs typeface="Times New Roman" panose="02020603050405020304" pitchFamily="18" charset="0"/>
              </a:rPr>
              <a:t>: Majority governance without the constraints of human rights and the rule of law is but a </a:t>
            </a:r>
            <a:r>
              <a:rPr lang="en-US" sz="3200" b="1" i="1" dirty="0">
                <a:latin typeface="Times New Roman" panose="02020603050405020304" pitchFamily="18" charset="0"/>
                <a:cs typeface="Times New Roman" panose="02020603050405020304" pitchFamily="18" charset="0"/>
              </a:rPr>
              <a:t>tyranny of the majority</a:t>
            </a:r>
            <a:r>
              <a:rPr lang="en-US" sz="3200" i="1" dirty="0">
                <a:latin typeface="Times New Roman" panose="02020603050405020304" pitchFamily="18" charset="0"/>
                <a:cs typeface="Times New Roman" panose="02020603050405020304" pitchFamily="18" charset="0"/>
              </a:rPr>
              <a:t>. Human rights without effective rule of law are but </a:t>
            </a:r>
            <a:r>
              <a:rPr lang="en-US" sz="3200" b="1" i="1" dirty="0">
                <a:latin typeface="Times New Roman" panose="02020603050405020304" pitchFamily="18" charset="0"/>
                <a:cs typeface="Times New Roman" panose="02020603050405020304" pitchFamily="18" charset="0"/>
              </a:rPr>
              <a:t>slogans</a:t>
            </a:r>
            <a:r>
              <a:rPr lang="en-US" sz="3200" i="1" dirty="0">
                <a:latin typeface="Times New Roman" panose="02020603050405020304" pitchFamily="18" charset="0"/>
                <a:cs typeface="Times New Roman" panose="02020603050405020304" pitchFamily="18" charset="0"/>
              </a:rPr>
              <a:t>. The rule of law, outside a democracy is simply the most effective instrument of </a:t>
            </a:r>
            <a:r>
              <a:rPr lang="en-US" sz="3200" b="1" i="1" dirty="0">
                <a:latin typeface="Times New Roman" panose="02020603050405020304" pitchFamily="18" charset="0"/>
                <a:cs typeface="Times New Roman" panose="02020603050405020304" pitchFamily="18" charset="0"/>
              </a:rPr>
              <a:t>authoritarianism and worse</a:t>
            </a:r>
            <a:r>
              <a:rPr lang="en-US" sz="3200" i="1" dirty="0">
                <a:latin typeface="Times New Roman" panose="02020603050405020304" pitchFamily="18" charset="0"/>
                <a:cs typeface="Times New Roman" panose="02020603050405020304" pitchFamily="18" charset="0"/>
              </a:rPr>
              <a:t>. That is why so called ‘illiberal democracy’ is an oxymoron. It is no democracy at all”</a:t>
            </a:r>
            <a:endParaRPr lang="en-GB" sz="3200" i="1"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974502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58D35-E9C0-6B84-11A2-A453CC2CA575}"/>
              </a:ext>
            </a:extLst>
          </p:cNvPr>
          <p:cNvSpPr>
            <a:spLocks noGrp="1"/>
          </p:cNvSpPr>
          <p:nvPr>
            <p:ph type="title"/>
          </p:nvPr>
        </p:nvSpPr>
        <p:spPr>
          <a:xfrm>
            <a:off x="838200" y="410547"/>
            <a:ext cx="10515600" cy="1894114"/>
          </a:xfrm>
        </p:spPr>
        <p:txBody>
          <a:bodyPr>
            <a:normAutofit/>
          </a:bodyPr>
          <a:lstStyle/>
          <a:p>
            <a:r>
              <a:rPr lang="en-GB" sz="4900" b="1" dirty="0">
                <a:latin typeface="Times New Roman" panose="02020603050405020304" pitchFamily="18" charset="0"/>
                <a:cs typeface="Times New Roman" panose="02020603050405020304" pitchFamily="18" charset="0"/>
              </a:rPr>
              <a:t>EU legislation: </a:t>
            </a:r>
            <a:r>
              <a:rPr lang="en-US" sz="3600" b="1" dirty="0">
                <a:latin typeface="Times New Roman" panose="02020603050405020304" pitchFamily="18" charset="0"/>
                <a:cs typeface="Times New Roman" panose="02020603050405020304" pitchFamily="18" charset="0"/>
              </a:rPr>
              <a:t>REGULATION 2020/2092</a:t>
            </a:r>
            <a:r>
              <a:rPr lang="en-001" sz="3600" dirty="0">
                <a:latin typeface="Times New Roman" panose="02020603050405020304" pitchFamily="18" charset="0"/>
                <a:cs typeface="Times New Roman" panose="02020603050405020304" pitchFamily="18" charset="0"/>
              </a:rPr>
              <a:t>, </a:t>
            </a:r>
            <a:r>
              <a:rPr lang="en-US" sz="3600" i="1" dirty="0">
                <a:latin typeface="Times New Roman" panose="02020603050405020304" pitchFamily="18" charset="0"/>
                <a:cs typeface="Times New Roman" panose="02020603050405020304" pitchFamily="18" charset="0"/>
              </a:rPr>
              <a:t>on a general regime of </a:t>
            </a:r>
            <a:r>
              <a:rPr lang="en-US" sz="3600" b="1" i="1" dirty="0">
                <a:latin typeface="Times New Roman" panose="02020603050405020304" pitchFamily="18" charset="0"/>
                <a:cs typeface="Times New Roman" panose="02020603050405020304" pitchFamily="18" charset="0"/>
              </a:rPr>
              <a:t>conditionality </a:t>
            </a:r>
            <a:r>
              <a:rPr lang="en-US" sz="3600" i="1" dirty="0">
                <a:latin typeface="Times New Roman" panose="02020603050405020304" pitchFamily="18" charset="0"/>
                <a:cs typeface="Times New Roman" panose="02020603050405020304" pitchFamily="18" charset="0"/>
              </a:rPr>
              <a:t>for the protection of the Union budget</a:t>
            </a:r>
            <a:r>
              <a:rPr lang="en-001" sz="3600" i="1" dirty="0">
                <a:latin typeface="Times New Roman" panose="02020603050405020304" pitchFamily="18" charset="0"/>
                <a:cs typeface="Times New Roman" panose="02020603050405020304" pitchFamily="18" charset="0"/>
              </a:rPr>
              <a:t>, </a:t>
            </a:r>
            <a:r>
              <a:rPr lang="pl-PL" sz="3600" i="1" dirty="0">
                <a:latin typeface="Times New Roman" panose="02020603050405020304" pitchFamily="18" charset="0"/>
                <a:cs typeface="Times New Roman" panose="02020603050405020304" pitchFamily="18" charset="0"/>
              </a:rPr>
              <a:t>OJ L 433I, 22.12.2020, p. 1</a:t>
            </a:r>
            <a:r>
              <a:rPr lang="en-US" sz="3600" i="1" dirty="0">
                <a:latin typeface="Times New Roman" panose="02020603050405020304" pitchFamily="18" charset="0"/>
                <a:cs typeface="Times New Roman" panose="02020603050405020304" pitchFamily="18" charset="0"/>
              </a:rPr>
              <a:t>, Rec. 6</a:t>
            </a:r>
            <a:endParaRPr lang="en-GB" sz="3600" i="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95B5797-422C-DBB5-FE5F-964622E58F67}"/>
              </a:ext>
            </a:extLst>
          </p:cNvPr>
          <p:cNvSpPr>
            <a:spLocks noGrp="1"/>
          </p:cNvSpPr>
          <p:nvPr>
            <p:ph idx="1"/>
          </p:nvPr>
        </p:nvSpPr>
        <p:spPr>
          <a:xfrm>
            <a:off x="838200" y="2528597"/>
            <a:ext cx="10515600" cy="3648366"/>
          </a:xfrm>
        </p:spPr>
        <p:txBody>
          <a:bodyPr>
            <a:normAutofit/>
          </a:bodyPr>
          <a:lstStyle/>
          <a:p>
            <a:pPr marL="0" indent="0" algn="just">
              <a:buNone/>
            </a:pPr>
            <a:endParaRPr lang="en-US" sz="3600" i="1" dirty="0">
              <a:latin typeface="Times New Roman" panose="02020603050405020304" pitchFamily="18" charset="0"/>
              <a:cs typeface="Times New Roman" panose="02020603050405020304" pitchFamily="18" charset="0"/>
            </a:endParaRPr>
          </a:p>
          <a:p>
            <a:pPr marL="0" indent="0" algn="just">
              <a:buNone/>
            </a:pPr>
            <a:r>
              <a:rPr lang="en-US" sz="3600" i="1" dirty="0">
                <a:latin typeface="Times New Roman" panose="02020603050405020304" pitchFamily="18" charset="0"/>
                <a:cs typeface="Times New Roman" panose="02020603050405020304" pitchFamily="18" charset="0"/>
              </a:rPr>
              <a:t>“…Respect for the </a:t>
            </a:r>
            <a:r>
              <a:rPr lang="en-US" sz="3600" b="1" i="1" dirty="0">
                <a:latin typeface="Times New Roman" panose="02020603050405020304" pitchFamily="18" charset="0"/>
                <a:cs typeface="Times New Roman" panose="02020603050405020304" pitchFamily="18" charset="0"/>
              </a:rPr>
              <a:t>rule of law </a:t>
            </a:r>
            <a:r>
              <a:rPr lang="en-US" sz="3600" i="1" dirty="0">
                <a:latin typeface="Times New Roman" panose="02020603050405020304" pitchFamily="18" charset="0"/>
                <a:cs typeface="Times New Roman" panose="02020603050405020304" pitchFamily="18" charset="0"/>
              </a:rPr>
              <a:t>is </a:t>
            </a:r>
            <a:r>
              <a:rPr lang="en-US" sz="3600" b="1" i="1" dirty="0">
                <a:latin typeface="Times New Roman" panose="02020603050405020304" pitchFamily="18" charset="0"/>
                <a:cs typeface="Times New Roman" panose="02020603050405020304" pitchFamily="18" charset="0"/>
              </a:rPr>
              <a:t>intrinsically linked </a:t>
            </a:r>
            <a:r>
              <a:rPr lang="en-US" sz="3600" i="1" dirty="0">
                <a:latin typeface="Times New Roman" panose="02020603050405020304" pitchFamily="18" charset="0"/>
                <a:cs typeface="Times New Roman" panose="02020603050405020304" pitchFamily="18" charset="0"/>
              </a:rPr>
              <a:t>to respect for </a:t>
            </a:r>
            <a:r>
              <a:rPr lang="en-US" sz="3600" b="1" i="1" dirty="0">
                <a:latin typeface="Times New Roman" panose="02020603050405020304" pitchFamily="18" charset="0"/>
                <a:cs typeface="Times New Roman" panose="02020603050405020304" pitchFamily="18" charset="0"/>
              </a:rPr>
              <a:t>democracy</a:t>
            </a:r>
            <a:r>
              <a:rPr lang="en-US" sz="3600" i="1" dirty="0">
                <a:latin typeface="Times New Roman" panose="02020603050405020304" pitchFamily="18" charset="0"/>
                <a:cs typeface="Times New Roman" panose="02020603050405020304" pitchFamily="18" charset="0"/>
              </a:rPr>
              <a:t> and for </a:t>
            </a:r>
            <a:r>
              <a:rPr lang="en-US" sz="3600" b="1" i="1" dirty="0">
                <a:latin typeface="Times New Roman" panose="02020603050405020304" pitchFamily="18" charset="0"/>
                <a:cs typeface="Times New Roman" panose="02020603050405020304" pitchFamily="18" charset="0"/>
              </a:rPr>
              <a:t>fundamental rights</a:t>
            </a:r>
            <a:r>
              <a:rPr lang="en-US" sz="3600" i="1" dirty="0">
                <a:latin typeface="Times New Roman" panose="02020603050405020304" pitchFamily="18" charset="0"/>
                <a:cs typeface="Times New Roman" panose="02020603050405020304" pitchFamily="18" charset="0"/>
              </a:rPr>
              <a:t>. There can be </a:t>
            </a:r>
            <a:r>
              <a:rPr lang="en-US" sz="3600" b="1" i="1" dirty="0">
                <a:latin typeface="Times New Roman" panose="02020603050405020304" pitchFamily="18" charset="0"/>
                <a:cs typeface="Times New Roman" panose="02020603050405020304" pitchFamily="18" charset="0"/>
              </a:rPr>
              <a:t>no democracy</a:t>
            </a:r>
            <a:r>
              <a:rPr lang="en-US" sz="3600" i="1" dirty="0">
                <a:latin typeface="Times New Roman" panose="02020603050405020304" pitchFamily="18" charset="0"/>
                <a:cs typeface="Times New Roman" panose="02020603050405020304" pitchFamily="18" charset="0"/>
              </a:rPr>
              <a:t> and respect for </a:t>
            </a:r>
            <a:r>
              <a:rPr lang="en-US" sz="3600" b="1" i="1" dirty="0">
                <a:latin typeface="Times New Roman" panose="02020603050405020304" pitchFamily="18" charset="0"/>
                <a:cs typeface="Times New Roman" panose="02020603050405020304" pitchFamily="18" charset="0"/>
              </a:rPr>
              <a:t>fundamental rights </a:t>
            </a:r>
            <a:r>
              <a:rPr lang="en-US" sz="3600" i="1" dirty="0">
                <a:latin typeface="Times New Roman" panose="02020603050405020304" pitchFamily="18" charset="0"/>
                <a:cs typeface="Times New Roman" panose="02020603050405020304" pitchFamily="18" charset="0"/>
              </a:rPr>
              <a:t>without respect for the rule of law and </a:t>
            </a:r>
            <a:r>
              <a:rPr lang="en-US" sz="3600" b="1" i="1" dirty="0">
                <a:latin typeface="Times New Roman" panose="02020603050405020304" pitchFamily="18" charset="0"/>
                <a:cs typeface="Times New Roman" panose="02020603050405020304" pitchFamily="18" charset="0"/>
              </a:rPr>
              <a:t>vice versa</a:t>
            </a:r>
            <a:r>
              <a:rPr lang="en-001" sz="3600" i="1" dirty="0">
                <a:latin typeface="Times New Roman" panose="02020603050405020304" pitchFamily="18" charset="0"/>
                <a:cs typeface="Times New Roman" panose="02020603050405020304" pitchFamily="18" charset="0"/>
              </a:rPr>
              <a:t>”</a:t>
            </a:r>
            <a:endParaRPr lang="en-GB" sz="3600" i="1" dirty="0"/>
          </a:p>
        </p:txBody>
      </p:sp>
    </p:spTree>
    <p:extLst>
      <p:ext uri="{BB962C8B-B14F-4D97-AF65-F5344CB8AC3E}">
        <p14:creationId xmlns:p14="http://schemas.microsoft.com/office/powerpoint/2010/main" val="2882546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03B7F-122B-2549-B4A6-426E589FCA81}"/>
              </a:ext>
            </a:extLst>
          </p:cNvPr>
          <p:cNvSpPr>
            <a:spLocks noGrp="1"/>
          </p:cNvSpPr>
          <p:nvPr>
            <p:ph type="title"/>
          </p:nvPr>
        </p:nvSpPr>
        <p:spPr>
          <a:xfrm>
            <a:off x="838200" y="365125"/>
            <a:ext cx="10515600" cy="963945"/>
          </a:xfrm>
        </p:spPr>
        <p:txBody>
          <a:bodyPr/>
          <a:lstStyle/>
          <a:p>
            <a:pPr algn="ctr"/>
            <a:r>
              <a:rPr lang="en-GB" b="1" dirty="0">
                <a:latin typeface="Times New Roman" panose="02020603050405020304" pitchFamily="18" charset="0"/>
                <a:cs typeface="Times New Roman" panose="02020603050405020304" pitchFamily="18" charset="0"/>
              </a:rPr>
              <a:t>democracy in the EU </a:t>
            </a:r>
            <a:r>
              <a:rPr lang="en-US" b="1" dirty="0">
                <a:latin typeface="Times New Roman" panose="02020603050405020304" pitchFamily="18" charset="0"/>
                <a:cs typeface="Times New Roman" panose="02020603050405020304" pitchFamily="18" charset="0"/>
              </a:rPr>
              <a:t>threatened?</a:t>
            </a:r>
            <a:r>
              <a:rPr lang="en-US" dirty="0"/>
              <a:t> </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58B7152-1FDE-450F-4200-DDA13B05EAE9}"/>
              </a:ext>
            </a:extLst>
          </p:cNvPr>
          <p:cNvSpPr>
            <a:spLocks noGrp="1"/>
          </p:cNvSpPr>
          <p:nvPr>
            <p:ph idx="1"/>
          </p:nvPr>
        </p:nvSpPr>
        <p:spPr>
          <a:xfrm>
            <a:off x="838200" y="1496016"/>
            <a:ext cx="10515600" cy="4540990"/>
          </a:xfrm>
        </p:spPr>
        <p:txBody>
          <a:bodyPr>
            <a:normAutofit/>
          </a:bodyPr>
          <a:lstStyle/>
          <a:p>
            <a:pPr marL="0" indent="0" algn="ctr">
              <a:buNone/>
            </a:pPr>
            <a:r>
              <a:rPr lang="en-US" sz="3200" b="1" dirty="0">
                <a:latin typeface="Times New Roman" panose="02020603050405020304" pitchFamily="18" charset="0"/>
                <a:cs typeface="Times New Roman" panose="02020603050405020304" pitchFamily="18" charset="0"/>
              </a:rPr>
              <a:t>Eurobarometer 2024 survey</a:t>
            </a:r>
          </a:p>
          <a:p>
            <a:r>
              <a:rPr lang="en-US" sz="3600" dirty="0">
                <a:latin typeface="Times New Roman" panose="02020603050405020304" pitchFamily="18" charset="0"/>
                <a:cs typeface="Times New Roman" panose="02020603050405020304" pitchFamily="18" charset="0"/>
              </a:rPr>
              <a:t>growing distrust and scepticism towards democratic institutions (36%)</a:t>
            </a:r>
          </a:p>
          <a:p>
            <a:r>
              <a:rPr lang="en-US" sz="3600" dirty="0">
                <a:latin typeface="Times New Roman" panose="02020603050405020304" pitchFamily="18" charset="0"/>
                <a:cs typeface="Times New Roman" panose="02020603050405020304" pitchFamily="18" charset="0"/>
              </a:rPr>
              <a:t>false and/or misleading information in general circulating online and offline (34%)</a:t>
            </a:r>
          </a:p>
          <a:p>
            <a:r>
              <a:rPr lang="en-US" sz="3600" dirty="0">
                <a:latin typeface="Times New Roman" panose="02020603050405020304" pitchFamily="18" charset="0"/>
                <a:cs typeface="Times New Roman" panose="02020603050405020304" pitchFamily="18" charset="0"/>
              </a:rPr>
              <a:t>news or information that misrepresent reality or is even false (82%)</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107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00A8E-F972-4DAB-7CF9-6E33C8549040}"/>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intensification and wider spread of </a:t>
            </a:r>
            <a:r>
              <a:rPr lang="en-GB" b="1" dirty="0">
                <a:latin typeface="Times New Roman" panose="02020603050405020304" pitchFamily="18" charset="0"/>
                <a:cs typeface="Times New Roman" panose="02020603050405020304" pitchFamily="18" charset="0"/>
              </a:rPr>
              <a:t>various threats</a:t>
            </a:r>
          </a:p>
        </p:txBody>
      </p:sp>
      <p:sp>
        <p:nvSpPr>
          <p:cNvPr id="3" name="Content Placeholder 2">
            <a:extLst>
              <a:ext uri="{FF2B5EF4-FFF2-40B4-BE49-F238E27FC236}">
                <a16:creationId xmlns:a16="http://schemas.microsoft.com/office/drawing/2014/main" id="{3F19ABE2-B7ED-4065-D586-417364345554}"/>
              </a:ext>
            </a:extLst>
          </p:cNvPr>
          <p:cNvSpPr>
            <a:spLocks noGrp="1"/>
          </p:cNvSpPr>
          <p:nvPr>
            <p:ph idx="1"/>
          </p:nvPr>
        </p:nvSpPr>
        <p:spPr/>
        <p:txBody>
          <a:bodyPr>
            <a:normAutofit/>
          </a:bodyPr>
          <a:lstStyle/>
          <a:p>
            <a:r>
              <a:rPr lang="en-US" sz="3600" dirty="0">
                <a:latin typeface="Times New Roman" panose="02020603050405020304" pitchFamily="18" charset="0"/>
                <a:cs typeface="Times New Roman" panose="02020603050405020304" pitchFamily="18" charset="0"/>
              </a:rPr>
              <a:t>arising both from </a:t>
            </a:r>
            <a:r>
              <a:rPr lang="en-US" sz="3600" b="1" i="1" dirty="0">
                <a:latin typeface="Times New Roman" panose="02020603050405020304" pitchFamily="18" charset="0"/>
                <a:cs typeface="Times New Roman" panose="02020603050405020304" pitchFamily="18" charset="0"/>
              </a:rPr>
              <a:t>within and from outside </a:t>
            </a:r>
            <a:r>
              <a:rPr lang="en-US" sz="3600" dirty="0">
                <a:latin typeface="Times New Roman" panose="02020603050405020304" pitchFamily="18" charset="0"/>
                <a:cs typeface="Times New Roman" panose="02020603050405020304" pitchFamily="18" charset="0"/>
              </a:rPr>
              <a:t>the Union</a:t>
            </a:r>
          </a:p>
          <a:p>
            <a:r>
              <a:rPr lang="en-US" sz="3600" dirty="0">
                <a:latin typeface="Times New Roman" panose="02020603050405020304" pitchFamily="18" charset="0"/>
                <a:cs typeface="Times New Roman" panose="02020603050405020304" pitchFamily="18" charset="0"/>
              </a:rPr>
              <a:t>driven by </a:t>
            </a:r>
            <a:r>
              <a:rPr lang="en-US" sz="3600" b="1" i="1" dirty="0">
                <a:latin typeface="Times New Roman" panose="02020603050405020304" pitchFamily="18" charset="0"/>
                <a:cs typeface="Times New Roman" panose="02020603050405020304" pitchFamily="18" charset="0"/>
              </a:rPr>
              <a:t>various actors </a:t>
            </a:r>
            <a:r>
              <a:rPr lang="en-US" sz="3600" dirty="0">
                <a:latin typeface="Times New Roman" panose="02020603050405020304" pitchFamily="18" charset="0"/>
                <a:cs typeface="Times New Roman" panose="02020603050405020304" pitchFamily="18" charset="0"/>
              </a:rPr>
              <a:t>aiming to erode social cohesion and to </a:t>
            </a:r>
            <a:r>
              <a:rPr lang="en-US" sz="3600" b="1" i="1" dirty="0">
                <a:latin typeface="Times New Roman" panose="02020603050405020304" pitchFamily="18" charset="0"/>
                <a:cs typeface="Times New Roman" panose="02020603050405020304" pitchFamily="18" charset="0"/>
              </a:rPr>
              <a:t>undermine citizens’ trust in democracy </a:t>
            </a:r>
            <a:r>
              <a:rPr lang="en-US" sz="3600" dirty="0">
                <a:latin typeface="Times New Roman" panose="02020603050405020304" pitchFamily="18" charset="0"/>
                <a:cs typeface="Times New Roman" panose="02020603050405020304" pitchFamily="18" charset="0"/>
              </a:rPr>
              <a:t>and democratic institutions</a:t>
            </a:r>
          </a:p>
          <a:p>
            <a:r>
              <a:rPr lang="en-US" sz="3600" dirty="0">
                <a:latin typeface="Times New Roman" panose="02020603050405020304" pitchFamily="18" charset="0"/>
                <a:cs typeface="Times New Roman" panose="02020603050405020304" pitchFamily="18" charset="0"/>
              </a:rPr>
              <a:t>taking various forms, including foreign information manipulation and interference </a:t>
            </a:r>
            <a:r>
              <a:rPr lang="en-US" sz="3600" b="1" i="1" dirty="0">
                <a:latin typeface="Times New Roman" panose="02020603050405020304" pitchFamily="18" charset="0"/>
                <a:cs typeface="Times New Roman" panose="02020603050405020304" pitchFamily="18" charset="0"/>
              </a:rPr>
              <a:t>(FIMI)</a:t>
            </a:r>
            <a:r>
              <a:rPr lang="en-US" sz="3600" dirty="0">
                <a:latin typeface="Times New Roman" panose="02020603050405020304" pitchFamily="18" charset="0"/>
                <a:cs typeface="Times New Roman" panose="02020603050405020304" pitchFamily="18" charset="0"/>
              </a:rPr>
              <a:t>, disinformation and other forms of </a:t>
            </a:r>
            <a:r>
              <a:rPr lang="en-US" sz="3600" b="1" i="1" dirty="0">
                <a:latin typeface="Times New Roman" panose="02020603050405020304" pitchFamily="18" charset="0"/>
                <a:cs typeface="Times New Roman" panose="02020603050405020304" pitchFamily="18" charset="0"/>
              </a:rPr>
              <a:t>hybrid threats</a:t>
            </a:r>
            <a:endParaRPr lang="en-GB"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0733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3896B-AC32-006F-9F46-705F6F39E3FB}"/>
              </a:ext>
            </a:extLst>
          </p:cNvPr>
          <p:cNvSpPr>
            <a:spLocks noGrp="1"/>
          </p:cNvSpPr>
          <p:nvPr>
            <p:ph type="title"/>
          </p:nvPr>
        </p:nvSpPr>
        <p:spPr>
          <a:xfrm>
            <a:off x="838200" y="365126"/>
            <a:ext cx="10515600" cy="883572"/>
          </a:xfrm>
        </p:spPr>
        <p:txBody>
          <a:bodyPr/>
          <a:lstStyle/>
          <a:p>
            <a:pPr algn="ctr"/>
            <a:r>
              <a:rPr lang="en-US" b="1" dirty="0">
                <a:latin typeface="Times New Roman" panose="02020603050405020304" pitchFamily="18" charset="0"/>
                <a:cs typeface="Times New Roman" panose="02020603050405020304" pitchFamily="18" charset="0"/>
              </a:rPr>
              <a:t>FIMI</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679DAF0-6729-F7D1-674E-0DE98CF2846E}"/>
              </a:ext>
            </a:extLst>
          </p:cNvPr>
          <p:cNvSpPr>
            <a:spLocks noGrp="1"/>
          </p:cNvSpPr>
          <p:nvPr>
            <p:ph idx="1"/>
          </p:nvPr>
        </p:nvSpPr>
        <p:spPr>
          <a:xfrm>
            <a:off x="838200" y="1248698"/>
            <a:ext cx="10515600" cy="5496231"/>
          </a:xfrm>
        </p:spPr>
        <p:txBody>
          <a:bodyPr>
            <a:noAutofit/>
          </a:bodyPr>
          <a:lstStyle/>
          <a:p>
            <a:pPr marL="0" indent="0" algn="just">
              <a:buNone/>
            </a:pPr>
            <a:r>
              <a:rPr lang="en-US" sz="3600" dirty="0">
                <a:latin typeface="Times New Roman" panose="02020603050405020304" pitchFamily="18" charset="0"/>
                <a:cs typeface="Times New Roman" panose="02020603050405020304" pitchFamily="18" charset="0"/>
              </a:rPr>
              <a:t>“a pattern of </a:t>
            </a:r>
            <a:r>
              <a:rPr lang="en-US" sz="3600" b="1" i="1" dirty="0">
                <a:latin typeface="Times New Roman" panose="02020603050405020304" pitchFamily="18" charset="0"/>
                <a:cs typeface="Times New Roman" panose="02020603050405020304" pitchFamily="18" charset="0"/>
              </a:rPr>
              <a:t>behaviour</a:t>
            </a:r>
            <a:r>
              <a:rPr lang="en-US" sz="3600" dirty="0">
                <a:latin typeface="Times New Roman" panose="02020603050405020304" pitchFamily="18" charset="0"/>
                <a:cs typeface="Times New Roman" panose="02020603050405020304" pitchFamily="18" charset="0"/>
              </a:rPr>
              <a:t> that threatens or has the potential to </a:t>
            </a:r>
            <a:r>
              <a:rPr lang="en-US" sz="3600" b="1" i="1" dirty="0">
                <a:latin typeface="Times New Roman" panose="02020603050405020304" pitchFamily="18" charset="0"/>
                <a:cs typeface="Times New Roman" panose="02020603050405020304" pitchFamily="18" charset="0"/>
              </a:rPr>
              <a:t>negatively impact </a:t>
            </a:r>
            <a:r>
              <a:rPr lang="en-US" sz="3600" dirty="0">
                <a:latin typeface="Times New Roman" panose="02020603050405020304" pitchFamily="18" charset="0"/>
                <a:cs typeface="Times New Roman" panose="02020603050405020304" pitchFamily="18" charset="0"/>
              </a:rPr>
              <a:t>values, procedures and political processes. Such activity is </a:t>
            </a:r>
            <a:r>
              <a:rPr lang="en-US" sz="3600" b="1" i="1" dirty="0">
                <a:latin typeface="Times New Roman" panose="02020603050405020304" pitchFamily="18" charset="0"/>
                <a:cs typeface="Times New Roman" panose="02020603050405020304" pitchFamily="18" charset="0"/>
              </a:rPr>
              <a:t>manipulative</a:t>
            </a:r>
            <a:r>
              <a:rPr lang="en-US" sz="3600" dirty="0">
                <a:latin typeface="Times New Roman" panose="02020603050405020304" pitchFamily="18" charset="0"/>
                <a:cs typeface="Times New Roman" panose="02020603050405020304" pitchFamily="18" charset="0"/>
              </a:rPr>
              <a:t> in character, conducted in an </a:t>
            </a:r>
            <a:r>
              <a:rPr lang="en-US" sz="3600" b="1" i="1" dirty="0">
                <a:latin typeface="Times New Roman" panose="02020603050405020304" pitchFamily="18" charset="0"/>
                <a:cs typeface="Times New Roman" panose="02020603050405020304" pitchFamily="18" charset="0"/>
              </a:rPr>
              <a:t>intentional and coordinated </a:t>
            </a:r>
            <a:r>
              <a:rPr lang="en-US" sz="3600" dirty="0">
                <a:latin typeface="Times New Roman" panose="02020603050405020304" pitchFamily="18" charset="0"/>
                <a:cs typeface="Times New Roman" panose="02020603050405020304" pitchFamily="18" charset="0"/>
              </a:rPr>
              <a:t>manner. Actors of such activity can be </a:t>
            </a:r>
            <a:r>
              <a:rPr lang="en-US" sz="3600" b="1" i="1" dirty="0">
                <a:latin typeface="Times New Roman" panose="02020603050405020304" pitchFamily="18" charset="0"/>
                <a:cs typeface="Times New Roman" panose="02020603050405020304" pitchFamily="18" charset="0"/>
              </a:rPr>
              <a:t>state or non-state </a:t>
            </a:r>
            <a:r>
              <a:rPr lang="en-US" sz="3600" dirty="0">
                <a:latin typeface="Times New Roman" panose="02020603050405020304" pitchFamily="18" charset="0"/>
                <a:cs typeface="Times New Roman" panose="02020603050405020304" pitchFamily="18" charset="0"/>
              </a:rPr>
              <a:t>actors, including their </a:t>
            </a:r>
            <a:r>
              <a:rPr lang="en-US" sz="3600" b="1" i="1" dirty="0">
                <a:latin typeface="Times New Roman" panose="02020603050405020304" pitchFamily="18" charset="0"/>
                <a:cs typeface="Times New Roman" panose="02020603050405020304" pitchFamily="18" charset="0"/>
              </a:rPr>
              <a:t>proxies inside and outside </a:t>
            </a:r>
            <a:r>
              <a:rPr lang="en-US" sz="3600" dirty="0">
                <a:latin typeface="Times New Roman" panose="02020603050405020304" pitchFamily="18" charset="0"/>
                <a:cs typeface="Times New Roman" panose="02020603050405020304" pitchFamily="18" charset="0"/>
              </a:rPr>
              <a:t>of their own territory”</a:t>
            </a:r>
          </a:p>
          <a:p>
            <a:pPr marL="0" indent="0" algn="just">
              <a:buNone/>
            </a:pPr>
            <a:r>
              <a:rPr lang="en-US" sz="3600" i="1" dirty="0">
                <a:latin typeface="Times New Roman" panose="02020603050405020304" pitchFamily="18" charset="0"/>
                <a:cs typeface="Times New Roman" panose="02020603050405020304" pitchFamily="18" charset="0"/>
                <a:hlinkClick r:id="rId2"/>
              </a:rPr>
              <a:t>Information Integrity and Countering Foreign Information Manipulation &amp; Interference (FIMI) | EEAS</a:t>
            </a:r>
            <a:endParaRPr lang="en-GB"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186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4A647-0AF1-E060-C1D3-550A576CB425}"/>
              </a:ext>
            </a:extLst>
          </p:cNvPr>
          <p:cNvSpPr>
            <a:spLocks noGrp="1"/>
          </p:cNvSpPr>
          <p:nvPr>
            <p:ph idx="1"/>
          </p:nvPr>
        </p:nvSpPr>
        <p:spPr>
          <a:xfrm>
            <a:off x="838200" y="1524000"/>
            <a:ext cx="10515600" cy="4968875"/>
          </a:xfrm>
        </p:spPr>
        <p:txBody>
          <a:bodyPr>
            <a:noAutofit/>
          </a:bodyPr>
          <a:lstStyle/>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respect for human dignity</a:t>
            </a:r>
          </a:p>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freedom</a:t>
            </a:r>
          </a:p>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democracy</a:t>
            </a:r>
          </a:p>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equality</a:t>
            </a:r>
          </a:p>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the rule of law</a:t>
            </a:r>
          </a:p>
          <a:p>
            <a:pPr algn="ctr">
              <a:lnSpc>
                <a:spcPct val="100000"/>
              </a:lnSpc>
            </a:pPr>
            <a:r>
              <a:rPr lang="en-US" sz="4000" b="1" i="1" dirty="0">
                <a:solidFill>
                  <a:schemeClr val="accent4"/>
                </a:solidFill>
                <a:latin typeface="Times New Roman" panose="02020603050405020304" pitchFamily="18" charset="0"/>
                <a:cs typeface="Times New Roman" panose="02020603050405020304" pitchFamily="18" charset="0"/>
              </a:rPr>
              <a:t>fundamental rights</a:t>
            </a:r>
            <a:endParaRPr lang="en-GB" sz="4000" b="1" i="1" dirty="0">
              <a:solidFill>
                <a:schemeClr val="accent4"/>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519682A-6167-D9AB-4B09-C468BA013106}"/>
              </a:ext>
            </a:extLst>
          </p:cNvPr>
          <p:cNvSpPr>
            <a:spLocks noGrp="1"/>
          </p:cNvSpPr>
          <p:nvPr>
            <p:ph type="title"/>
          </p:nvPr>
        </p:nvSpPr>
        <p:spPr>
          <a:xfrm>
            <a:off x="838200" y="137653"/>
            <a:ext cx="10515600" cy="1150374"/>
          </a:xfrm>
        </p:spPr>
        <p:txBody>
          <a:bodyPr/>
          <a:lstStyle/>
          <a:p>
            <a:pPr algn="ctr"/>
            <a:r>
              <a:rPr lang="en-US" b="1" dirty="0">
                <a:latin typeface="Times New Roman" panose="02020603050405020304" pitchFamily="18" charset="0"/>
                <a:cs typeface="Times New Roman" panose="02020603050405020304" pitchFamily="18" charset="0"/>
              </a:rPr>
              <a:t>EU founding </a:t>
            </a:r>
            <a:r>
              <a:rPr lang="en-US" b="1" dirty="0">
                <a:solidFill>
                  <a:schemeClr val="accent4"/>
                </a:solidFill>
                <a:latin typeface="Times New Roman" panose="02020603050405020304" pitchFamily="18" charset="0"/>
                <a:cs typeface="Times New Roman" panose="02020603050405020304" pitchFamily="18" charset="0"/>
              </a:rPr>
              <a:t>values (Article 2 TEU)</a:t>
            </a:r>
            <a:endParaRPr lang="en-GB"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280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A0FD4-EDCA-E817-7C4F-4F18D30C06EF}"/>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disinformation</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2ABCBF5-B161-4F85-2EC1-364607CD9AB8}"/>
              </a:ext>
            </a:extLst>
          </p:cNvPr>
          <p:cNvSpPr>
            <a:spLocks noGrp="1"/>
          </p:cNvSpPr>
          <p:nvPr>
            <p:ph idx="1"/>
          </p:nvPr>
        </p:nvSpPr>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a:t>
            </a:r>
            <a:r>
              <a:rPr lang="en-US" sz="3600" b="1" i="1" dirty="0">
                <a:latin typeface="Times New Roman" panose="02020603050405020304" pitchFamily="18" charset="0"/>
                <a:cs typeface="Times New Roman" panose="02020603050405020304" pitchFamily="18" charset="0"/>
              </a:rPr>
              <a:t>false or misleading </a:t>
            </a:r>
            <a:r>
              <a:rPr lang="en-US" sz="3600" dirty="0">
                <a:latin typeface="Times New Roman" panose="02020603050405020304" pitchFamily="18" charset="0"/>
                <a:cs typeface="Times New Roman" panose="02020603050405020304" pitchFamily="18" charset="0"/>
              </a:rPr>
              <a:t>content that is spread with an </a:t>
            </a:r>
            <a:r>
              <a:rPr lang="en-US" sz="3600" b="1" i="1" dirty="0">
                <a:latin typeface="Times New Roman" panose="02020603050405020304" pitchFamily="18" charset="0"/>
                <a:cs typeface="Times New Roman" panose="02020603050405020304" pitchFamily="18" charset="0"/>
              </a:rPr>
              <a:t>intention to deceive </a:t>
            </a:r>
            <a:r>
              <a:rPr lang="en-US" sz="3600" dirty="0">
                <a:latin typeface="Times New Roman" panose="02020603050405020304" pitchFamily="18" charset="0"/>
                <a:cs typeface="Times New Roman" panose="02020603050405020304" pitchFamily="18" charset="0"/>
              </a:rPr>
              <a:t>or secure </a:t>
            </a:r>
            <a:r>
              <a:rPr lang="en-US" sz="3600" b="1" i="1" dirty="0">
                <a:latin typeface="Times New Roman" panose="02020603050405020304" pitchFamily="18" charset="0"/>
                <a:cs typeface="Times New Roman" panose="02020603050405020304" pitchFamily="18" charset="0"/>
              </a:rPr>
              <a:t>economic or political gain</a:t>
            </a:r>
            <a:r>
              <a:rPr lang="en-US" sz="3600" dirty="0">
                <a:latin typeface="Times New Roman" panose="02020603050405020304" pitchFamily="18" charset="0"/>
                <a:cs typeface="Times New Roman" panose="02020603050405020304" pitchFamily="18" charset="0"/>
              </a:rPr>
              <a:t>, and which may cause </a:t>
            </a:r>
            <a:r>
              <a:rPr lang="en-US" sz="3600" b="1" i="1" dirty="0">
                <a:latin typeface="Times New Roman" panose="02020603050405020304" pitchFamily="18" charset="0"/>
                <a:cs typeface="Times New Roman" panose="02020603050405020304" pitchFamily="18" charset="0"/>
              </a:rPr>
              <a:t>public harm</a:t>
            </a:r>
            <a:r>
              <a:rPr lang="en-US" sz="3600" dirty="0">
                <a:latin typeface="Times New Roman" panose="02020603050405020304" pitchFamily="18" charset="0"/>
                <a:cs typeface="Times New Roman" panose="02020603050405020304" pitchFamily="18" charset="0"/>
              </a:rPr>
              <a:t>”</a:t>
            </a:r>
          </a:p>
          <a:p>
            <a:pPr marL="0" indent="0">
              <a:buNone/>
            </a:pPr>
            <a:endParaRPr lang="en-US" sz="3600" dirty="0">
              <a:latin typeface="Times New Roman" panose="02020603050405020304" pitchFamily="18" charset="0"/>
              <a:cs typeface="Times New Roman" panose="02020603050405020304" pitchFamily="18" charset="0"/>
            </a:endParaRPr>
          </a:p>
          <a:p>
            <a:pPr marL="0" indent="0">
              <a:buNone/>
            </a:pPr>
            <a:r>
              <a:rPr lang="en-US" sz="3600" i="1" dirty="0">
                <a:latin typeface="Times New Roman" panose="02020603050405020304" pitchFamily="18" charset="0"/>
                <a:cs typeface="Times New Roman" panose="02020603050405020304" pitchFamily="18" charset="0"/>
                <a:hlinkClick r:id="rId2"/>
              </a:rPr>
              <a:t>Tackling online disinformation | Shaping Europe’s digital future</a:t>
            </a:r>
            <a:endParaRPr lang="en-GB"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454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8BAA4-7F02-1BA8-2729-2744B9350439}"/>
              </a:ext>
            </a:extLst>
          </p:cNvPr>
          <p:cNvSpPr>
            <a:spLocks noGrp="1"/>
          </p:cNvSpPr>
          <p:nvPr>
            <p:ph type="title"/>
          </p:nvPr>
        </p:nvSpPr>
        <p:spPr/>
        <p:txBody>
          <a:bodyPr/>
          <a:lstStyle/>
          <a:p>
            <a:pPr algn="ctr"/>
            <a:r>
              <a:rPr lang="en-GB" b="1" dirty="0">
                <a:latin typeface="Times New Roman" panose="02020603050405020304" pitchFamily="18" charset="0"/>
                <a:cs typeface="Times New Roman" panose="02020603050405020304" pitchFamily="18" charset="0"/>
              </a:rPr>
              <a:t>Commission’s Communications</a:t>
            </a:r>
          </a:p>
        </p:txBody>
      </p:sp>
      <p:sp>
        <p:nvSpPr>
          <p:cNvPr id="3" name="Content Placeholder 2">
            <a:extLst>
              <a:ext uri="{FF2B5EF4-FFF2-40B4-BE49-F238E27FC236}">
                <a16:creationId xmlns:a16="http://schemas.microsoft.com/office/drawing/2014/main" id="{FB45F212-D6FD-9742-DE91-AD2F0BF198D8}"/>
              </a:ext>
            </a:extLst>
          </p:cNvPr>
          <p:cNvSpPr>
            <a:spLocks noGrp="1"/>
          </p:cNvSpPr>
          <p:nvPr>
            <p:ph idx="1"/>
          </p:nvPr>
        </p:nvSpPr>
        <p:spPr/>
        <p:txBody>
          <a:bodyPr>
            <a:normAutofit/>
          </a:bodyPr>
          <a:lstStyle/>
          <a:p>
            <a:pPr algn="ctr">
              <a:lnSpc>
                <a:spcPct val="150000"/>
              </a:lnSpc>
              <a:buFont typeface="Wingdings" panose="05000000000000000000" pitchFamily="2" charset="2"/>
              <a:buChar char="Ø"/>
            </a:pPr>
            <a:r>
              <a:rPr lang="en-US" sz="4400" b="1" dirty="0">
                <a:latin typeface="Times New Roman" panose="02020603050405020304" pitchFamily="18" charset="0"/>
                <a:cs typeface="Times New Roman" panose="02020603050405020304" pitchFamily="18" charset="0"/>
              </a:rPr>
              <a:t>European Democracy Action Plan (2020)</a:t>
            </a:r>
          </a:p>
          <a:p>
            <a:pPr algn="ctr">
              <a:lnSpc>
                <a:spcPct val="150000"/>
              </a:lnSpc>
              <a:buFont typeface="Wingdings" panose="05000000000000000000" pitchFamily="2" charset="2"/>
              <a:buChar char="Ø"/>
            </a:pPr>
            <a:r>
              <a:rPr lang="en-US" sz="4400" b="1" dirty="0">
                <a:latin typeface="Times New Roman" panose="02020603050405020304" pitchFamily="18" charset="0"/>
                <a:cs typeface="Times New Roman" panose="02020603050405020304" pitchFamily="18" charset="0"/>
              </a:rPr>
              <a:t>Defence of Democracy Package (2023)</a:t>
            </a:r>
          </a:p>
          <a:p>
            <a:pPr algn="ctr">
              <a:lnSpc>
                <a:spcPct val="150000"/>
              </a:lnSpc>
              <a:buFont typeface="Wingdings" panose="05000000000000000000" pitchFamily="2" charset="2"/>
              <a:buChar char="Ø"/>
            </a:pPr>
            <a:r>
              <a:rPr lang="en-US" sz="4400" b="1" dirty="0">
                <a:latin typeface="Times New Roman" panose="02020603050405020304" pitchFamily="18" charset="0"/>
                <a:cs typeface="Times New Roman" panose="02020603050405020304" pitchFamily="18" charset="0"/>
              </a:rPr>
              <a:t>RoL report 2025: </a:t>
            </a:r>
            <a:r>
              <a:rPr lang="en-US" sz="4400" b="1" i="1" dirty="0">
                <a:latin typeface="Times New Roman" panose="02020603050405020304" pitchFamily="18" charset="0"/>
                <a:cs typeface="Times New Roman" panose="02020603050405020304" pitchFamily="18" charset="0"/>
              </a:rPr>
              <a:t>democratic systems increasingly under pressure</a:t>
            </a:r>
            <a:endParaRPr lang="en-GB" sz="4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7290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A161B-069E-B059-3293-6474087B9095}"/>
              </a:ext>
            </a:extLst>
          </p:cNvPr>
          <p:cNvSpPr>
            <a:spLocks noGrp="1"/>
          </p:cNvSpPr>
          <p:nvPr>
            <p:ph type="title"/>
          </p:nvPr>
        </p:nvSpPr>
        <p:spPr>
          <a:xfrm>
            <a:off x="838200" y="108155"/>
            <a:ext cx="10515600" cy="1170039"/>
          </a:xfrm>
        </p:spPr>
        <p:txBody>
          <a:bodyPr>
            <a:normAutofit fontScale="90000"/>
          </a:bodyPr>
          <a:lstStyle/>
          <a:p>
            <a:pPr algn="ctr"/>
            <a:br>
              <a:rPr lang="en-US" b="1" dirty="0"/>
            </a:br>
            <a:r>
              <a:rPr lang="en-US" b="1" dirty="0">
                <a:latin typeface="Times New Roman" panose="02020603050405020304" pitchFamily="18" charset="0"/>
                <a:cs typeface="Times New Roman" panose="02020603050405020304" pitchFamily="18" charset="0"/>
              </a:rPr>
              <a:t>RECENT TREND: the  European Democracy Shield (EDS)</a:t>
            </a:r>
            <a:br>
              <a:rPr lang="en-US" dirty="0">
                <a:latin typeface="Times New Roman" panose="02020603050405020304" pitchFamily="18" charset="0"/>
                <a:cs typeface="Times New Roman" panose="02020603050405020304" pitchFamily="18" charset="0"/>
              </a:rPr>
            </a:b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A451592-B8FC-F528-A1CC-889EEB24D877}"/>
              </a:ext>
            </a:extLst>
          </p:cNvPr>
          <p:cNvSpPr>
            <a:spLocks noGrp="1"/>
          </p:cNvSpPr>
          <p:nvPr>
            <p:ph idx="1"/>
          </p:nvPr>
        </p:nvSpPr>
        <p:spPr>
          <a:xfrm>
            <a:off x="838200" y="1396181"/>
            <a:ext cx="10515600" cy="5353664"/>
          </a:xfrm>
        </p:spPr>
        <p:txBody>
          <a:bodyPr>
            <a:normAutofit fontScale="92500" lnSpcReduction="10000"/>
          </a:bodyPr>
          <a:lstStyle/>
          <a:p>
            <a:pPr algn="ctr"/>
            <a:r>
              <a:rPr lang="en-US" sz="4000" dirty="0">
                <a:latin typeface="Times New Roman" panose="02020603050405020304" pitchFamily="18" charset="0"/>
                <a:cs typeface="Times New Roman" panose="02020603050405020304" pitchFamily="18" charset="0"/>
              </a:rPr>
              <a:t>announced in the </a:t>
            </a:r>
            <a:r>
              <a:rPr lang="en-US" sz="4000" b="1" i="1" dirty="0">
                <a:latin typeface="Times New Roman" panose="02020603050405020304" pitchFamily="18" charset="0"/>
                <a:cs typeface="Times New Roman" panose="02020603050405020304" pitchFamily="18" charset="0"/>
              </a:rPr>
              <a:t>Commission’s Political Guidelines for 2024-2029</a:t>
            </a:r>
          </a:p>
          <a:p>
            <a:pPr algn="ctr"/>
            <a:r>
              <a:rPr lang="en-GB" sz="4000" dirty="0">
                <a:latin typeface="Times New Roman" panose="02020603050405020304" pitchFamily="18" charset="0"/>
                <a:cs typeface="Times New Roman" panose="02020603050405020304" pitchFamily="18" charset="0"/>
              </a:rPr>
              <a:t>a </a:t>
            </a:r>
            <a:r>
              <a:rPr lang="en-GB" sz="4000" b="1" i="1" dirty="0">
                <a:latin typeface="Times New Roman" panose="02020603050405020304" pitchFamily="18" charset="0"/>
                <a:cs typeface="Times New Roman" panose="02020603050405020304" pitchFamily="18" charset="0"/>
              </a:rPr>
              <a:t>new EU Commission </a:t>
            </a:r>
            <a:r>
              <a:rPr lang="en-US" sz="4000" b="1" i="1" dirty="0">
                <a:latin typeface="Times New Roman" panose="02020603050405020304" pitchFamily="18" charset="0"/>
                <a:cs typeface="Times New Roman" panose="02020603050405020304" pitchFamily="18" charset="0"/>
              </a:rPr>
              <a:t>non-legislative </a:t>
            </a:r>
            <a:r>
              <a:rPr lang="en-GB" sz="4000" b="1" i="1" dirty="0">
                <a:latin typeface="Times New Roman" panose="02020603050405020304" pitchFamily="18" charset="0"/>
                <a:cs typeface="Times New Roman" panose="02020603050405020304" pitchFamily="18" charset="0"/>
              </a:rPr>
              <a:t>initiative to be launched by the end of 2025</a:t>
            </a:r>
          </a:p>
          <a:p>
            <a:pPr algn="ctr"/>
            <a:r>
              <a:rPr lang="en-US" sz="4000" dirty="0">
                <a:latin typeface="Times New Roman" panose="02020603050405020304" pitchFamily="18" charset="0"/>
                <a:cs typeface="Times New Roman" panose="02020603050405020304" pitchFamily="18" charset="0"/>
              </a:rPr>
              <a:t>provision of a </a:t>
            </a:r>
            <a:r>
              <a:rPr lang="en-US" sz="4000" b="1" i="1" dirty="0">
                <a:latin typeface="Times New Roman" panose="02020603050405020304" pitchFamily="18" charset="0"/>
                <a:cs typeface="Times New Roman" panose="02020603050405020304" pitchFamily="18" charset="0"/>
              </a:rPr>
              <a:t>strategic framework </a:t>
            </a:r>
            <a:r>
              <a:rPr lang="en-US" sz="4000" dirty="0">
                <a:latin typeface="Times New Roman" panose="02020603050405020304" pitchFamily="18" charset="0"/>
                <a:cs typeface="Times New Roman" panose="02020603050405020304" pitchFamily="18" charset="0"/>
              </a:rPr>
              <a:t>for the protection and promotion of democracy in the EU</a:t>
            </a:r>
          </a:p>
          <a:p>
            <a:r>
              <a:rPr lang="en-US" sz="4000" dirty="0">
                <a:latin typeface="Times New Roman" panose="02020603050405020304" pitchFamily="18" charset="0"/>
                <a:cs typeface="Times New Roman" panose="02020603050405020304" pitchFamily="18" charset="0"/>
              </a:rPr>
              <a:t>underpinned by </a:t>
            </a:r>
            <a:r>
              <a:rPr lang="en-US" sz="4000" b="1" i="1" dirty="0">
                <a:latin typeface="Times New Roman" panose="02020603050405020304" pitchFamily="18" charset="0"/>
                <a:cs typeface="Times New Roman" panose="02020603050405020304" pitchFamily="18" charset="0"/>
              </a:rPr>
              <a:t>concrete initiatives</a:t>
            </a:r>
            <a:r>
              <a:rPr lang="en-US" sz="4000" dirty="0">
                <a:latin typeface="Times New Roman" panose="02020603050405020304" pitchFamily="18" charset="0"/>
                <a:cs typeface="Times New Roman" panose="02020603050405020304" pitchFamily="18" charset="0"/>
              </a:rPr>
              <a:t>, ensuring respect for democratic values and fundamental rights*</a:t>
            </a:r>
          </a:p>
          <a:p>
            <a:pPr marL="0" indent="0">
              <a:buNone/>
            </a:pPr>
            <a:r>
              <a:rPr lang="en-US" sz="4000" i="1" dirty="0">
                <a:latin typeface="Times New Roman" panose="02020603050405020304" pitchFamily="18" charset="0"/>
                <a:cs typeface="Times New Roman" panose="02020603050405020304" pitchFamily="18" charset="0"/>
              </a:rPr>
              <a:t>*including the EU’s enduring commitment to preserving and promoting freedom of expression</a:t>
            </a:r>
          </a:p>
          <a:p>
            <a:pPr algn="ctr"/>
            <a:endParaRPr lang="en-US" sz="4000" dirty="0">
              <a:latin typeface="Times New Roman" panose="02020603050405020304" pitchFamily="18" charset="0"/>
              <a:cs typeface="Times New Roman" panose="02020603050405020304" pitchFamily="18" charset="0"/>
            </a:endParaRPr>
          </a:p>
          <a:p>
            <a:pPr algn="ctr"/>
            <a:endParaRPr lang="en-US" sz="4000" dirty="0">
              <a:latin typeface="Times New Roman" panose="02020603050405020304" pitchFamily="18" charset="0"/>
              <a:cs typeface="Times New Roman" panose="02020603050405020304" pitchFamily="18" charset="0"/>
            </a:endParaRPr>
          </a:p>
          <a:p>
            <a:pPr algn="ctr"/>
            <a:endParaRPr lang="en-GB" sz="4000" b="1" i="1" dirty="0">
              <a:latin typeface="Times New Roman" panose="02020603050405020304" pitchFamily="18" charset="0"/>
              <a:cs typeface="Times New Roman" panose="02020603050405020304" pitchFamily="18" charset="0"/>
            </a:endParaRPr>
          </a:p>
          <a:p>
            <a:pPr algn="ctr"/>
            <a:endParaRPr lang="en-GB" sz="4000" b="1" i="1" dirty="0">
              <a:latin typeface="Times New Roman" panose="02020603050405020304" pitchFamily="18" charset="0"/>
              <a:cs typeface="Times New Roman" panose="02020603050405020304" pitchFamily="18" charset="0"/>
            </a:endParaRPr>
          </a:p>
          <a:p>
            <a:pPr algn="ctr"/>
            <a:endParaRPr lang="en-GB" sz="4000" dirty="0">
              <a:latin typeface="Times New Roman" panose="02020603050405020304" pitchFamily="18" charset="0"/>
              <a:cs typeface="Times New Roman" panose="02020603050405020304" pitchFamily="18" charset="0"/>
            </a:endParaRPr>
          </a:p>
          <a:p>
            <a:pPr marL="0" indent="0" algn="ctr">
              <a:buNone/>
            </a:pPr>
            <a:endParaRPr lang="en-GB" dirty="0">
              <a:latin typeface="Times New Roman" panose="02020603050405020304" pitchFamily="18" charset="0"/>
              <a:cs typeface="Times New Roman" panose="02020603050405020304" pitchFamily="18" charset="0"/>
            </a:endParaRPr>
          </a:p>
          <a:p>
            <a:pPr marL="0" indent="0" algn="ctr">
              <a:buNone/>
            </a:pPr>
            <a:endParaRPr lang="en-GB" dirty="0"/>
          </a:p>
        </p:txBody>
      </p:sp>
    </p:spTree>
    <p:extLst>
      <p:ext uri="{BB962C8B-B14F-4D97-AF65-F5344CB8AC3E}">
        <p14:creationId xmlns:p14="http://schemas.microsoft.com/office/powerpoint/2010/main" val="4118999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48DBB-37A0-BEA7-8F7E-4E3E3231BB85}"/>
              </a:ext>
            </a:extLst>
          </p:cNvPr>
          <p:cNvSpPr>
            <a:spLocks noGrp="1"/>
          </p:cNvSpPr>
          <p:nvPr>
            <p:ph type="title"/>
          </p:nvPr>
        </p:nvSpPr>
        <p:spPr>
          <a:xfrm>
            <a:off x="838200" y="147485"/>
            <a:ext cx="10515600" cy="943896"/>
          </a:xfrm>
        </p:spPr>
        <p:txBody>
          <a:bodyPr/>
          <a:lstStyle/>
          <a:p>
            <a:pPr algn="ctr"/>
            <a:r>
              <a:rPr lang="en-US" b="1" dirty="0">
                <a:latin typeface="Times New Roman" panose="02020603050405020304" pitchFamily="18" charset="0"/>
                <a:cs typeface="Times New Roman" panose="02020603050405020304" pitchFamily="18" charset="0"/>
              </a:rPr>
              <a:t>key issues to be addressed by the EDS</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56F27CA-F5E7-6EBB-8661-D19F7919E993}"/>
              </a:ext>
            </a:extLst>
          </p:cNvPr>
          <p:cNvSpPr>
            <a:spLocks noGrp="1"/>
          </p:cNvSpPr>
          <p:nvPr>
            <p:ph idx="1"/>
          </p:nvPr>
        </p:nvSpPr>
        <p:spPr>
          <a:xfrm>
            <a:off x="838200" y="1337187"/>
            <a:ext cx="10515600" cy="5373328"/>
          </a:xfrm>
        </p:spPr>
        <p:txBody>
          <a:bodyPr>
            <a:noAutofit/>
          </a:bodyPr>
          <a:lstStyle/>
          <a:p>
            <a:pPr algn="ctr"/>
            <a:r>
              <a:rPr lang="en-US" sz="3200" b="1" i="1" dirty="0">
                <a:latin typeface="Times New Roman" panose="02020603050405020304" pitchFamily="18" charset="0"/>
                <a:cs typeface="Times New Roman" panose="02020603050405020304" pitchFamily="18" charset="0"/>
              </a:rPr>
              <a:t>disinformation</a:t>
            </a:r>
          </a:p>
          <a:p>
            <a:pPr algn="ctr"/>
            <a:r>
              <a:rPr lang="en-US" sz="3200" b="1" i="1" dirty="0">
                <a:latin typeface="Times New Roman" panose="02020603050405020304" pitchFamily="18" charset="0"/>
                <a:cs typeface="Times New Roman" panose="02020603050405020304" pitchFamily="18" charset="0"/>
              </a:rPr>
              <a:t>foreign information manipulation and interference (FIMI)</a:t>
            </a:r>
          </a:p>
          <a:p>
            <a:pPr algn="ctr"/>
            <a:r>
              <a:rPr lang="en-US" sz="3200" b="1" i="1" dirty="0">
                <a:latin typeface="Times New Roman" panose="02020603050405020304" pitchFamily="18" charset="0"/>
                <a:cs typeface="Times New Roman" panose="02020603050405020304" pitchFamily="18" charset="0"/>
              </a:rPr>
              <a:t>fairness and integrity of electoral processes</a:t>
            </a:r>
          </a:p>
          <a:p>
            <a:pPr algn="ctr"/>
            <a:r>
              <a:rPr lang="en-US" sz="3200" b="1" i="1" dirty="0">
                <a:latin typeface="Times New Roman" panose="02020603050405020304" pitchFamily="18" charset="0"/>
                <a:cs typeface="Times New Roman" panose="02020603050405020304" pitchFamily="18" charset="0"/>
              </a:rPr>
              <a:t>strengthening of democratic frameworks and checks and balances</a:t>
            </a:r>
          </a:p>
          <a:p>
            <a:pPr algn="ctr"/>
            <a:r>
              <a:rPr lang="en-US" sz="3200" b="1" i="1" dirty="0">
                <a:latin typeface="Times New Roman" panose="02020603050405020304" pitchFamily="18" charset="0"/>
                <a:cs typeface="Times New Roman" panose="02020603050405020304" pitchFamily="18" charset="0"/>
              </a:rPr>
              <a:t>free, plural and independent media and civil society organizations</a:t>
            </a:r>
          </a:p>
          <a:p>
            <a:pPr algn="ctr"/>
            <a:r>
              <a:rPr lang="en-US" sz="3200" b="1" i="1" dirty="0">
                <a:latin typeface="Times New Roman" panose="02020603050405020304" pitchFamily="18" charset="0"/>
                <a:cs typeface="Times New Roman" panose="02020603050405020304" pitchFamily="18" charset="0"/>
              </a:rPr>
              <a:t>societal resilience and preparedness </a:t>
            </a:r>
            <a:r>
              <a:rPr lang="en-US" sz="3200" i="1" dirty="0">
                <a:latin typeface="Times New Roman" panose="02020603050405020304" pitchFamily="18" charset="0"/>
                <a:cs typeface="Times New Roman" panose="02020603050405020304" pitchFamily="18" charset="0"/>
              </a:rPr>
              <a:t>(digital and media literacy, critical thinking, etc.)</a:t>
            </a:r>
          </a:p>
          <a:p>
            <a:pPr algn="ctr"/>
            <a:r>
              <a:rPr lang="en-US" sz="3200" b="1" i="1" dirty="0">
                <a:latin typeface="Times New Roman" panose="02020603050405020304" pitchFamily="18" charset="0"/>
                <a:cs typeface="Times New Roman" panose="02020603050405020304" pitchFamily="18" charset="0"/>
              </a:rPr>
              <a:t>citizens’ participation and engagement</a:t>
            </a:r>
            <a:endParaRPr lang="en-GB"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642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5A056-0F6C-6287-4D8E-4E57921D1CD5}"/>
              </a:ext>
            </a:extLst>
          </p:cNvPr>
          <p:cNvSpPr>
            <a:spLocks noGrp="1"/>
          </p:cNvSpPr>
          <p:nvPr>
            <p:ph type="title"/>
          </p:nvPr>
        </p:nvSpPr>
        <p:spPr/>
        <p:txBody>
          <a:bodyPr/>
          <a:lstStyle/>
          <a:p>
            <a:pPr algn="ctr"/>
            <a:r>
              <a:rPr lang="en-GB" b="1" dirty="0">
                <a:latin typeface="Times New Roman" panose="02020603050405020304" pitchFamily="18" charset="0"/>
                <a:cs typeface="Times New Roman" panose="02020603050405020304" pitchFamily="18" charset="0"/>
              </a:rPr>
              <a:t>EDS: how address threats?</a:t>
            </a:r>
          </a:p>
        </p:txBody>
      </p:sp>
      <p:sp>
        <p:nvSpPr>
          <p:cNvPr id="3" name="Content Placeholder 2">
            <a:extLst>
              <a:ext uri="{FF2B5EF4-FFF2-40B4-BE49-F238E27FC236}">
                <a16:creationId xmlns:a16="http://schemas.microsoft.com/office/drawing/2014/main" id="{46E1772C-4CE6-11E2-728F-7DA83D51453B}"/>
              </a:ext>
            </a:extLst>
          </p:cNvPr>
          <p:cNvSpPr>
            <a:spLocks noGrp="1"/>
          </p:cNvSpPr>
          <p:nvPr>
            <p:ph idx="1"/>
          </p:nvPr>
        </p:nvSpPr>
        <p:spPr/>
        <p:txBody>
          <a:bodyPr>
            <a:normAutofit/>
          </a:bodyPr>
          <a:lstStyle/>
          <a:p>
            <a:pPr algn="ctr">
              <a:lnSpc>
                <a:spcPct val="150000"/>
              </a:lnSpc>
            </a:pPr>
            <a:r>
              <a:rPr lang="en-US" sz="4000" dirty="0">
                <a:latin typeface="Times New Roman" panose="02020603050405020304" pitchFamily="18" charset="0"/>
                <a:cs typeface="Times New Roman" panose="02020603050405020304" pitchFamily="18" charset="0"/>
              </a:rPr>
              <a:t>enhance </a:t>
            </a:r>
            <a:r>
              <a:rPr lang="en-US" sz="4000" b="1" dirty="0">
                <a:latin typeface="Times New Roman" panose="02020603050405020304" pitchFamily="18" charset="0"/>
                <a:cs typeface="Times New Roman" panose="02020603050405020304" pitchFamily="18" charset="0"/>
              </a:rPr>
              <a:t>media literacy</a:t>
            </a:r>
          </a:p>
          <a:p>
            <a:pPr algn="ctr">
              <a:lnSpc>
                <a:spcPct val="150000"/>
              </a:lnSpc>
            </a:pPr>
            <a:r>
              <a:rPr lang="en-US" sz="4000" b="1" dirty="0">
                <a:latin typeface="Times New Roman" panose="02020603050405020304" pitchFamily="18" charset="0"/>
                <a:cs typeface="Times New Roman" panose="02020603050405020304" pitchFamily="18" charset="0"/>
              </a:rPr>
              <a:t>fact-checking</a:t>
            </a:r>
          </a:p>
          <a:p>
            <a:pPr algn="ctr">
              <a:lnSpc>
                <a:spcPct val="150000"/>
              </a:lnSpc>
            </a:pPr>
            <a:r>
              <a:rPr lang="en-US" sz="4000" dirty="0">
                <a:latin typeface="Times New Roman" panose="02020603050405020304" pitchFamily="18" charset="0"/>
                <a:cs typeface="Times New Roman" panose="02020603050405020304" pitchFamily="18" charset="0"/>
              </a:rPr>
              <a:t>support for </a:t>
            </a:r>
            <a:r>
              <a:rPr lang="en-US" sz="4000" b="1" dirty="0">
                <a:latin typeface="Times New Roman" panose="02020603050405020304" pitchFamily="18" charset="0"/>
                <a:cs typeface="Times New Roman" panose="02020603050405020304" pitchFamily="18" charset="0"/>
              </a:rPr>
              <a:t>independent journalism</a:t>
            </a:r>
          </a:p>
          <a:p>
            <a:pPr algn="ctr">
              <a:lnSpc>
                <a:spcPct val="150000"/>
              </a:lnSpc>
            </a:pPr>
            <a:r>
              <a:rPr lang="en-US" sz="4000" dirty="0">
                <a:latin typeface="Times New Roman" panose="02020603050405020304" pitchFamily="18" charset="0"/>
                <a:cs typeface="Times New Roman" panose="02020603050405020304" pitchFamily="18" charset="0"/>
              </a:rPr>
              <a:t>enforce the </a:t>
            </a:r>
            <a:r>
              <a:rPr lang="en-US" sz="4000" b="1" dirty="0">
                <a:latin typeface="Times New Roman" panose="02020603050405020304" pitchFamily="18" charset="0"/>
                <a:cs typeface="Times New Roman" panose="02020603050405020304" pitchFamily="18" charset="0"/>
              </a:rPr>
              <a:t>Digital Services Act</a:t>
            </a:r>
            <a:r>
              <a:rPr lang="en-US" sz="4000" dirty="0">
                <a:latin typeface="Times New Roman" panose="02020603050405020304" pitchFamily="18" charset="0"/>
                <a:cs typeface="Times New Roman" panose="02020603050405020304" pitchFamily="18" charset="0"/>
              </a:rPr>
              <a:t> and the </a:t>
            </a:r>
            <a:r>
              <a:rPr lang="en-US" sz="4000" b="1" dirty="0">
                <a:latin typeface="Times New Roman" panose="02020603050405020304" pitchFamily="18" charset="0"/>
                <a:cs typeface="Times New Roman" panose="02020603050405020304" pitchFamily="18" charset="0"/>
              </a:rPr>
              <a:t>AI Act</a:t>
            </a:r>
            <a:endParaRPr lang="en-GB"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4371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499F7-D882-7E1E-6C7B-A72F151AB400}"/>
              </a:ext>
            </a:extLst>
          </p:cNvPr>
          <p:cNvSpPr>
            <a:spLocks noGrp="1"/>
          </p:cNvSpPr>
          <p:nvPr>
            <p:ph type="title"/>
          </p:nvPr>
        </p:nvSpPr>
        <p:spPr>
          <a:xfrm>
            <a:off x="838200" y="365126"/>
            <a:ext cx="10515600" cy="755752"/>
          </a:xfrm>
        </p:spPr>
        <p:txBody>
          <a:bodyPr/>
          <a:lstStyle/>
          <a:p>
            <a:pPr algn="ctr"/>
            <a:r>
              <a:rPr lang="en-GB" b="1" dirty="0">
                <a:latin typeface="Times New Roman" panose="02020603050405020304" pitchFamily="18" charset="0"/>
                <a:cs typeface="Times New Roman" panose="02020603050405020304" pitchFamily="18" charset="0"/>
              </a:rPr>
              <a:t>some concrete steps</a:t>
            </a:r>
          </a:p>
        </p:txBody>
      </p:sp>
      <p:sp>
        <p:nvSpPr>
          <p:cNvPr id="3" name="Content Placeholder 2">
            <a:extLst>
              <a:ext uri="{FF2B5EF4-FFF2-40B4-BE49-F238E27FC236}">
                <a16:creationId xmlns:a16="http://schemas.microsoft.com/office/drawing/2014/main" id="{89EBB4D9-D623-B4B5-5841-D11CE23765A7}"/>
              </a:ext>
            </a:extLst>
          </p:cNvPr>
          <p:cNvSpPr>
            <a:spLocks noGrp="1"/>
          </p:cNvSpPr>
          <p:nvPr>
            <p:ph idx="1"/>
          </p:nvPr>
        </p:nvSpPr>
        <p:spPr>
          <a:xfrm>
            <a:off x="838200" y="1307690"/>
            <a:ext cx="10515600" cy="4869273"/>
          </a:xfrm>
        </p:spPr>
        <p:txBody>
          <a:bodyPr>
            <a:normAutofit/>
          </a:bodyPr>
          <a:lstStyle/>
          <a:p>
            <a:pPr>
              <a:lnSpc>
                <a:spcPct val="150000"/>
              </a:lnSpc>
            </a:pPr>
            <a:r>
              <a:rPr lang="en-US" dirty="0">
                <a:latin typeface="Times New Roman" panose="02020603050405020304" pitchFamily="18" charset="0"/>
                <a:cs typeface="Times New Roman" panose="02020603050405020304" pitchFamily="18" charset="0"/>
              </a:rPr>
              <a:t>January 2025: set up of a seven Commissioners' </a:t>
            </a:r>
            <a:r>
              <a:rPr lang="en-US" b="1" dirty="0">
                <a:latin typeface="Times New Roman" panose="02020603050405020304" pitchFamily="18" charset="0"/>
                <a:cs typeface="Times New Roman" panose="02020603050405020304" pitchFamily="18" charset="0"/>
              </a:rPr>
              <a:t>project group </a:t>
            </a:r>
            <a:r>
              <a:rPr lang="en-US" dirty="0">
                <a:latin typeface="Times New Roman" panose="02020603050405020304" pitchFamily="18" charset="0"/>
                <a:cs typeface="Times New Roman" panose="02020603050405020304" pitchFamily="18" charset="0"/>
              </a:rPr>
              <a:t>on democracy (chaired by Commissioner for Democracy, Justice, the Rule of Law and Consumer Protection, Michael McGrath)</a:t>
            </a:r>
          </a:p>
          <a:p>
            <a:pPr>
              <a:lnSpc>
                <a:spcPct val="150000"/>
              </a:lnSpc>
            </a:pPr>
            <a:r>
              <a:rPr lang="en-US" dirty="0">
                <a:latin typeface="Times New Roman" panose="02020603050405020304" pitchFamily="18" charset="0"/>
                <a:cs typeface="Times New Roman" panose="02020603050405020304" pitchFamily="18" charset="0"/>
              </a:rPr>
              <a:t>26 May 2025: conclusion of </a:t>
            </a:r>
            <a:r>
              <a:rPr lang="en-US" b="1" dirty="0">
                <a:latin typeface="Times New Roman" panose="02020603050405020304" pitchFamily="18" charset="0"/>
                <a:cs typeface="Times New Roman" panose="02020603050405020304" pitchFamily="18" charset="0"/>
              </a:rPr>
              <a:t>public consultation </a:t>
            </a:r>
            <a:r>
              <a:rPr lang="en-US" dirty="0">
                <a:latin typeface="Times New Roman" panose="02020603050405020304" pitchFamily="18" charset="0"/>
                <a:cs typeface="Times New Roman" panose="02020603050405020304" pitchFamily="18" charset="0"/>
              </a:rPr>
              <a:t>on the EDS</a:t>
            </a:r>
            <a:endParaRPr lang="en-GB"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27 May 2025: </a:t>
            </a:r>
            <a:r>
              <a:rPr lang="en-US" b="1" dirty="0">
                <a:latin typeface="Times New Roman" panose="02020603050405020304" pitchFamily="18" charset="0"/>
                <a:cs typeface="Times New Roman" panose="02020603050405020304" pitchFamily="18" charset="0"/>
              </a:rPr>
              <a:t>a €5 million call for proposals </a:t>
            </a:r>
            <a:r>
              <a:rPr lang="en-US" dirty="0">
                <a:latin typeface="Times New Roman" panose="02020603050405020304" pitchFamily="18" charset="0"/>
                <a:cs typeface="Times New Roman" panose="02020603050405020304" pitchFamily="18" charset="0"/>
              </a:rPr>
              <a:t>to support the growth of a </a:t>
            </a:r>
            <a:r>
              <a:rPr lang="en-US" b="1" dirty="0">
                <a:latin typeface="Times New Roman" panose="02020603050405020304" pitchFamily="18" charset="0"/>
                <a:cs typeface="Times New Roman" panose="02020603050405020304" pitchFamily="18" charset="0"/>
              </a:rPr>
              <a:t>European network of fact-checkers</a:t>
            </a:r>
            <a:r>
              <a:rPr lang="en-US" dirty="0">
                <a:latin typeface="Times New Roman" panose="02020603050405020304" pitchFamily="18" charset="0"/>
                <a:cs typeface="Times New Roman" panose="02020603050405020304" pitchFamily="18" charset="0"/>
              </a:rPr>
              <a:t>, in line with the Commission's political guidelines: launched by the Commission</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6282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E5183-96F7-FEE6-A33A-882F20693199}"/>
              </a:ext>
            </a:extLst>
          </p:cNvPr>
          <p:cNvSpPr>
            <a:spLocks noGrp="1"/>
          </p:cNvSpPr>
          <p:nvPr>
            <p:ph type="title"/>
          </p:nvPr>
        </p:nvSpPr>
        <p:spPr>
          <a:xfrm>
            <a:off x="838200" y="365125"/>
            <a:ext cx="10515600" cy="696759"/>
          </a:xfrm>
        </p:spPr>
        <p:txBody>
          <a:bodyPr/>
          <a:lstStyle/>
          <a:p>
            <a:pPr algn="ctr"/>
            <a:r>
              <a:rPr lang="en-US" b="1" dirty="0">
                <a:latin typeface="Times New Roman" panose="02020603050405020304" pitchFamily="18" charset="0"/>
                <a:cs typeface="Times New Roman" panose="02020603050405020304" pitchFamily="18" charset="0"/>
              </a:rPr>
              <a:t>EDS: a tool beyond the EU borders</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81E245E-3F72-6D1C-D407-3EAE7DAA6431}"/>
              </a:ext>
            </a:extLst>
          </p:cNvPr>
          <p:cNvSpPr>
            <a:spLocks noGrp="1"/>
          </p:cNvSpPr>
          <p:nvPr>
            <p:ph idx="1"/>
          </p:nvPr>
        </p:nvSpPr>
        <p:spPr>
          <a:xfrm>
            <a:off x="838200" y="1288026"/>
            <a:ext cx="10515600" cy="4888937"/>
          </a:xfrm>
        </p:spPr>
        <p:txBody>
          <a:bodyPr>
            <a:normAutofit/>
          </a:bodyPr>
          <a:lstStyle/>
          <a:p>
            <a:pPr marL="0" indent="0" algn="ctr">
              <a:buNone/>
            </a:pPr>
            <a:r>
              <a:rPr lang="en-US" sz="3600" b="1" dirty="0">
                <a:latin typeface="Times New Roman" panose="02020603050405020304" pitchFamily="18" charset="0"/>
                <a:cs typeface="Times New Roman" panose="02020603050405020304" pitchFamily="18" charset="0"/>
              </a:rPr>
              <a:t>to protect and promote democracy</a:t>
            </a:r>
            <a:endParaRPr lang="en-US" sz="3600" dirty="0">
              <a:latin typeface="Times New Roman" panose="02020603050405020304" pitchFamily="18" charset="0"/>
              <a:cs typeface="Times New Roman" panose="02020603050405020304" pitchFamily="18" charset="0"/>
            </a:endParaRPr>
          </a:p>
          <a:p>
            <a:pPr marL="0" indent="0" algn="ctr">
              <a:buNone/>
            </a:pPr>
            <a:r>
              <a:rPr lang="en-US" sz="3600" dirty="0">
                <a:latin typeface="Times New Roman" panose="02020603050405020304" pitchFamily="18" charset="0"/>
                <a:cs typeface="Times New Roman" panose="02020603050405020304" pitchFamily="18" charset="0"/>
              </a:rPr>
              <a:t>in </a:t>
            </a:r>
            <a:r>
              <a:rPr lang="en-US" sz="3600" b="1" dirty="0">
                <a:latin typeface="Times New Roman" panose="02020603050405020304" pitchFamily="18" charset="0"/>
                <a:cs typeface="Times New Roman" panose="02020603050405020304" pitchFamily="18" charset="0"/>
              </a:rPr>
              <a:t>candidate countries </a:t>
            </a:r>
            <a:r>
              <a:rPr lang="en-US" sz="3600" dirty="0">
                <a:latin typeface="Times New Roman" panose="02020603050405020304" pitchFamily="18" charset="0"/>
                <a:cs typeface="Times New Roman" panose="02020603050405020304" pitchFamily="18" charset="0"/>
              </a:rPr>
              <a:t>for membership </a:t>
            </a:r>
          </a:p>
          <a:p>
            <a:pPr marL="0" indent="0" algn="ctr">
              <a:buNone/>
            </a:pPr>
            <a:r>
              <a:rPr lang="en-US" sz="3600" b="1" dirty="0">
                <a:latin typeface="Times New Roman" panose="02020603050405020304" pitchFamily="18" charset="0"/>
                <a:cs typeface="Times New Roman" panose="02020603050405020304" pitchFamily="18" charset="0"/>
              </a:rPr>
              <a:t>defend the political systems </a:t>
            </a:r>
            <a:r>
              <a:rPr lang="en-US" sz="3600" dirty="0">
                <a:latin typeface="Times New Roman" panose="02020603050405020304" pitchFamily="18" charset="0"/>
                <a:cs typeface="Times New Roman" panose="02020603050405020304" pitchFamily="18" charset="0"/>
              </a:rPr>
              <a:t>of enlargement countries</a:t>
            </a:r>
          </a:p>
          <a:p>
            <a:pPr marL="0" indent="0" algn="ctr">
              <a:buNone/>
            </a:pPr>
            <a:r>
              <a:rPr lang="en-US" sz="3600" dirty="0">
                <a:latin typeface="Times New Roman" panose="02020603050405020304" pitchFamily="18" charset="0"/>
                <a:cs typeface="Times New Roman" panose="02020603050405020304" pitchFamily="18" charset="0"/>
              </a:rPr>
              <a:t>by</a:t>
            </a:r>
          </a:p>
          <a:p>
            <a:pPr algn="ctr"/>
            <a:r>
              <a:rPr lang="en-US" sz="3600" dirty="0">
                <a:latin typeface="Times New Roman" panose="02020603050405020304" pitchFamily="18" charset="0"/>
                <a:cs typeface="Times New Roman" panose="02020603050405020304" pitchFamily="18" charset="0"/>
              </a:rPr>
              <a:t>fighting cyberattacks in election campaigns</a:t>
            </a:r>
          </a:p>
          <a:p>
            <a:pPr algn="ctr"/>
            <a:r>
              <a:rPr lang="en-US" sz="3600" dirty="0">
                <a:latin typeface="Times New Roman" panose="02020603050405020304" pitchFamily="18" charset="0"/>
                <a:cs typeface="Times New Roman" panose="02020603050405020304" pitchFamily="18" charset="0"/>
              </a:rPr>
              <a:t>combatting disinformation</a:t>
            </a:r>
          </a:p>
          <a:p>
            <a:pPr algn="ctr"/>
            <a:r>
              <a:rPr lang="en-US" sz="3600" dirty="0">
                <a:latin typeface="Times New Roman" panose="02020603050405020304" pitchFamily="18" charset="0"/>
                <a:cs typeface="Times New Roman" panose="02020603050405020304" pitchFamily="18" charset="0"/>
              </a:rPr>
              <a:t>strengthening electoral observation</a:t>
            </a:r>
            <a:endParaRPr lang="en-GB"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0082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34429-0283-9D31-58D5-E6082EEC4F4B}"/>
              </a:ext>
            </a:extLst>
          </p:cNvPr>
          <p:cNvSpPr>
            <a:spLocks noGrp="1"/>
          </p:cNvSpPr>
          <p:nvPr>
            <p:ph type="title"/>
          </p:nvPr>
        </p:nvSpPr>
        <p:spPr>
          <a:xfrm>
            <a:off x="838200" y="109487"/>
            <a:ext cx="10515600" cy="1021224"/>
          </a:xfrm>
        </p:spPr>
        <p:txBody>
          <a:bodyPr>
            <a:normAutofit fontScale="90000"/>
          </a:bodyPr>
          <a:lstStyle/>
          <a:p>
            <a:pPr algn="ctr"/>
            <a:br>
              <a:rPr lang="en-US" b="1" dirty="0">
                <a:latin typeface="Times New Roman" panose="02020603050405020304" pitchFamily="18" charset="0"/>
                <a:cs typeface="Times New Roman" panose="02020603050405020304" pitchFamily="18" charset="0"/>
              </a:rPr>
            </a:br>
            <a:r>
              <a:rPr lang="en-US" sz="4900" b="1" dirty="0">
                <a:latin typeface="Times New Roman" panose="02020603050405020304" pitchFamily="18" charset="0"/>
                <a:cs typeface="Times New Roman" panose="02020603050405020304" pitchFamily="18" charset="0"/>
              </a:rPr>
              <a:t>EU’s </a:t>
            </a:r>
            <a:r>
              <a:rPr lang="en-US" sz="4900" b="1" dirty="0">
                <a:solidFill>
                  <a:schemeClr val="accent6"/>
                </a:solidFill>
                <a:latin typeface="Times New Roman" panose="02020603050405020304" pitchFamily="18" charset="0"/>
                <a:cs typeface="Times New Roman" panose="02020603050405020304" pitchFamily="18" charset="0"/>
              </a:rPr>
              <a:t>goals (Article 3 TEU)</a:t>
            </a:r>
            <a:br>
              <a:rPr lang="en-US" sz="4900" b="1" dirty="0">
                <a:latin typeface="Times New Roman" panose="02020603050405020304" pitchFamily="18" charset="0"/>
                <a:cs typeface="Times New Roman" panose="02020603050405020304" pitchFamily="18" charset="0"/>
              </a:rPr>
            </a:br>
            <a:endParaRPr lang="en-GB" sz="4900" b="1" dirty="0">
              <a:solidFill>
                <a:schemeClr val="accent6"/>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7AE09E5-9C56-A635-9C14-E172FFADE6C0}"/>
              </a:ext>
            </a:extLst>
          </p:cNvPr>
          <p:cNvSpPr>
            <a:spLocks noGrp="1"/>
          </p:cNvSpPr>
          <p:nvPr>
            <p:ph idx="1"/>
          </p:nvPr>
        </p:nvSpPr>
        <p:spPr>
          <a:xfrm>
            <a:off x="838200" y="1130710"/>
            <a:ext cx="10515600" cy="5617803"/>
          </a:xfrm>
        </p:spPr>
        <p:txBody>
          <a:bodyPr>
            <a:normAutofit fontScale="92500" lnSpcReduction="20000"/>
          </a:bodyPr>
          <a:lstStyle/>
          <a:p>
            <a:pPr algn="ctr"/>
            <a:r>
              <a:rPr lang="en-US" sz="3900" b="1" i="1" dirty="0">
                <a:solidFill>
                  <a:schemeClr val="accent6"/>
                </a:solidFill>
                <a:latin typeface="Times New Roman" panose="02020603050405020304" pitchFamily="18" charset="0"/>
                <a:cs typeface="Times New Roman" panose="02020603050405020304" pitchFamily="18" charset="0"/>
              </a:rPr>
              <a:t>peace</a:t>
            </a:r>
          </a:p>
          <a:p>
            <a:pPr algn="ctr"/>
            <a:r>
              <a:rPr lang="en-US" sz="3900" b="1" i="1" dirty="0">
                <a:solidFill>
                  <a:schemeClr val="accent6"/>
                </a:solidFill>
                <a:latin typeface="Times New Roman" panose="02020603050405020304" pitchFamily="18" charset="0"/>
                <a:cs typeface="Times New Roman" panose="02020603050405020304" pitchFamily="18" charset="0"/>
              </a:rPr>
              <a:t>prosperity (well being of peoples)</a:t>
            </a:r>
          </a:p>
          <a:p>
            <a:pPr algn="ctr"/>
            <a:r>
              <a:rPr lang="en-US" sz="3900" b="1" i="1" dirty="0">
                <a:solidFill>
                  <a:schemeClr val="accent6"/>
                </a:solidFill>
                <a:latin typeface="Times New Roman" panose="02020603050405020304" pitchFamily="18" charset="0"/>
                <a:cs typeface="Times New Roman" panose="02020603050405020304" pitchFamily="18" charset="0"/>
              </a:rPr>
              <a:t>sustainable development of Europe </a:t>
            </a:r>
            <a:r>
              <a:rPr lang="en-US" sz="3900" i="1" dirty="0">
                <a:latin typeface="Times New Roman" panose="02020603050405020304" pitchFamily="18" charset="0"/>
                <a:cs typeface="Times New Roman" panose="02020603050405020304" pitchFamily="18" charset="0"/>
              </a:rPr>
              <a:t>(balanced economic growth and price stability, a highly competitive social market economy)</a:t>
            </a:r>
          </a:p>
          <a:p>
            <a:pPr algn="ctr"/>
            <a:r>
              <a:rPr lang="en-US" sz="3900" b="1" i="1" dirty="0">
                <a:solidFill>
                  <a:schemeClr val="accent6"/>
                </a:solidFill>
                <a:latin typeface="Times New Roman" panose="02020603050405020304" pitchFamily="18" charset="0"/>
                <a:cs typeface="Times New Roman" panose="02020603050405020304" pitchFamily="18" charset="0"/>
              </a:rPr>
              <a:t>environmental protection</a:t>
            </a:r>
          </a:p>
          <a:p>
            <a:pPr algn="ctr"/>
            <a:r>
              <a:rPr lang="en-US" sz="3900" b="1" i="1" dirty="0">
                <a:solidFill>
                  <a:schemeClr val="accent6"/>
                </a:solidFill>
                <a:latin typeface="Times New Roman" panose="02020603050405020304" pitchFamily="18" charset="0"/>
                <a:cs typeface="Times New Roman" panose="02020603050405020304" pitchFamily="18" charset="0"/>
              </a:rPr>
              <a:t>scientific and technological advance</a:t>
            </a:r>
          </a:p>
          <a:p>
            <a:pPr algn="ctr"/>
            <a:r>
              <a:rPr lang="en-US" sz="3900" b="1" i="1" dirty="0">
                <a:solidFill>
                  <a:schemeClr val="accent6"/>
                </a:solidFill>
                <a:latin typeface="Times New Roman" panose="02020603050405020304" pitchFamily="18" charset="0"/>
                <a:cs typeface="Times New Roman" panose="02020603050405020304" pitchFamily="18" charset="0"/>
              </a:rPr>
              <a:t>social justice, gender equality, intergenerational solidarity and child protection</a:t>
            </a:r>
          </a:p>
          <a:p>
            <a:pPr algn="ctr"/>
            <a:r>
              <a:rPr lang="en-US" sz="3900" b="1" i="1" dirty="0">
                <a:solidFill>
                  <a:schemeClr val="accent6"/>
                </a:solidFill>
                <a:latin typeface="Times New Roman" panose="02020603050405020304" pitchFamily="18" charset="0"/>
                <a:cs typeface="Times New Roman" panose="02020603050405020304" pitchFamily="18" charset="0"/>
              </a:rPr>
              <a:t>economic, social, territorial cohesion</a:t>
            </a:r>
          </a:p>
          <a:p>
            <a:pPr algn="ctr"/>
            <a:r>
              <a:rPr lang="en-US" sz="3900" b="1" i="1" dirty="0">
                <a:solidFill>
                  <a:schemeClr val="accent6"/>
                </a:solidFill>
                <a:latin typeface="Times New Roman" panose="02020603050405020304" pitchFamily="18" charset="0"/>
                <a:cs typeface="Times New Roman" panose="02020603050405020304" pitchFamily="18" charset="0"/>
              </a:rPr>
              <a:t>solidarity among Member States</a:t>
            </a:r>
          </a:p>
          <a:p>
            <a:pPr marL="0" indent="0" algn="ctr">
              <a:buNone/>
            </a:pPr>
            <a:endParaRPr lang="en-GB" sz="4400" i="1" dirty="0">
              <a:solidFill>
                <a:schemeClr val="accent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74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95A41-24D3-6CD1-3E46-F0F6DA5DCE70}"/>
              </a:ext>
            </a:extLst>
          </p:cNvPr>
          <p:cNvSpPr>
            <a:spLocks noGrp="1"/>
          </p:cNvSpPr>
          <p:nvPr>
            <p:ph type="title"/>
          </p:nvPr>
        </p:nvSpPr>
        <p:spPr>
          <a:xfrm>
            <a:off x="838200" y="365125"/>
            <a:ext cx="10515600" cy="5298256"/>
          </a:xfrm>
        </p:spPr>
        <p:txBody>
          <a:bodyPr>
            <a:normAutofit/>
          </a:bodyPr>
          <a:lstStyle/>
          <a:p>
            <a:pPr algn="ctr"/>
            <a:br>
              <a:rPr lang="en-GB" sz="5400" b="1" dirty="0">
                <a:solidFill>
                  <a:schemeClr val="accent4"/>
                </a:solidFill>
                <a:latin typeface="Times New Roman" panose="02020603050405020304" pitchFamily="18" charset="0"/>
                <a:cs typeface="Times New Roman" panose="02020603050405020304" pitchFamily="18" charset="0"/>
              </a:rPr>
            </a:br>
            <a:r>
              <a:rPr lang="en-GB" sz="5400" b="1" dirty="0">
                <a:solidFill>
                  <a:schemeClr val="accent4"/>
                </a:solidFill>
                <a:latin typeface="Times New Roman" panose="02020603050405020304" pitchFamily="18" charset="0"/>
                <a:cs typeface="Times New Roman" panose="02020603050405020304" pitchFamily="18" charset="0"/>
              </a:rPr>
              <a:t>which is the concrete role of democracy in fostering EU goals?</a:t>
            </a:r>
            <a:br>
              <a:rPr lang="en-GB" sz="5400" b="1" dirty="0">
                <a:solidFill>
                  <a:schemeClr val="accent4"/>
                </a:solidFill>
                <a:latin typeface="Times New Roman" panose="02020603050405020304" pitchFamily="18" charset="0"/>
                <a:cs typeface="Times New Roman" panose="02020603050405020304" pitchFamily="18" charset="0"/>
              </a:rPr>
            </a:br>
            <a:br>
              <a:rPr lang="en-GB" sz="5400" b="1" dirty="0">
                <a:solidFill>
                  <a:schemeClr val="accent4"/>
                </a:solidFill>
                <a:latin typeface="Times New Roman" panose="02020603050405020304" pitchFamily="18" charset="0"/>
                <a:cs typeface="Times New Roman" panose="02020603050405020304" pitchFamily="18" charset="0"/>
              </a:rPr>
            </a:br>
            <a:br>
              <a:rPr lang="en-GB" sz="5400" b="1" dirty="0">
                <a:solidFill>
                  <a:schemeClr val="accent4"/>
                </a:solidFill>
                <a:latin typeface="Times New Roman" panose="02020603050405020304" pitchFamily="18" charset="0"/>
                <a:cs typeface="Times New Roman" panose="02020603050405020304" pitchFamily="18" charset="0"/>
              </a:rPr>
            </a:br>
            <a:endParaRPr lang="en-GB" sz="5400" dirty="0">
              <a:solidFill>
                <a:schemeClr val="accent4"/>
              </a:solidFill>
            </a:endParaRPr>
          </a:p>
        </p:txBody>
      </p:sp>
    </p:spTree>
    <p:extLst>
      <p:ext uri="{BB962C8B-B14F-4D97-AF65-F5344CB8AC3E}">
        <p14:creationId xmlns:p14="http://schemas.microsoft.com/office/powerpoint/2010/main" val="2147277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00BEB-0144-16C5-3FEF-0D1F2D65F1A7}"/>
              </a:ext>
            </a:extLst>
          </p:cNvPr>
          <p:cNvSpPr>
            <a:spLocks noGrp="1"/>
          </p:cNvSpPr>
          <p:nvPr>
            <p:ph type="title"/>
          </p:nvPr>
        </p:nvSpPr>
        <p:spPr>
          <a:xfrm>
            <a:off x="838200" y="365125"/>
            <a:ext cx="10515600" cy="1780915"/>
          </a:xfrm>
        </p:spPr>
        <p:txBody>
          <a:bodyPr>
            <a:normAutofit fontScale="90000"/>
          </a:bodyPr>
          <a:lstStyle/>
          <a:p>
            <a:pPr algn="ctr"/>
            <a:r>
              <a:rPr lang="de-DE" i="1" dirty="0">
                <a:latin typeface="Times New Roman" panose="02020603050405020304" pitchFamily="18" charset="0"/>
                <a:cs typeface="Times New Roman" panose="02020603050405020304" pitchFamily="18" charset="0"/>
              </a:rPr>
              <a:t>Commission Communication on Defence of Democracy</a:t>
            </a:r>
            <a:r>
              <a:rPr lang="en-001" i="1" dirty="0">
                <a:latin typeface="Times New Roman" panose="02020603050405020304" pitchFamily="18" charset="0"/>
                <a:cs typeface="Times New Roman" panose="02020603050405020304" pitchFamily="18" charset="0"/>
              </a:rPr>
              <a:t>  </a:t>
            </a:r>
            <a:r>
              <a:rPr lang="de-DE" i="1" dirty="0">
                <a:latin typeface="Times New Roman" panose="02020603050405020304" pitchFamily="18" charset="0"/>
                <a:cs typeface="Times New Roman" panose="02020603050405020304" pitchFamily="18" charset="0"/>
              </a:rPr>
              <a:t>COM(2023) </a:t>
            </a:r>
            <a:r>
              <a:rPr lang="de-DE" i="1">
                <a:latin typeface="Times New Roman" panose="02020603050405020304" pitchFamily="18" charset="0"/>
                <a:cs typeface="Times New Roman" panose="02020603050405020304" pitchFamily="18" charset="0"/>
              </a:rPr>
              <a:t>630 final: </a:t>
            </a:r>
            <a:r>
              <a:rPr lang="en-US" b="1" dirty="0">
                <a:latin typeface="Times New Roman" panose="02020603050405020304" pitchFamily="18" charset="0"/>
                <a:cs typeface="Times New Roman" panose="02020603050405020304" pitchFamily="18" charset="0"/>
              </a:rPr>
              <a:t>the essence of democracy </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C0CFABA-6A40-0E61-ABD6-E95F5C1CE5DA}"/>
              </a:ext>
            </a:extLst>
          </p:cNvPr>
          <p:cNvSpPr>
            <a:spLocks noGrp="1"/>
          </p:cNvSpPr>
          <p:nvPr>
            <p:ph idx="1"/>
          </p:nvPr>
        </p:nvSpPr>
        <p:spPr>
          <a:xfrm>
            <a:off x="838200" y="2295331"/>
            <a:ext cx="10515600" cy="4301412"/>
          </a:xfrm>
        </p:spPr>
        <p:txBody>
          <a:bodyPr>
            <a:normAutofit/>
          </a:bodyPr>
          <a:lstStyle/>
          <a:p>
            <a:pPr algn="ctr">
              <a:buFont typeface="Wingdings" panose="05000000000000000000" pitchFamily="2" charset="2"/>
              <a:buChar char="Ø"/>
            </a:pPr>
            <a:r>
              <a:rPr lang="en-US" sz="3200" b="1" i="1" dirty="0">
                <a:latin typeface="Times New Roman" panose="02020603050405020304" pitchFamily="18" charset="0"/>
                <a:cs typeface="Times New Roman" panose="02020603050405020304" pitchFamily="18" charset="0"/>
              </a:rPr>
              <a:t>free expression of citizens’ views</a:t>
            </a:r>
          </a:p>
          <a:p>
            <a:pPr algn="ctr"/>
            <a:r>
              <a:rPr lang="en-US" sz="3200" dirty="0">
                <a:latin typeface="Times New Roman" panose="02020603050405020304" pitchFamily="18" charset="0"/>
                <a:cs typeface="Times New Roman" panose="02020603050405020304" pitchFamily="18" charset="0"/>
              </a:rPr>
              <a:t>formation of opinions in a public space</a:t>
            </a:r>
          </a:p>
          <a:p>
            <a:pPr algn="ctr"/>
            <a:r>
              <a:rPr lang="en-US" sz="3200" dirty="0">
                <a:latin typeface="Times New Roman" panose="02020603050405020304" pitchFamily="18" charset="0"/>
                <a:cs typeface="Times New Roman" panose="02020603050405020304" pitchFamily="18" charset="0"/>
              </a:rPr>
              <a:t>access to reliable information from a plurality of sources (different views, right to disagree)</a:t>
            </a:r>
          </a:p>
          <a:p>
            <a:pPr algn="ctr">
              <a:buFont typeface="Wingdings" panose="05000000000000000000" pitchFamily="2" charset="2"/>
              <a:buChar char="Ø"/>
            </a:pPr>
            <a:r>
              <a:rPr lang="en-US" sz="3200" b="1" i="1" dirty="0">
                <a:latin typeface="Times New Roman" panose="02020603050405020304" pitchFamily="18" charset="0"/>
                <a:cs typeface="Times New Roman" panose="02020603050405020304" pitchFamily="18" charset="0"/>
              </a:rPr>
              <a:t>citizens’ participation in democratic life</a:t>
            </a:r>
          </a:p>
          <a:p>
            <a:pPr algn="ctr"/>
            <a:r>
              <a:rPr lang="en-US" sz="3200" dirty="0">
                <a:latin typeface="Times New Roman" panose="02020603050405020304" pitchFamily="18" charset="0"/>
                <a:cs typeface="Times New Roman" panose="02020603050405020304" pitchFamily="18" charset="0"/>
              </a:rPr>
              <a:t>independent choice of political representatives (elections free from interference, foreign or domestic)  </a:t>
            </a:r>
          </a:p>
          <a:p>
            <a:pPr algn="ctr"/>
            <a:r>
              <a:rPr lang="en-US" sz="3200" dirty="0">
                <a:latin typeface="Times New Roman" panose="02020603050405020304" pitchFamily="18" charset="0"/>
                <a:cs typeface="Times New Roman" panose="02020603050405020304" pitchFamily="18" charset="0"/>
              </a:rPr>
              <a:t>have a say in their future </a:t>
            </a:r>
          </a:p>
        </p:txBody>
      </p:sp>
    </p:spTree>
    <p:extLst>
      <p:ext uri="{BB962C8B-B14F-4D97-AF65-F5344CB8AC3E}">
        <p14:creationId xmlns:p14="http://schemas.microsoft.com/office/powerpoint/2010/main" val="203610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26AB6-DEA8-4126-F32B-A58F37C12531}"/>
              </a:ext>
            </a:extLst>
          </p:cNvPr>
          <p:cNvSpPr>
            <a:spLocks noGrp="1"/>
          </p:cNvSpPr>
          <p:nvPr>
            <p:ph type="title"/>
          </p:nvPr>
        </p:nvSpPr>
        <p:spPr>
          <a:xfrm>
            <a:off x="838200" y="365125"/>
            <a:ext cx="10515600" cy="5101610"/>
          </a:xfrm>
        </p:spPr>
        <p:txBody>
          <a:bodyPr/>
          <a:lstStyle/>
          <a:p>
            <a:pPr algn="ctr"/>
            <a:r>
              <a:rPr lang="en-GB" b="1" dirty="0">
                <a:latin typeface="Times New Roman" panose="02020603050405020304" pitchFamily="18" charset="0"/>
                <a:cs typeface="Times New Roman" panose="02020603050405020304" pitchFamily="18" charset="0"/>
              </a:rPr>
              <a:t>I. democracy in EU primary law</a:t>
            </a:r>
            <a:endParaRPr lang="en-GB" dirty="0"/>
          </a:p>
        </p:txBody>
      </p:sp>
    </p:spTree>
    <p:extLst>
      <p:ext uri="{BB962C8B-B14F-4D97-AF65-F5344CB8AC3E}">
        <p14:creationId xmlns:p14="http://schemas.microsoft.com/office/powerpoint/2010/main" val="1111789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34089-C082-A3C0-A730-50282A89571C}"/>
              </a:ext>
            </a:extLst>
          </p:cNvPr>
          <p:cNvSpPr>
            <a:spLocks noGrp="1"/>
          </p:cNvSpPr>
          <p:nvPr>
            <p:ph type="title"/>
          </p:nvPr>
        </p:nvSpPr>
        <p:spPr>
          <a:xfrm>
            <a:off x="838200" y="147484"/>
            <a:ext cx="10515600" cy="1248698"/>
          </a:xfrm>
        </p:spPr>
        <p:txBody>
          <a:bodyPr>
            <a:normAutofit fontScale="90000"/>
          </a:bodyPr>
          <a:lstStyle/>
          <a:p>
            <a:pPr algn="ctr"/>
            <a:br>
              <a:rPr lang="en-GB" sz="4900" dirty="0">
                <a:latin typeface="Times New Roman" panose="02020603050405020304" pitchFamily="18" charset="0"/>
                <a:cs typeface="Times New Roman" panose="02020603050405020304" pitchFamily="18" charset="0"/>
              </a:rPr>
            </a:br>
            <a:r>
              <a:rPr lang="en-GB" sz="4900" b="1" dirty="0">
                <a:latin typeface="Times New Roman" panose="02020603050405020304" pitchFamily="18" charset="0"/>
                <a:cs typeface="Times New Roman" panose="02020603050405020304" pitchFamily="18" charset="0"/>
              </a:rPr>
              <a:t>TEU (1)</a:t>
            </a:r>
            <a:br>
              <a:rPr lang="en-GB" dirty="0">
                <a:latin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2627B379-2414-12FE-53A9-A7D61702DE56}"/>
              </a:ext>
            </a:extLst>
          </p:cNvPr>
          <p:cNvSpPr>
            <a:spLocks noGrp="1"/>
          </p:cNvSpPr>
          <p:nvPr>
            <p:ph idx="1"/>
          </p:nvPr>
        </p:nvSpPr>
        <p:spPr>
          <a:xfrm>
            <a:off x="838200" y="1396182"/>
            <a:ext cx="10515600" cy="5314334"/>
          </a:xfrm>
        </p:spPr>
        <p:txBody>
          <a:bodyPr>
            <a:normAutofit/>
          </a:bodyPr>
          <a:lstStyle/>
          <a:p>
            <a:pPr marL="0" indent="0" algn="ctr">
              <a:buNone/>
            </a:pPr>
            <a:r>
              <a:rPr lang="en-US" sz="3600" b="1" dirty="0">
                <a:latin typeface="Times New Roman" panose="02020603050405020304" pitchFamily="18" charset="0"/>
                <a:cs typeface="Times New Roman" panose="02020603050405020304" pitchFamily="18" charset="0"/>
              </a:rPr>
              <a:t>Preamble</a:t>
            </a:r>
            <a:endParaRPr lang="en-001" sz="3600" b="1" dirty="0">
              <a:latin typeface="Times New Roman" panose="02020603050405020304" pitchFamily="18" charset="0"/>
              <a:cs typeface="Times New Roman" panose="02020603050405020304" pitchFamily="18" charset="0"/>
            </a:endParaRPr>
          </a:p>
          <a:p>
            <a:r>
              <a:rPr lang="en-001"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DRAWING </a:t>
            </a:r>
            <a:r>
              <a:rPr lang="en-US" sz="3600" b="1" dirty="0">
                <a:latin typeface="Times New Roman" panose="02020603050405020304" pitchFamily="18" charset="0"/>
                <a:cs typeface="Times New Roman" panose="02020603050405020304" pitchFamily="18" charset="0"/>
              </a:rPr>
              <a:t>INSPIRATION </a:t>
            </a:r>
            <a:r>
              <a:rPr lang="en-US" sz="3600" dirty="0">
                <a:latin typeface="Times New Roman" panose="02020603050405020304" pitchFamily="18" charset="0"/>
                <a:cs typeface="Times New Roman" panose="02020603050405020304" pitchFamily="18" charset="0"/>
              </a:rPr>
              <a:t>from</a:t>
            </a:r>
            <a:r>
              <a:rPr lang="en-001"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 democracy, equality and the rule of law</a:t>
            </a:r>
            <a:r>
              <a:rPr lang="en-001" sz="3600" dirty="0">
                <a:latin typeface="Times New Roman" panose="02020603050405020304" pitchFamily="18" charset="0"/>
                <a:cs typeface="Times New Roman" panose="02020603050405020304" pitchFamily="18" charset="0"/>
              </a:rPr>
              <a:t>”</a:t>
            </a:r>
          </a:p>
          <a:p>
            <a:r>
              <a:rPr lang="en-001"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CONFIRMING their </a:t>
            </a:r>
            <a:r>
              <a:rPr lang="en-US" sz="3600" b="1" dirty="0">
                <a:latin typeface="Times New Roman" panose="02020603050405020304" pitchFamily="18" charset="0"/>
                <a:cs typeface="Times New Roman" panose="02020603050405020304" pitchFamily="18" charset="0"/>
              </a:rPr>
              <a:t>attachment </a:t>
            </a:r>
            <a:r>
              <a:rPr lang="en-US" sz="3600" dirty="0">
                <a:latin typeface="Times New Roman" panose="02020603050405020304" pitchFamily="18" charset="0"/>
                <a:cs typeface="Times New Roman" panose="02020603050405020304" pitchFamily="18" charset="0"/>
              </a:rPr>
              <a:t>to the principles of liberty, democracy and respect for human rights and fundamental freedoms and of the rule of law</a:t>
            </a:r>
            <a:r>
              <a:rPr lang="en-001"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“DESIRING to </a:t>
            </a:r>
            <a:r>
              <a:rPr lang="en-US" sz="3600" b="1" dirty="0">
                <a:latin typeface="Times New Roman" panose="02020603050405020304" pitchFamily="18" charset="0"/>
                <a:cs typeface="Times New Roman" panose="02020603050405020304" pitchFamily="18" charset="0"/>
              </a:rPr>
              <a:t>enhance further </a:t>
            </a:r>
            <a:r>
              <a:rPr lang="en-US" sz="3600" dirty="0">
                <a:latin typeface="Times New Roman" panose="02020603050405020304" pitchFamily="18" charset="0"/>
                <a:cs typeface="Times New Roman" panose="02020603050405020304" pitchFamily="18" charset="0"/>
              </a:rPr>
              <a:t>the democratic and efficient functioning of the institutions”</a:t>
            </a:r>
            <a:endParaRPr lang="en-001" sz="3600" dirty="0">
              <a:latin typeface="Times New Roman" panose="02020603050405020304" pitchFamily="18" charset="0"/>
              <a:cs typeface="Times New Roman" panose="02020603050405020304" pitchFamily="18" charset="0"/>
            </a:endParaRPr>
          </a:p>
          <a:p>
            <a:pPr marL="0" indent="0" algn="ctr">
              <a:buNone/>
            </a:pPr>
            <a:r>
              <a:rPr lang="en-001" sz="3600" b="1" dirty="0">
                <a:latin typeface="Times New Roman" panose="02020603050405020304" pitchFamily="18" charset="0"/>
                <a:cs typeface="Times New Roman" panose="02020603050405020304" pitchFamily="18" charset="0"/>
              </a:rPr>
              <a:t>Articles 2, </a:t>
            </a:r>
            <a:r>
              <a:rPr lang="de-DE" sz="3600" b="1" dirty="0">
                <a:latin typeface="Times New Roman" panose="02020603050405020304" pitchFamily="18" charset="0"/>
                <a:cs typeface="Times New Roman" panose="02020603050405020304" pitchFamily="18" charset="0"/>
              </a:rPr>
              <a:t>21(1) </a:t>
            </a:r>
            <a:r>
              <a:rPr lang="en-001" sz="3600" b="1" dirty="0">
                <a:latin typeface="Times New Roman" panose="02020603050405020304" pitchFamily="18" charset="0"/>
                <a:cs typeface="Times New Roman" panose="02020603050405020304" pitchFamily="18" charset="0"/>
              </a:rPr>
              <a:t>and (2)</a:t>
            </a:r>
            <a:r>
              <a:rPr lang="en-US" sz="3600" b="1" dirty="0">
                <a:latin typeface="Times New Roman" panose="02020603050405020304" pitchFamily="18" charset="0"/>
                <a:cs typeface="Times New Roman" panose="02020603050405020304" pitchFamily="18" charset="0"/>
              </a:rPr>
              <a:t>*</a:t>
            </a:r>
            <a:endParaRPr lang="en-001" sz="3600" b="1"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05449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978EB6-AF42-036A-5DD8-8CE4C833A13A}"/>
              </a:ext>
            </a:extLst>
          </p:cNvPr>
          <p:cNvSpPr>
            <a:spLocks noGrp="1"/>
          </p:cNvSpPr>
          <p:nvPr>
            <p:ph type="title"/>
          </p:nvPr>
        </p:nvSpPr>
        <p:spPr>
          <a:xfrm>
            <a:off x="838200" y="1"/>
            <a:ext cx="10515600" cy="757083"/>
          </a:xfrm>
        </p:spPr>
        <p:txBody>
          <a:bodyPr/>
          <a:lstStyle/>
          <a:p>
            <a:pPr algn="ctr"/>
            <a:r>
              <a:rPr lang="en-US" b="1" dirty="0">
                <a:latin typeface="Times New Roman" panose="02020603050405020304" pitchFamily="18" charset="0"/>
                <a:cs typeface="Times New Roman" panose="02020603050405020304" pitchFamily="18" charset="0"/>
              </a:rPr>
              <a:t>TEU(2) </a:t>
            </a:r>
            <a:r>
              <a:rPr lang="en-001" b="1" dirty="0">
                <a:latin typeface="Times New Roman" panose="02020603050405020304" pitchFamily="18" charset="0"/>
                <a:cs typeface="Times New Roman" panose="02020603050405020304" pitchFamily="18" charset="0"/>
              </a:rPr>
              <a:t>the EU system of governance</a:t>
            </a:r>
            <a:endParaRPr lang="en-GB" b="1"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5BB6BE18-B2D1-879A-6C00-05752037FB74}"/>
              </a:ext>
            </a:extLst>
          </p:cNvPr>
          <p:cNvSpPr>
            <a:spLocks noGrp="1"/>
          </p:cNvSpPr>
          <p:nvPr>
            <p:ph idx="1"/>
          </p:nvPr>
        </p:nvSpPr>
        <p:spPr>
          <a:xfrm>
            <a:off x="630621" y="904568"/>
            <a:ext cx="11035861" cy="5820697"/>
          </a:xfrm>
        </p:spPr>
        <p:txBody>
          <a:bodyPr>
            <a:normAutofit fontScale="92500" lnSpcReduction="20000"/>
          </a:bodyPr>
          <a:lstStyle/>
          <a:p>
            <a:pPr marL="0" indent="0" algn="ctr">
              <a:buNone/>
            </a:pPr>
            <a:r>
              <a:rPr lang="en-001" sz="3300" b="1" dirty="0">
                <a:latin typeface="Times New Roman" panose="02020603050405020304" pitchFamily="18" charset="0"/>
                <a:cs typeface="Times New Roman" panose="02020603050405020304" pitchFamily="18" charset="0"/>
              </a:rPr>
              <a:t>Article 10 TEU</a:t>
            </a:r>
          </a:p>
          <a:p>
            <a:pPr marL="0" indent="0" algn="just">
              <a:buNone/>
            </a:pPr>
            <a:r>
              <a:rPr lang="en-001" sz="3500" dirty="0">
                <a:latin typeface="Times New Roman" panose="02020603050405020304" pitchFamily="18" charset="0"/>
                <a:cs typeface="Times New Roman" panose="02020603050405020304" pitchFamily="18" charset="0"/>
              </a:rPr>
              <a:t>“1. </a:t>
            </a:r>
            <a:r>
              <a:rPr lang="en-US" sz="3500" dirty="0">
                <a:latin typeface="Times New Roman" panose="02020603050405020304" pitchFamily="18" charset="0"/>
                <a:cs typeface="Times New Roman" panose="02020603050405020304" pitchFamily="18" charset="0"/>
              </a:rPr>
              <a:t>The </a:t>
            </a:r>
            <a:r>
              <a:rPr lang="en-US" sz="3500" b="1" dirty="0">
                <a:latin typeface="Times New Roman" panose="02020603050405020304" pitchFamily="18" charset="0"/>
                <a:cs typeface="Times New Roman" panose="02020603050405020304" pitchFamily="18" charset="0"/>
              </a:rPr>
              <a:t>functioning of the Union </a:t>
            </a:r>
            <a:r>
              <a:rPr lang="en-US" sz="3500" dirty="0">
                <a:latin typeface="Times New Roman" panose="02020603050405020304" pitchFamily="18" charset="0"/>
                <a:cs typeface="Times New Roman" panose="02020603050405020304" pitchFamily="18" charset="0"/>
              </a:rPr>
              <a:t>shall be founded on </a:t>
            </a:r>
            <a:r>
              <a:rPr lang="en-US" sz="3500" b="1" dirty="0">
                <a:latin typeface="Times New Roman" panose="02020603050405020304" pitchFamily="18" charset="0"/>
                <a:cs typeface="Times New Roman" panose="02020603050405020304" pitchFamily="18" charset="0"/>
              </a:rPr>
              <a:t>representative democracy</a:t>
            </a:r>
            <a:r>
              <a:rPr lang="en-US" sz="3500" dirty="0">
                <a:latin typeface="Times New Roman" panose="02020603050405020304" pitchFamily="18" charset="0"/>
                <a:cs typeface="Times New Roman" panose="02020603050405020304" pitchFamily="18" charset="0"/>
              </a:rPr>
              <a:t>.</a:t>
            </a:r>
          </a:p>
          <a:p>
            <a:pPr marL="0" indent="0" algn="just">
              <a:buNone/>
            </a:pPr>
            <a:r>
              <a:rPr lang="en-US" sz="3500" dirty="0">
                <a:latin typeface="Times New Roman" panose="02020603050405020304" pitchFamily="18" charset="0"/>
                <a:cs typeface="Times New Roman" panose="02020603050405020304" pitchFamily="18" charset="0"/>
              </a:rPr>
              <a:t>2.   Citizens are </a:t>
            </a:r>
            <a:r>
              <a:rPr lang="en-US" sz="3500" b="1" dirty="0">
                <a:latin typeface="Times New Roman" panose="02020603050405020304" pitchFamily="18" charset="0"/>
                <a:cs typeface="Times New Roman" panose="02020603050405020304" pitchFamily="18" charset="0"/>
              </a:rPr>
              <a:t>directly represented </a:t>
            </a:r>
            <a:r>
              <a:rPr lang="en-US" sz="3500" dirty="0">
                <a:latin typeface="Times New Roman" panose="02020603050405020304" pitchFamily="18" charset="0"/>
                <a:cs typeface="Times New Roman" panose="02020603050405020304" pitchFamily="18" charset="0"/>
              </a:rPr>
              <a:t>at Union level in the European Parliament. Member States are represented in the </a:t>
            </a:r>
            <a:r>
              <a:rPr lang="en-US" sz="3500" b="1" dirty="0">
                <a:latin typeface="Times New Roman" panose="02020603050405020304" pitchFamily="18" charset="0"/>
                <a:cs typeface="Times New Roman" panose="02020603050405020304" pitchFamily="18" charset="0"/>
              </a:rPr>
              <a:t>European Council by their Heads of State </a:t>
            </a:r>
            <a:r>
              <a:rPr lang="en-US" sz="3500" dirty="0">
                <a:latin typeface="Times New Roman" panose="02020603050405020304" pitchFamily="18" charset="0"/>
                <a:cs typeface="Times New Roman" panose="02020603050405020304" pitchFamily="18" charset="0"/>
              </a:rPr>
              <a:t>or Government and in the </a:t>
            </a:r>
            <a:r>
              <a:rPr lang="en-US" sz="3500" b="1" dirty="0">
                <a:latin typeface="Times New Roman" panose="02020603050405020304" pitchFamily="18" charset="0"/>
                <a:cs typeface="Times New Roman" panose="02020603050405020304" pitchFamily="18" charset="0"/>
              </a:rPr>
              <a:t>Council by their governments</a:t>
            </a:r>
            <a:r>
              <a:rPr lang="en-US" sz="3500" dirty="0">
                <a:latin typeface="Times New Roman" panose="02020603050405020304" pitchFamily="18" charset="0"/>
                <a:cs typeface="Times New Roman" panose="02020603050405020304" pitchFamily="18" charset="0"/>
              </a:rPr>
              <a:t>, themselves democratically </a:t>
            </a:r>
            <a:r>
              <a:rPr lang="en-US" sz="3500" b="1" dirty="0">
                <a:latin typeface="Times New Roman" panose="02020603050405020304" pitchFamily="18" charset="0"/>
                <a:cs typeface="Times New Roman" panose="02020603050405020304" pitchFamily="18" charset="0"/>
              </a:rPr>
              <a:t>accountable</a:t>
            </a:r>
            <a:r>
              <a:rPr lang="en-US" sz="3500" dirty="0">
                <a:latin typeface="Times New Roman" panose="02020603050405020304" pitchFamily="18" charset="0"/>
                <a:cs typeface="Times New Roman" panose="02020603050405020304" pitchFamily="18" charset="0"/>
              </a:rPr>
              <a:t> either to their national Parliaments, or to their citizens.</a:t>
            </a:r>
          </a:p>
          <a:p>
            <a:pPr marL="0" indent="0" algn="just">
              <a:buNone/>
            </a:pPr>
            <a:r>
              <a:rPr lang="en-US" sz="3500" dirty="0">
                <a:latin typeface="Times New Roman" panose="02020603050405020304" pitchFamily="18" charset="0"/>
                <a:cs typeface="Times New Roman" panose="02020603050405020304" pitchFamily="18" charset="0"/>
              </a:rPr>
              <a:t>3.   Every citizen shall have the </a:t>
            </a:r>
            <a:r>
              <a:rPr lang="en-US" sz="3500" b="1" dirty="0">
                <a:latin typeface="Times New Roman" panose="02020603050405020304" pitchFamily="18" charset="0"/>
                <a:cs typeface="Times New Roman" panose="02020603050405020304" pitchFamily="18" charset="0"/>
              </a:rPr>
              <a:t>right to participate </a:t>
            </a:r>
            <a:r>
              <a:rPr lang="en-US" sz="3500" dirty="0">
                <a:latin typeface="Times New Roman" panose="02020603050405020304" pitchFamily="18" charset="0"/>
                <a:cs typeface="Times New Roman" panose="02020603050405020304" pitchFamily="18" charset="0"/>
              </a:rPr>
              <a:t>in the democratic life of the Union. Decisions shall be taken as openly and as closely as possible to the citizen.</a:t>
            </a:r>
          </a:p>
          <a:p>
            <a:pPr marL="0" indent="0" algn="just">
              <a:buNone/>
            </a:pPr>
            <a:r>
              <a:rPr lang="en-US" sz="3500" dirty="0">
                <a:latin typeface="Times New Roman" panose="02020603050405020304" pitchFamily="18" charset="0"/>
                <a:cs typeface="Times New Roman" panose="02020603050405020304" pitchFamily="18" charset="0"/>
              </a:rPr>
              <a:t>4.   </a:t>
            </a:r>
            <a:r>
              <a:rPr lang="en-US" sz="3500" b="1" dirty="0">
                <a:latin typeface="Times New Roman" panose="02020603050405020304" pitchFamily="18" charset="0"/>
                <a:cs typeface="Times New Roman" panose="02020603050405020304" pitchFamily="18" charset="0"/>
              </a:rPr>
              <a:t>Political parties </a:t>
            </a:r>
            <a:r>
              <a:rPr lang="en-US" sz="3500" dirty="0">
                <a:latin typeface="Times New Roman" panose="02020603050405020304" pitchFamily="18" charset="0"/>
                <a:cs typeface="Times New Roman" panose="02020603050405020304" pitchFamily="18" charset="0"/>
              </a:rPr>
              <a:t>at European level contribute to forming European political awareness and to expressing the will of citizens of the Union</a:t>
            </a:r>
            <a:r>
              <a:rPr lang="en-001" sz="3500" dirty="0">
                <a:latin typeface="Times New Roman" panose="02020603050405020304" pitchFamily="18" charset="0"/>
                <a:cs typeface="Times New Roman" panose="02020603050405020304" pitchFamily="18" charset="0"/>
              </a:rPr>
              <a:t>”</a:t>
            </a:r>
            <a:endParaRPr lang="en-US" sz="35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79116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5748D-94E8-16E4-AF5D-45EB2953D473}"/>
              </a:ext>
            </a:extLst>
          </p:cNvPr>
          <p:cNvSpPr>
            <a:spLocks noGrp="1"/>
          </p:cNvSpPr>
          <p:nvPr>
            <p:ph type="title"/>
          </p:nvPr>
        </p:nvSpPr>
        <p:spPr>
          <a:xfrm>
            <a:off x="838200" y="216310"/>
            <a:ext cx="10515600" cy="963562"/>
          </a:xfrm>
        </p:spPr>
        <p:txBody>
          <a:bodyPr/>
          <a:lstStyle/>
          <a:p>
            <a:pPr algn="ctr"/>
            <a:r>
              <a:rPr lang="en-GB" b="1" dirty="0">
                <a:latin typeface="Times New Roman" panose="02020603050405020304" pitchFamily="18" charset="0"/>
                <a:cs typeface="Times New Roman" panose="02020603050405020304" pitchFamily="18" charset="0"/>
              </a:rPr>
              <a:t>legitimization of </a:t>
            </a:r>
            <a:r>
              <a:rPr lang="en-US" b="1" dirty="0">
                <a:latin typeface="Times New Roman" panose="02020603050405020304" pitchFamily="18" charset="0"/>
                <a:cs typeface="Times New Roman" panose="02020603050405020304" pitchFamily="18" charset="0"/>
              </a:rPr>
              <a:t>political choices</a:t>
            </a:r>
            <a:r>
              <a:rPr lang="en-GB"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77337AD5-BBC4-F78E-F18C-EE6DD602ADA6}"/>
              </a:ext>
            </a:extLst>
          </p:cNvPr>
          <p:cNvSpPr>
            <a:spLocks noGrp="1"/>
          </p:cNvSpPr>
          <p:nvPr>
            <p:ph idx="1"/>
          </p:nvPr>
        </p:nvSpPr>
        <p:spPr>
          <a:xfrm>
            <a:off x="838200" y="1376516"/>
            <a:ext cx="10515600" cy="5191432"/>
          </a:xfrm>
        </p:spPr>
        <p:txBody>
          <a:bodyPr>
            <a:noAutofit/>
          </a:bodyPr>
          <a:lstStyle/>
          <a:p>
            <a:pPr marL="0" indent="0" algn="ctr">
              <a:buNone/>
            </a:pPr>
            <a:r>
              <a:rPr lang="en-US" sz="4000" b="1" i="1" dirty="0">
                <a:latin typeface="Times New Roman" panose="02020603050405020304" pitchFamily="18" charset="0"/>
                <a:cs typeface="Times New Roman" panose="02020603050405020304" pitchFamily="18" charset="0"/>
              </a:rPr>
              <a:t>“government by the people”</a:t>
            </a:r>
          </a:p>
          <a:p>
            <a:pPr marL="0" indent="0" algn="ctr">
              <a:buNone/>
            </a:pPr>
            <a:r>
              <a:rPr lang="en-US" sz="4000" dirty="0">
                <a:latin typeface="Times New Roman" panose="02020603050405020304" pitchFamily="18" charset="0"/>
                <a:cs typeface="Times New Roman" panose="02020603050405020304" pitchFamily="18" charset="0"/>
              </a:rPr>
              <a:t>reflection of the </a:t>
            </a:r>
            <a:r>
              <a:rPr lang="en-US" sz="4000" i="1" dirty="0">
                <a:latin typeface="Times New Roman" panose="02020603050405020304" pitchFamily="18" charset="0"/>
                <a:cs typeface="Times New Roman" panose="02020603050405020304" pitchFamily="18" charset="0"/>
              </a:rPr>
              <a:t>“will of the people”</a:t>
            </a:r>
          </a:p>
          <a:p>
            <a:pPr marL="0" indent="0" algn="ctr">
              <a:buNone/>
            </a:pPr>
            <a:r>
              <a:rPr lang="en-US" sz="4000" i="1" dirty="0">
                <a:latin typeface="Times New Roman" panose="02020603050405020304" pitchFamily="18" charset="0"/>
                <a:cs typeface="Times New Roman" panose="02020603050405020304" pitchFamily="18" charset="0"/>
              </a:rPr>
              <a:t>(input perspective)</a:t>
            </a:r>
          </a:p>
          <a:p>
            <a:pPr marL="0" indent="0" algn="ctr">
              <a:buNone/>
            </a:pPr>
            <a:r>
              <a:rPr lang="en-US" sz="4000" b="1" i="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4000" b="1" i="1" dirty="0">
                <a:latin typeface="Times New Roman" panose="02020603050405020304" pitchFamily="18" charset="0"/>
                <a:cs typeface="Times New Roman" panose="02020603050405020304" pitchFamily="18" charset="0"/>
              </a:rPr>
              <a:t>“government for the people”</a:t>
            </a:r>
          </a:p>
          <a:p>
            <a:pPr marL="0" indent="0" algn="ctr">
              <a:buNone/>
            </a:pPr>
            <a:r>
              <a:rPr lang="en-US" sz="4000" dirty="0">
                <a:latin typeface="Times New Roman" panose="02020603050405020304" pitchFamily="18" charset="0"/>
                <a:cs typeface="Times New Roman" panose="02020603050405020304" pitchFamily="18" charset="0"/>
              </a:rPr>
              <a:t>effective promotion of the common welfare</a:t>
            </a:r>
          </a:p>
          <a:p>
            <a:pPr marL="0" indent="0" algn="ctr">
              <a:buNone/>
            </a:pPr>
            <a:r>
              <a:rPr lang="en-US" sz="4000" i="1" dirty="0">
                <a:latin typeface="Times New Roman" panose="02020603050405020304" pitchFamily="18" charset="0"/>
                <a:cs typeface="Times New Roman" panose="02020603050405020304" pitchFamily="18" charset="0"/>
              </a:rPr>
              <a:t>(output perspective)</a:t>
            </a:r>
            <a:endParaRPr lang="en-GB" sz="4000" dirty="0"/>
          </a:p>
        </p:txBody>
      </p:sp>
    </p:spTree>
    <p:extLst>
      <p:ext uri="{BB962C8B-B14F-4D97-AF65-F5344CB8AC3E}">
        <p14:creationId xmlns:p14="http://schemas.microsoft.com/office/powerpoint/2010/main" val="20186230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2074</TotalTime>
  <Words>1805</Words>
  <Application>Microsoft Office PowerPoint</Application>
  <PresentationFormat>Widescreen</PresentationFormat>
  <Paragraphs>148</Paragraphs>
  <Slides>26</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Aptos Display</vt:lpstr>
      <vt:lpstr>Arial</vt:lpstr>
      <vt:lpstr>Calibri</vt:lpstr>
      <vt:lpstr>Times New Roman</vt:lpstr>
      <vt:lpstr>Wingdings</vt:lpstr>
      <vt:lpstr>Office Theme</vt:lpstr>
      <vt:lpstr>                    LAW SCHOOL 2025 R-EU-R Jean Monnet Module Summer School</vt:lpstr>
      <vt:lpstr>EU founding values (Article 2 TEU)</vt:lpstr>
      <vt:lpstr> EU’s goals (Article 3 TEU) </vt:lpstr>
      <vt:lpstr> which is the concrete role of democracy in fostering EU goals?   </vt:lpstr>
      <vt:lpstr>Commission Communication on Defence of Democracy  COM(2023) 630 final: the essence of democracy </vt:lpstr>
      <vt:lpstr>I. democracy in EU primary law</vt:lpstr>
      <vt:lpstr> TEU (1) </vt:lpstr>
      <vt:lpstr>TEU(2) the EU system of governance</vt:lpstr>
      <vt:lpstr>legitimization of political choices </vt:lpstr>
      <vt:lpstr>TFEU</vt:lpstr>
      <vt:lpstr>CFREU</vt:lpstr>
      <vt:lpstr>II. democracy in secondary law, soft law etc. in the framework of EU attempts to address threats</vt:lpstr>
      <vt:lpstr>some examples of legal acts (114 TFEU) </vt:lpstr>
      <vt:lpstr>link between RoL and democracy </vt:lpstr>
      <vt:lpstr>J.H.H. Weiler: an interesting answer</vt:lpstr>
      <vt:lpstr>EU legislation: REGULATION 2020/2092, on a general regime of conditionality for the protection of the Union budget, OJ L 433I, 22.12.2020, p. 1, Rec. 6</vt:lpstr>
      <vt:lpstr>democracy in the EU threatened? </vt:lpstr>
      <vt:lpstr>intensification and wider spread of various threats</vt:lpstr>
      <vt:lpstr>FIMI</vt:lpstr>
      <vt:lpstr>disinformation</vt:lpstr>
      <vt:lpstr>Commission’s Communications</vt:lpstr>
      <vt:lpstr> RECENT TREND: the  European Democracy Shield (EDS) </vt:lpstr>
      <vt:lpstr>key issues to be addressed by the EDS</vt:lpstr>
      <vt:lpstr>EDS: how address threats?</vt:lpstr>
      <vt:lpstr>some concrete steps</vt:lpstr>
      <vt:lpstr>EDS: a tool beyond the EU borders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Metaxia Kouskouna</dc:creator>
  <cp:lastModifiedBy>Metaxia Kouskouna</cp:lastModifiedBy>
  <cp:revision>106</cp:revision>
  <dcterms:created xsi:type="dcterms:W3CDTF">2024-08-01T08:33:37Z</dcterms:created>
  <dcterms:modified xsi:type="dcterms:W3CDTF">2025-09-04T07:10:24Z</dcterms:modified>
</cp:coreProperties>
</file>