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4"/>
  </p:notesMasterIdLst>
  <p:sldIdLst>
    <p:sldId id="257" r:id="rId2"/>
    <p:sldId id="404" r:id="rId3"/>
    <p:sldId id="260" r:id="rId4"/>
    <p:sldId id="267" r:id="rId5"/>
    <p:sldId id="400" r:id="rId6"/>
    <p:sldId id="276" r:id="rId7"/>
    <p:sldId id="277" r:id="rId8"/>
    <p:sldId id="278" r:id="rId9"/>
    <p:sldId id="279" r:id="rId10"/>
    <p:sldId id="280" r:id="rId11"/>
    <p:sldId id="281" r:id="rId12"/>
    <p:sldId id="282" r:id="rId13"/>
    <p:sldId id="262" r:id="rId14"/>
    <p:sldId id="289" r:id="rId15"/>
    <p:sldId id="364" r:id="rId16"/>
    <p:sldId id="406" r:id="rId17"/>
    <p:sldId id="382" r:id="rId18"/>
    <p:sldId id="272" r:id="rId19"/>
    <p:sldId id="383" r:id="rId20"/>
    <p:sldId id="273" r:id="rId21"/>
    <p:sldId id="399" r:id="rId22"/>
    <p:sldId id="319" r:id="rId23"/>
    <p:sldId id="325" r:id="rId24"/>
    <p:sldId id="322" r:id="rId25"/>
    <p:sldId id="284" r:id="rId26"/>
    <p:sldId id="344" r:id="rId27"/>
    <p:sldId id="326" r:id="rId28"/>
    <p:sldId id="327" r:id="rId29"/>
    <p:sldId id="408" r:id="rId30"/>
    <p:sldId id="368" r:id="rId31"/>
    <p:sldId id="369" r:id="rId32"/>
    <p:sldId id="370" r:id="rId33"/>
    <p:sldId id="372" r:id="rId34"/>
    <p:sldId id="373" r:id="rId35"/>
    <p:sldId id="371" r:id="rId36"/>
    <p:sldId id="374" r:id="rId37"/>
    <p:sldId id="393" r:id="rId38"/>
    <p:sldId id="380" r:id="rId39"/>
    <p:sldId id="261" r:id="rId40"/>
    <p:sldId id="384" r:id="rId41"/>
    <p:sldId id="403" r:id="rId42"/>
    <p:sldId id="385" r:id="rId43"/>
    <p:sldId id="386" r:id="rId44"/>
    <p:sldId id="387" r:id="rId45"/>
    <p:sldId id="388" r:id="rId46"/>
    <p:sldId id="389" r:id="rId47"/>
    <p:sldId id="323" r:id="rId48"/>
    <p:sldId id="356" r:id="rId49"/>
    <p:sldId id="390" r:id="rId50"/>
    <p:sldId id="391" r:id="rId51"/>
    <p:sldId id="392" r:id="rId52"/>
    <p:sldId id="357" r:id="rId53"/>
    <p:sldId id="358" r:id="rId54"/>
    <p:sldId id="359" r:id="rId55"/>
    <p:sldId id="360" r:id="rId56"/>
    <p:sldId id="361" r:id="rId57"/>
    <p:sldId id="362" r:id="rId58"/>
    <p:sldId id="363" r:id="rId59"/>
    <p:sldId id="352" r:id="rId60"/>
    <p:sldId id="268" r:id="rId61"/>
    <p:sldId id="401" r:id="rId62"/>
    <p:sldId id="402" r:id="rId63"/>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94632"/>
  </p:normalViewPr>
  <p:slideViewPr>
    <p:cSldViewPr snapToGrid="0">
      <p:cViewPr varScale="1">
        <p:scale>
          <a:sx n="106" d="100"/>
          <a:sy n="106" d="100"/>
        </p:scale>
        <p:origin x="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521EF-AB34-224D-889B-8DCC52E2BB83}"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en-GB"/>
        </a:p>
      </dgm:t>
    </dgm:pt>
    <dgm:pt modelId="{2F2C8923-E4D0-EB46-83F3-D99B970670B1}">
      <dgm:prSet/>
      <dgm:spPr>
        <a:solidFill>
          <a:schemeClr val="accent1">
            <a:lumMod val="75000"/>
            <a:alpha val="50000"/>
          </a:schemeClr>
        </a:solidFill>
      </dgm:spPr>
      <dgm:t>
        <a:bodyPr/>
        <a:lstStyle/>
        <a:p>
          <a:r>
            <a:rPr lang="en-GB" dirty="0"/>
            <a:t>A procedure, in which the </a:t>
          </a:r>
          <a:r>
            <a:rPr lang="en-GB" b="1" dirty="0"/>
            <a:t>granting of certain benefits </a:t>
          </a:r>
          <a:r>
            <a:rPr lang="en-GB" dirty="0"/>
            <a:t>is linked to the implementation of specific political measures or the </a:t>
          </a:r>
          <a:r>
            <a:rPr lang="en-GB" b="1" dirty="0"/>
            <a:t>fulfilment of certain conditions or of a given behaviour</a:t>
          </a:r>
          <a:r>
            <a:rPr lang="en-GB" dirty="0"/>
            <a:t>.</a:t>
          </a:r>
          <a:endParaRPr lang="en-DE" dirty="0"/>
        </a:p>
      </dgm:t>
    </dgm:pt>
    <dgm:pt modelId="{5D975B66-087C-FA46-8905-CFCB6EA66900}" type="parTrans" cxnId="{6A99A437-88BF-1542-BB1F-D8013C1ED469}">
      <dgm:prSet/>
      <dgm:spPr/>
      <dgm:t>
        <a:bodyPr/>
        <a:lstStyle/>
        <a:p>
          <a:endParaRPr lang="en-GB"/>
        </a:p>
      </dgm:t>
    </dgm:pt>
    <dgm:pt modelId="{0AD96644-EB1C-6042-A152-1C4E822848A4}" type="sibTrans" cxnId="{6A99A437-88BF-1542-BB1F-D8013C1ED469}">
      <dgm:prSet/>
      <dgm:spPr/>
      <dgm:t>
        <a:bodyPr/>
        <a:lstStyle/>
        <a:p>
          <a:endParaRPr lang="en-GB"/>
        </a:p>
      </dgm:t>
    </dgm:pt>
    <dgm:pt modelId="{8E13344C-0DA0-4B4D-8D8E-5C9EED55163B}">
      <dgm:prSet custT="1"/>
      <dgm:spPr>
        <a:solidFill>
          <a:schemeClr val="accent1">
            <a:lumMod val="75000"/>
            <a:alpha val="50000"/>
          </a:schemeClr>
        </a:solidFill>
      </dgm:spPr>
      <dgm:t>
        <a:bodyPr/>
        <a:lstStyle/>
        <a:p>
          <a:r>
            <a:rPr lang="en-GB" sz="2600" dirty="0"/>
            <a:t>The behaviour of the receiving party can be controlled by awarding of aid (</a:t>
          </a:r>
          <a:r>
            <a:rPr lang="en-GB" sz="2600" b="1" i="1" dirty="0"/>
            <a:t>positive Conditionality</a:t>
          </a:r>
          <a:r>
            <a:rPr lang="en-GB" sz="2600" dirty="0"/>
            <a:t>) or by restricting of aids (</a:t>
          </a:r>
          <a:r>
            <a:rPr lang="en-GB" sz="2600" b="1" i="1" dirty="0"/>
            <a:t>negative Conditionality</a:t>
          </a:r>
          <a:r>
            <a:rPr lang="en-GB" sz="2600" dirty="0"/>
            <a:t>).</a:t>
          </a:r>
          <a:endParaRPr lang="en-DE" sz="2600" dirty="0"/>
        </a:p>
      </dgm:t>
    </dgm:pt>
    <dgm:pt modelId="{D4482E77-9E9F-084F-A5DE-6CEBCA99DC83}" type="parTrans" cxnId="{D2E2E1EF-BD0B-DF41-AC66-3CEA24DD4159}">
      <dgm:prSet/>
      <dgm:spPr/>
      <dgm:t>
        <a:bodyPr/>
        <a:lstStyle/>
        <a:p>
          <a:endParaRPr lang="en-GB"/>
        </a:p>
      </dgm:t>
    </dgm:pt>
    <dgm:pt modelId="{6BF510A4-3A81-C54F-9ADA-63DE6BABFD95}" type="sibTrans" cxnId="{D2E2E1EF-BD0B-DF41-AC66-3CEA24DD4159}">
      <dgm:prSet/>
      <dgm:spPr/>
      <dgm:t>
        <a:bodyPr/>
        <a:lstStyle/>
        <a:p>
          <a:endParaRPr lang="en-GB"/>
        </a:p>
      </dgm:t>
    </dgm:pt>
    <dgm:pt modelId="{2C35D2A0-8A40-F848-8F97-9BAC41008A98}" type="pres">
      <dgm:prSet presAssocID="{E02521EF-AB34-224D-889B-8DCC52E2BB83}" presName="diagram" presStyleCnt="0">
        <dgm:presLayoutVars>
          <dgm:dir/>
          <dgm:resizeHandles val="exact"/>
        </dgm:presLayoutVars>
      </dgm:prSet>
      <dgm:spPr/>
    </dgm:pt>
    <dgm:pt modelId="{AB6DEB17-C340-4548-BD2F-34E0D9393E46}" type="pres">
      <dgm:prSet presAssocID="{2F2C8923-E4D0-EB46-83F3-D99B970670B1}" presName="node" presStyleLbl="node1" presStyleIdx="0" presStyleCnt="2">
        <dgm:presLayoutVars>
          <dgm:bulletEnabled val="1"/>
        </dgm:presLayoutVars>
      </dgm:prSet>
      <dgm:spPr/>
    </dgm:pt>
    <dgm:pt modelId="{64228528-D8EF-7047-BE86-7A20A994A005}" type="pres">
      <dgm:prSet presAssocID="{0AD96644-EB1C-6042-A152-1C4E822848A4}" presName="sibTrans" presStyleCnt="0"/>
      <dgm:spPr/>
    </dgm:pt>
    <dgm:pt modelId="{C2ABCF76-0393-FF46-AC51-3DAFBD519EAE}" type="pres">
      <dgm:prSet presAssocID="{8E13344C-0DA0-4B4D-8D8E-5C9EED55163B}" presName="node" presStyleLbl="node1" presStyleIdx="1" presStyleCnt="2">
        <dgm:presLayoutVars>
          <dgm:bulletEnabled val="1"/>
        </dgm:presLayoutVars>
      </dgm:prSet>
      <dgm:spPr/>
    </dgm:pt>
  </dgm:ptLst>
  <dgm:cxnLst>
    <dgm:cxn modelId="{B454C909-265C-5148-BBF4-EDFF4C94A6DB}" type="presOf" srcId="{2F2C8923-E4D0-EB46-83F3-D99B970670B1}" destId="{AB6DEB17-C340-4548-BD2F-34E0D9393E46}" srcOrd="0" destOrd="0" presId="urn:microsoft.com/office/officeart/2005/8/layout/default"/>
    <dgm:cxn modelId="{6A99A437-88BF-1542-BB1F-D8013C1ED469}" srcId="{E02521EF-AB34-224D-889B-8DCC52E2BB83}" destId="{2F2C8923-E4D0-EB46-83F3-D99B970670B1}" srcOrd="0" destOrd="0" parTransId="{5D975B66-087C-FA46-8905-CFCB6EA66900}" sibTransId="{0AD96644-EB1C-6042-A152-1C4E822848A4}"/>
    <dgm:cxn modelId="{6AAD8F63-CB96-F042-B549-637EF715B61B}" type="presOf" srcId="{8E13344C-0DA0-4B4D-8D8E-5C9EED55163B}" destId="{C2ABCF76-0393-FF46-AC51-3DAFBD519EAE}" srcOrd="0" destOrd="0" presId="urn:microsoft.com/office/officeart/2005/8/layout/default"/>
    <dgm:cxn modelId="{5F46DB88-68B6-A24E-8CF5-DC2C36A64039}" type="presOf" srcId="{E02521EF-AB34-224D-889B-8DCC52E2BB83}" destId="{2C35D2A0-8A40-F848-8F97-9BAC41008A98}" srcOrd="0" destOrd="0" presId="urn:microsoft.com/office/officeart/2005/8/layout/default"/>
    <dgm:cxn modelId="{D2E2E1EF-BD0B-DF41-AC66-3CEA24DD4159}" srcId="{E02521EF-AB34-224D-889B-8DCC52E2BB83}" destId="{8E13344C-0DA0-4B4D-8D8E-5C9EED55163B}" srcOrd="1" destOrd="0" parTransId="{D4482E77-9E9F-084F-A5DE-6CEBCA99DC83}" sibTransId="{6BF510A4-3A81-C54F-9ADA-63DE6BABFD95}"/>
    <dgm:cxn modelId="{02F2F772-651D-F248-802D-9F0594F77F21}" type="presParOf" srcId="{2C35D2A0-8A40-F848-8F97-9BAC41008A98}" destId="{AB6DEB17-C340-4548-BD2F-34E0D9393E46}" srcOrd="0" destOrd="0" presId="urn:microsoft.com/office/officeart/2005/8/layout/default"/>
    <dgm:cxn modelId="{E3C8617F-E05B-B84E-9BAE-F6AD90D462D3}" type="presParOf" srcId="{2C35D2A0-8A40-F848-8F97-9BAC41008A98}" destId="{64228528-D8EF-7047-BE86-7A20A994A005}" srcOrd="1" destOrd="0" presId="urn:microsoft.com/office/officeart/2005/8/layout/default"/>
    <dgm:cxn modelId="{8ACE0EFE-CD7C-4442-9F0F-031209D5799A}" type="presParOf" srcId="{2C35D2A0-8A40-F848-8F97-9BAC41008A98}" destId="{C2ABCF76-0393-FF46-AC51-3DAFBD519EAE}"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521EF-AB34-224D-889B-8DCC52E2BB83}"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en-GB"/>
        </a:p>
      </dgm:t>
    </dgm:pt>
    <dgm:pt modelId="{2F2C8923-E4D0-EB46-83F3-D99B970670B1}">
      <dgm:prSet custT="1"/>
      <dgm:spPr>
        <a:solidFill>
          <a:schemeClr val="accent1">
            <a:lumMod val="75000"/>
            <a:alpha val="50000"/>
          </a:schemeClr>
        </a:solidFill>
      </dgm:spPr>
      <dgm:t>
        <a:bodyPr/>
        <a:lstStyle/>
        <a:p>
          <a:r>
            <a:rPr lang="en-US" sz="3500" i="1" dirty="0"/>
            <a:t>Ex-ante Conditionality:</a:t>
          </a:r>
          <a:r>
            <a:rPr lang="en-US" sz="3500" dirty="0"/>
            <a:t> certain conditions have to be fulfilled before an aid or a sanction is issued</a:t>
          </a:r>
          <a:r>
            <a:rPr lang="en-GB" sz="3500" dirty="0"/>
            <a:t>.</a:t>
          </a:r>
          <a:endParaRPr lang="en-DE" sz="3500" dirty="0"/>
        </a:p>
      </dgm:t>
    </dgm:pt>
    <dgm:pt modelId="{5D975B66-087C-FA46-8905-CFCB6EA66900}" type="parTrans" cxnId="{6A99A437-88BF-1542-BB1F-D8013C1ED469}">
      <dgm:prSet/>
      <dgm:spPr/>
      <dgm:t>
        <a:bodyPr/>
        <a:lstStyle/>
        <a:p>
          <a:endParaRPr lang="en-GB"/>
        </a:p>
      </dgm:t>
    </dgm:pt>
    <dgm:pt modelId="{0AD96644-EB1C-6042-A152-1C4E822848A4}" type="sibTrans" cxnId="{6A99A437-88BF-1542-BB1F-D8013C1ED469}">
      <dgm:prSet/>
      <dgm:spPr/>
      <dgm:t>
        <a:bodyPr/>
        <a:lstStyle/>
        <a:p>
          <a:endParaRPr lang="en-GB"/>
        </a:p>
      </dgm:t>
    </dgm:pt>
    <dgm:pt modelId="{8E13344C-0DA0-4B4D-8D8E-5C9EED55163B}">
      <dgm:prSet custT="1"/>
      <dgm:spPr>
        <a:solidFill>
          <a:schemeClr val="accent1">
            <a:lumMod val="75000"/>
            <a:alpha val="50000"/>
          </a:schemeClr>
        </a:solidFill>
      </dgm:spPr>
      <dgm:t>
        <a:bodyPr/>
        <a:lstStyle/>
        <a:p>
          <a:r>
            <a:rPr lang="en-US" sz="3500" i="1" dirty="0"/>
            <a:t>Ex-post Conditionality: </a:t>
          </a:r>
          <a:r>
            <a:rPr lang="en-US" sz="3500" dirty="0"/>
            <a:t>the mechanism of conditionality is issued after the receiving party starts to change or to adopt its politics.</a:t>
          </a:r>
          <a:endParaRPr lang="en-DE" sz="3500" dirty="0"/>
        </a:p>
      </dgm:t>
    </dgm:pt>
    <dgm:pt modelId="{6BF510A4-3A81-C54F-9ADA-63DE6BABFD95}" type="sibTrans" cxnId="{D2E2E1EF-BD0B-DF41-AC66-3CEA24DD4159}">
      <dgm:prSet/>
      <dgm:spPr/>
      <dgm:t>
        <a:bodyPr/>
        <a:lstStyle/>
        <a:p>
          <a:endParaRPr lang="en-GB"/>
        </a:p>
      </dgm:t>
    </dgm:pt>
    <dgm:pt modelId="{D4482E77-9E9F-084F-A5DE-6CEBCA99DC83}" type="parTrans" cxnId="{D2E2E1EF-BD0B-DF41-AC66-3CEA24DD4159}">
      <dgm:prSet/>
      <dgm:spPr/>
      <dgm:t>
        <a:bodyPr/>
        <a:lstStyle/>
        <a:p>
          <a:endParaRPr lang="en-GB"/>
        </a:p>
      </dgm:t>
    </dgm:pt>
    <dgm:pt modelId="{2C35D2A0-8A40-F848-8F97-9BAC41008A98}" type="pres">
      <dgm:prSet presAssocID="{E02521EF-AB34-224D-889B-8DCC52E2BB83}" presName="diagram" presStyleCnt="0">
        <dgm:presLayoutVars>
          <dgm:dir/>
          <dgm:resizeHandles val="exact"/>
        </dgm:presLayoutVars>
      </dgm:prSet>
      <dgm:spPr/>
    </dgm:pt>
    <dgm:pt modelId="{AB6DEB17-C340-4548-BD2F-34E0D9393E46}" type="pres">
      <dgm:prSet presAssocID="{2F2C8923-E4D0-EB46-83F3-D99B970670B1}" presName="node" presStyleLbl="node1" presStyleIdx="0" presStyleCnt="2">
        <dgm:presLayoutVars>
          <dgm:bulletEnabled val="1"/>
        </dgm:presLayoutVars>
      </dgm:prSet>
      <dgm:spPr/>
    </dgm:pt>
    <dgm:pt modelId="{64228528-D8EF-7047-BE86-7A20A994A005}" type="pres">
      <dgm:prSet presAssocID="{0AD96644-EB1C-6042-A152-1C4E822848A4}" presName="sibTrans" presStyleCnt="0"/>
      <dgm:spPr/>
    </dgm:pt>
    <dgm:pt modelId="{C2ABCF76-0393-FF46-AC51-3DAFBD519EAE}" type="pres">
      <dgm:prSet presAssocID="{8E13344C-0DA0-4B4D-8D8E-5C9EED55163B}" presName="node" presStyleLbl="node1" presStyleIdx="1" presStyleCnt="2">
        <dgm:presLayoutVars>
          <dgm:bulletEnabled val="1"/>
        </dgm:presLayoutVars>
      </dgm:prSet>
      <dgm:spPr/>
    </dgm:pt>
  </dgm:ptLst>
  <dgm:cxnLst>
    <dgm:cxn modelId="{B454C909-265C-5148-BBF4-EDFF4C94A6DB}" type="presOf" srcId="{2F2C8923-E4D0-EB46-83F3-D99B970670B1}" destId="{AB6DEB17-C340-4548-BD2F-34E0D9393E46}" srcOrd="0" destOrd="0" presId="urn:microsoft.com/office/officeart/2005/8/layout/default"/>
    <dgm:cxn modelId="{6A99A437-88BF-1542-BB1F-D8013C1ED469}" srcId="{E02521EF-AB34-224D-889B-8DCC52E2BB83}" destId="{2F2C8923-E4D0-EB46-83F3-D99B970670B1}" srcOrd="0" destOrd="0" parTransId="{5D975B66-087C-FA46-8905-CFCB6EA66900}" sibTransId="{0AD96644-EB1C-6042-A152-1C4E822848A4}"/>
    <dgm:cxn modelId="{6AAD8F63-CB96-F042-B549-637EF715B61B}" type="presOf" srcId="{8E13344C-0DA0-4B4D-8D8E-5C9EED55163B}" destId="{C2ABCF76-0393-FF46-AC51-3DAFBD519EAE}" srcOrd="0" destOrd="0" presId="urn:microsoft.com/office/officeart/2005/8/layout/default"/>
    <dgm:cxn modelId="{5F46DB88-68B6-A24E-8CF5-DC2C36A64039}" type="presOf" srcId="{E02521EF-AB34-224D-889B-8DCC52E2BB83}" destId="{2C35D2A0-8A40-F848-8F97-9BAC41008A98}" srcOrd="0" destOrd="0" presId="urn:microsoft.com/office/officeart/2005/8/layout/default"/>
    <dgm:cxn modelId="{D2E2E1EF-BD0B-DF41-AC66-3CEA24DD4159}" srcId="{E02521EF-AB34-224D-889B-8DCC52E2BB83}" destId="{8E13344C-0DA0-4B4D-8D8E-5C9EED55163B}" srcOrd="1" destOrd="0" parTransId="{D4482E77-9E9F-084F-A5DE-6CEBCA99DC83}" sibTransId="{6BF510A4-3A81-C54F-9ADA-63DE6BABFD95}"/>
    <dgm:cxn modelId="{02F2F772-651D-F248-802D-9F0594F77F21}" type="presParOf" srcId="{2C35D2A0-8A40-F848-8F97-9BAC41008A98}" destId="{AB6DEB17-C340-4548-BD2F-34E0D9393E46}" srcOrd="0" destOrd="0" presId="urn:microsoft.com/office/officeart/2005/8/layout/default"/>
    <dgm:cxn modelId="{E3C8617F-E05B-B84E-9BAE-F6AD90D462D3}" type="presParOf" srcId="{2C35D2A0-8A40-F848-8F97-9BAC41008A98}" destId="{64228528-D8EF-7047-BE86-7A20A994A005}" srcOrd="1" destOrd="0" presId="urn:microsoft.com/office/officeart/2005/8/layout/default"/>
    <dgm:cxn modelId="{8ACE0EFE-CD7C-4442-9F0F-031209D5799A}" type="presParOf" srcId="{2C35D2A0-8A40-F848-8F97-9BAC41008A98}" destId="{C2ABCF76-0393-FF46-AC51-3DAFBD519EAE}"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04C56B-3D6D-AA4A-99B1-39544237D93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FC117FB-0D30-3443-B267-A9F7E58CC933}">
      <dgm:prSet/>
      <dgm:spPr>
        <a:solidFill>
          <a:schemeClr val="accent1">
            <a:lumMod val="50000"/>
          </a:schemeClr>
        </a:solidFill>
        <a:effectLst>
          <a:outerShdw blurRad="50800" dist="38100" dir="18900000" algn="bl" rotWithShape="0">
            <a:prstClr val="black">
              <a:alpha val="40000"/>
            </a:prstClr>
          </a:outerShdw>
        </a:effectLst>
        <a:scene3d>
          <a:camera prst="orthographicFront"/>
          <a:lightRig rig="threePt" dir="t"/>
        </a:scene3d>
        <a:sp3d prstMaterial="plastic"/>
      </dgm:spPr>
      <dgm:t>
        <a:bodyPr/>
        <a:lstStyle/>
        <a:p>
          <a:r>
            <a:rPr lang="en-DE" b="1" dirty="0"/>
            <a:t>Hungary</a:t>
          </a:r>
          <a:endParaRPr lang="en-DE" dirty="0"/>
        </a:p>
      </dgm:t>
    </dgm:pt>
    <dgm:pt modelId="{413A1E51-AB31-FD4A-8CBC-F3F6540D1FF3}" type="parTrans" cxnId="{07884F66-0631-C04E-B5FB-E4E7CB8A6C53}">
      <dgm:prSet/>
      <dgm:spPr/>
      <dgm:t>
        <a:bodyPr/>
        <a:lstStyle/>
        <a:p>
          <a:endParaRPr lang="en-GB"/>
        </a:p>
      </dgm:t>
    </dgm:pt>
    <dgm:pt modelId="{CEB56AA0-D326-0B45-8F0D-F6521DCA0B1D}" type="sibTrans" cxnId="{07884F66-0631-C04E-B5FB-E4E7CB8A6C53}">
      <dgm:prSet/>
      <dgm:spPr/>
      <dgm:t>
        <a:bodyPr/>
        <a:lstStyle/>
        <a:p>
          <a:endParaRPr lang="en-GB"/>
        </a:p>
      </dgm:t>
    </dgm:pt>
    <dgm:pt modelId="{C579037D-DE1F-5747-8C46-802B45519C81}">
      <dgm:prSet/>
      <dgm:spPr>
        <a:effectLst>
          <a:outerShdw blurRad="50800" dist="38100" dir="18900000" algn="bl" rotWithShape="0">
            <a:prstClr val="black">
              <a:alpha val="40000"/>
            </a:prstClr>
          </a:outerShdw>
        </a:effectLst>
        <a:scene3d>
          <a:camera prst="orthographicFront"/>
          <a:lightRig rig="threePt" dir="t"/>
        </a:scene3d>
        <a:sp3d prstMaterial="plastic"/>
      </dgm:spPr>
      <dgm:t>
        <a:bodyPr/>
        <a:lstStyle/>
        <a:p>
          <a:r>
            <a:rPr lang="en-GB" dirty="0"/>
            <a:t>Spring 2011: start of enacting various amendments to its Fundamental Law.</a:t>
          </a:r>
        </a:p>
      </dgm:t>
    </dgm:pt>
    <dgm:pt modelId="{4C69A8A8-3211-6647-8ACB-199237C7FCD3}" type="parTrans" cxnId="{183FCAA1-C00A-794D-A30A-D679DE778E54}">
      <dgm:prSet/>
      <dgm:spPr/>
      <dgm:t>
        <a:bodyPr/>
        <a:lstStyle/>
        <a:p>
          <a:endParaRPr lang="en-GB"/>
        </a:p>
      </dgm:t>
    </dgm:pt>
    <dgm:pt modelId="{52A6FD2C-5550-174D-AE44-1A1D722F2C70}" type="sibTrans" cxnId="{183FCAA1-C00A-794D-A30A-D679DE778E54}">
      <dgm:prSet/>
      <dgm:spPr/>
      <dgm:t>
        <a:bodyPr/>
        <a:lstStyle/>
        <a:p>
          <a:endParaRPr lang="en-GB"/>
        </a:p>
      </dgm:t>
    </dgm:pt>
    <dgm:pt modelId="{FE565D5E-5C26-A54E-852F-8864B9302577}">
      <dgm:prSet/>
      <dgm:spPr>
        <a:effectLst>
          <a:outerShdw blurRad="50800" dist="38100" dir="18900000" algn="bl" rotWithShape="0">
            <a:prstClr val="black">
              <a:alpha val="40000"/>
            </a:prstClr>
          </a:outerShdw>
        </a:effectLst>
        <a:scene3d>
          <a:camera prst="orthographicFront"/>
          <a:lightRig rig="threePt" dir="t"/>
        </a:scene3d>
        <a:sp3d prstMaterial="plastic"/>
      </dgm:spPr>
      <dgm:t>
        <a:bodyPr/>
        <a:lstStyle/>
        <a:p>
          <a:r>
            <a:rPr lang="en-GB" dirty="0"/>
            <a:t>Changes of the Hungarian constitutional system to dismantle the Constitutional Court </a:t>
          </a:r>
          <a:r>
            <a:rPr lang="en-GB" dirty="0">
              <a:sym typeface="Wingdings" pitchFamily="2" charset="2"/>
            </a:rPr>
            <a:t> </a:t>
          </a:r>
          <a:r>
            <a:rPr lang="en-GB" b="1" dirty="0">
              <a:sym typeface="Wingdings" pitchFamily="2" charset="2"/>
            </a:rPr>
            <a:t>attacking independence of judiciary.</a:t>
          </a:r>
        </a:p>
      </dgm:t>
    </dgm:pt>
    <dgm:pt modelId="{3DEE0EFA-060C-D444-AE5B-8833DBA4AC22}" type="parTrans" cxnId="{1DE0AB7C-E291-B043-87D9-32ECE377C7D9}">
      <dgm:prSet/>
      <dgm:spPr/>
      <dgm:t>
        <a:bodyPr/>
        <a:lstStyle/>
        <a:p>
          <a:endParaRPr lang="en-GB"/>
        </a:p>
      </dgm:t>
    </dgm:pt>
    <dgm:pt modelId="{2EEC81FD-416B-844C-95AB-0761308EE00C}" type="sibTrans" cxnId="{1DE0AB7C-E291-B043-87D9-32ECE377C7D9}">
      <dgm:prSet/>
      <dgm:spPr/>
      <dgm:t>
        <a:bodyPr/>
        <a:lstStyle/>
        <a:p>
          <a:endParaRPr lang="en-GB"/>
        </a:p>
      </dgm:t>
    </dgm:pt>
    <dgm:pt modelId="{ECB76187-82E6-454E-94B3-DBC3BEE9DA4C}">
      <dgm:prSet/>
      <dgm:spPr>
        <a:effectLst>
          <a:outerShdw blurRad="50800" dist="38100" dir="18900000" algn="bl" rotWithShape="0">
            <a:prstClr val="black">
              <a:alpha val="40000"/>
            </a:prstClr>
          </a:outerShdw>
        </a:effectLst>
        <a:scene3d>
          <a:camera prst="orthographicFront"/>
          <a:lightRig rig="threePt" dir="t"/>
        </a:scene3d>
        <a:sp3d prstMaterial="plastic"/>
      </dgm:spPr>
      <dgm:t>
        <a:bodyPr/>
        <a:lstStyle/>
        <a:p>
          <a:r>
            <a:rPr lang="en-US" dirty="0">
              <a:effectLst/>
              <a:ea typeface="Calibri" panose="020F0502020204030204" pitchFamily="34" charset="0"/>
            </a:rPr>
            <a:t>EU Parliament: the breakdown of democracy, the Rule of Law and Fundamental Rights in Hungary turn the country into a </a:t>
          </a:r>
          <a:r>
            <a:rPr lang="en-US" b="1" dirty="0">
              <a:effectLst/>
              <a:ea typeface="Calibri" panose="020F0502020204030204" pitchFamily="34" charset="0"/>
            </a:rPr>
            <a:t>regime of electoral autocracy.</a:t>
          </a:r>
          <a:endParaRPr lang="en-DE" dirty="0"/>
        </a:p>
      </dgm:t>
    </dgm:pt>
    <dgm:pt modelId="{77551F4F-6A8D-D84F-9B18-0FA8B104B3AD}" type="parTrans" cxnId="{11F67BFD-9CB1-774C-A2F8-196B8E8B6B74}">
      <dgm:prSet/>
      <dgm:spPr/>
      <dgm:t>
        <a:bodyPr/>
        <a:lstStyle/>
        <a:p>
          <a:endParaRPr lang="en-GB"/>
        </a:p>
      </dgm:t>
    </dgm:pt>
    <dgm:pt modelId="{4A56D211-672F-6E46-91D4-7D36A60957AB}" type="sibTrans" cxnId="{11F67BFD-9CB1-774C-A2F8-196B8E8B6B74}">
      <dgm:prSet/>
      <dgm:spPr/>
      <dgm:t>
        <a:bodyPr/>
        <a:lstStyle/>
        <a:p>
          <a:endParaRPr lang="en-GB"/>
        </a:p>
      </dgm:t>
    </dgm:pt>
    <dgm:pt modelId="{1FBCBD8F-E923-374A-BA96-A426A0FFDABF}">
      <dgm:prSet/>
      <dgm:spPr>
        <a:solidFill>
          <a:schemeClr val="accent1">
            <a:lumMod val="50000"/>
          </a:schemeClr>
        </a:solidFill>
        <a:effectLst>
          <a:outerShdw blurRad="50800" dist="38100" dir="18900000" algn="bl" rotWithShape="0">
            <a:prstClr val="black">
              <a:alpha val="40000"/>
            </a:prstClr>
          </a:outerShdw>
        </a:effectLst>
        <a:scene3d>
          <a:camera prst="orthographicFront"/>
          <a:lightRig rig="threePt" dir="t"/>
        </a:scene3d>
        <a:sp3d prstMaterial="plastic"/>
      </dgm:spPr>
      <dgm:t>
        <a:bodyPr/>
        <a:lstStyle/>
        <a:p>
          <a:r>
            <a:rPr lang="en-GB" b="1" dirty="0"/>
            <a:t>Poland</a:t>
          </a:r>
        </a:p>
      </dgm:t>
    </dgm:pt>
    <dgm:pt modelId="{2DF80476-BA75-CE4D-A7EC-B8C2CC168FA1}" type="parTrans" cxnId="{06EDCC50-242B-2F41-8B20-2E1DED24B9EF}">
      <dgm:prSet/>
      <dgm:spPr/>
      <dgm:t>
        <a:bodyPr/>
        <a:lstStyle/>
        <a:p>
          <a:endParaRPr lang="en-GB"/>
        </a:p>
      </dgm:t>
    </dgm:pt>
    <dgm:pt modelId="{1F021B41-3061-3247-8D56-687A6D06D9E4}" type="sibTrans" cxnId="{06EDCC50-242B-2F41-8B20-2E1DED24B9EF}">
      <dgm:prSet/>
      <dgm:spPr/>
      <dgm:t>
        <a:bodyPr/>
        <a:lstStyle/>
        <a:p>
          <a:endParaRPr lang="en-GB"/>
        </a:p>
      </dgm:t>
    </dgm:pt>
    <dgm:pt modelId="{D8FF782E-9BF0-5D47-83CB-32BBC7D1A631}">
      <dgm:prSet/>
      <dgm:spPr>
        <a:effectLst>
          <a:outerShdw blurRad="50800" dist="38100" algn="l" rotWithShape="0">
            <a:prstClr val="black">
              <a:alpha val="40000"/>
            </a:prstClr>
          </a:outerShdw>
        </a:effectLst>
        <a:scene3d>
          <a:camera prst="orthographicFront"/>
          <a:lightRig rig="threePt" dir="t"/>
        </a:scene3d>
        <a:sp3d prstMaterial="flat"/>
      </dgm:spPr>
      <dgm:t>
        <a:bodyPr/>
        <a:lstStyle/>
        <a:p>
          <a:r>
            <a:rPr lang="en-GB" dirty="0"/>
            <a:t>Start of judicial reforms in 2015: </a:t>
          </a:r>
          <a:r>
            <a:rPr lang="en-GB" b="0" i="0" u="none" dirty="0"/>
            <a:t>changes to the Constitutional Tribunal, the National Council of the Judiciary, and the Supreme Court in order to bring these bodies under political control.</a:t>
          </a:r>
          <a:endParaRPr lang="en-GB" dirty="0"/>
        </a:p>
      </dgm:t>
    </dgm:pt>
    <dgm:pt modelId="{EFCD3602-43F0-994A-A815-27C361CB592F}" type="parTrans" cxnId="{DD3E0B75-88B2-C94B-B9BE-FE9D54D92BBC}">
      <dgm:prSet/>
      <dgm:spPr/>
      <dgm:t>
        <a:bodyPr/>
        <a:lstStyle/>
        <a:p>
          <a:endParaRPr lang="en-GB"/>
        </a:p>
      </dgm:t>
    </dgm:pt>
    <dgm:pt modelId="{4852BB0B-BCC9-D743-B503-0700FFE22D8C}" type="sibTrans" cxnId="{DD3E0B75-88B2-C94B-B9BE-FE9D54D92BBC}">
      <dgm:prSet/>
      <dgm:spPr/>
      <dgm:t>
        <a:bodyPr/>
        <a:lstStyle/>
        <a:p>
          <a:endParaRPr lang="en-GB"/>
        </a:p>
      </dgm:t>
    </dgm:pt>
    <dgm:pt modelId="{7229F84B-E002-3D40-A9D6-D523F8AC6E85}">
      <dgm:prSet/>
      <dgm:spPr>
        <a:effectLst>
          <a:outerShdw blurRad="50800" dist="38100" algn="l" rotWithShape="0">
            <a:prstClr val="black">
              <a:alpha val="40000"/>
            </a:prstClr>
          </a:outerShdw>
        </a:effectLst>
        <a:scene3d>
          <a:camera prst="orthographicFront"/>
          <a:lightRig rig="threePt" dir="t"/>
        </a:scene3d>
        <a:sp3d prstMaterial="flat"/>
      </dgm:spPr>
      <dgm:t>
        <a:bodyPr/>
        <a:lstStyle/>
        <a:p>
          <a:r>
            <a:rPr lang="en-GB" b="0" i="0" u="none" dirty="0"/>
            <a:t>Most contentious issue: establishment of the Disciplinary Chamber of the Supreme Court, which has the power to discipline judges </a:t>
          </a:r>
          <a:r>
            <a:rPr lang="en-GB" b="0" i="0" u="none" dirty="0">
              <a:sym typeface="Wingdings" pitchFamily="2" charset="2"/>
            </a:rPr>
            <a:t> </a:t>
          </a:r>
          <a:r>
            <a:rPr lang="en-GB" b="0" i="0" u="none" dirty="0"/>
            <a:t>undermines judicial independence by allowing </a:t>
          </a:r>
          <a:r>
            <a:rPr lang="en-GB" b="1" i="0" u="none" dirty="0"/>
            <a:t>political influence over the judiciary</a:t>
          </a:r>
          <a:r>
            <a:rPr lang="en-GB" b="0" i="0" u="none" dirty="0"/>
            <a:t>.</a:t>
          </a:r>
          <a:endParaRPr lang="en-GB" dirty="0"/>
        </a:p>
      </dgm:t>
    </dgm:pt>
    <dgm:pt modelId="{5CC779B6-3AAC-7A48-B617-C58A01A650C1}" type="parTrans" cxnId="{B715F099-B0CF-504F-A422-5017C71F185C}">
      <dgm:prSet/>
      <dgm:spPr/>
      <dgm:t>
        <a:bodyPr/>
        <a:lstStyle/>
        <a:p>
          <a:endParaRPr lang="en-GB"/>
        </a:p>
      </dgm:t>
    </dgm:pt>
    <dgm:pt modelId="{6D8EAD75-3C4A-0642-91A7-4794853733FB}" type="sibTrans" cxnId="{B715F099-B0CF-504F-A422-5017C71F185C}">
      <dgm:prSet/>
      <dgm:spPr/>
      <dgm:t>
        <a:bodyPr/>
        <a:lstStyle/>
        <a:p>
          <a:endParaRPr lang="en-GB"/>
        </a:p>
      </dgm:t>
    </dgm:pt>
    <dgm:pt modelId="{6CDE3EB2-D845-C441-A811-BCB74BE48721}" type="pres">
      <dgm:prSet presAssocID="{7E04C56B-3D6D-AA4A-99B1-39544237D934}" presName="Name0" presStyleCnt="0">
        <dgm:presLayoutVars>
          <dgm:dir/>
          <dgm:animLvl val="lvl"/>
          <dgm:resizeHandles val="exact"/>
        </dgm:presLayoutVars>
      </dgm:prSet>
      <dgm:spPr/>
    </dgm:pt>
    <dgm:pt modelId="{8DCCCE61-2C78-9449-9810-60D1CED2F73D}" type="pres">
      <dgm:prSet presAssocID="{DFC117FB-0D30-3443-B267-A9F7E58CC933}" presName="composite" presStyleCnt="0"/>
      <dgm:spPr/>
    </dgm:pt>
    <dgm:pt modelId="{09796D8C-28A8-4D45-9869-7F7E98454FDD}" type="pres">
      <dgm:prSet presAssocID="{DFC117FB-0D30-3443-B267-A9F7E58CC933}" presName="parTx" presStyleLbl="alignNode1" presStyleIdx="0" presStyleCnt="2">
        <dgm:presLayoutVars>
          <dgm:chMax val="0"/>
          <dgm:chPref val="0"/>
          <dgm:bulletEnabled val="1"/>
        </dgm:presLayoutVars>
      </dgm:prSet>
      <dgm:spPr/>
    </dgm:pt>
    <dgm:pt modelId="{3125DB80-36D6-7D48-8CE1-B7A1593DFD7F}" type="pres">
      <dgm:prSet presAssocID="{DFC117FB-0D30-3443-B267-A9F7E58CC933}" presName="desTx" presStyleLbl="alignAccFollowNode1" presStyleIdx="0" presStyleCnt="2">
        <dgm:presLayoutVars>
          <dgm:bulletEnabled val="1"/>
        </dgm:presLayoutVars>
      </dgm:prSet>
      <dgm:spPr/>
    </dgm:pt>
    <dgm:pt modelId="{4499F7E5-D3C9-E941-9C0C-A5784479D2A3}" type="pres">
      <dgm:prSet presAssocID="{CEB56AA0-D326-0B45-8F0D-F6521DCA0B1D}" presName="space" presStyleCnt="0"/>
      <dgm:spPr/>
    </dgm:pt>
    <dgm:pt modelId="{FBB70DE5-02E0-BE43-9F0B-3D0A83EF4A7C}" type="pres">
      <dgm:prSet presAssocID="{1FBCBD8F-E923-374A-BA96-A426A0FFDABF}" presName="composite" presStyleCnt="0"/>
      <dgm:spPr/>
    </dgm:pt>
    <dgm:pt modelId="{BBC881F9-72AA-F34B-905B-06CB17E290D8}" type="pres">
      <dgm:prSet presAssocID="{1FBCBD8F-E923-374A-BA96-A426A0FFDABF}" presName="parTx" presStyleLbl="alignNode1" presStyleIdx="1" presStyleCnt="2">
        <dgm:presLayoutVars>
          <dgm:chMax val="0"/>
          <dgm:chPref val="0"/>
          <dgm:bulletEnabled val="1"/>
        </dgm:presLayoutVars>
      </dgm:prSet>
      <dgm:spPr/>
    </dgm:pt>
    <dgm:pt modelId="{AD3A1FF2-0EEF-F84A-9237-C7F1398098DC}" type="pres">
      <dgm:prSet presAssocID="{1FBCBD8F-E923-374A-BA96-A426A0FFDABF}" presName="desTx" presStyleLbl="alignAccFollowNode1" presStyleIdx="1" presStyleCnt="2">
        <dgm:presLayoutVars>
          <dgm:bulletEnabled val="1"/>
        </dgm:presLayoutVars>
      </dgm:prSet>
      <dgm:spPr/>
    </dgm:pt>
  </dgm:ptLst>
  <dgm:cxnLst>
    <dgm:cxn modelId="{558F7242-EA15-9247-8845-CC2A369525F3}" type="presOf" srcId="{D8FF782E-9BF0-5D47-83CB-32BBC7D1A631}" destId="{AD3A1FF2-0EEF-F84A-9237-C7F1398098DC}" srcOrd="0" destOrd="0" presId="urn:microsoft.com/office/officeart/2005/8/layout/hList1"/>
    <dgm:cxn modelId="{06EDCC50-242B-2F41-8B20-2E1DED24B9EF}" srcId="{7E04C56B-3D6D-AA4A-99B1-39544237D934}" destId="{1FBCBD8F-E923-374A-BA96-A426A0FFDABF}" srcOrd="1" destOrd="0" parTransId="{2DF80476-BA75-CE4D-A7EC-B8C2CC168FA1}" sibTransId="{1F021B41-3061-3247-8D56-687A6D06D9E4}"/>
    <dgm:cxn modelId="{F5755C57-D8B7-7145-9BB1-09CDE0D17362}" type="presOf" srcId="{7E04C56B-3D6D-AA4A-99B1-39544237D934}" destId="{6CDE3EB2-D845-C441-A811-BCB74BE48721}" srcOrd="0" destOrd="0" presId="urn:microsoft.com/office/officeart/2005/8/layout/hList1"/>
    <dgm:cxn modelId="{07884F66-0631-C04E-B5FB-E4E7CB8A6C53}" srcId="{7E04C56B-3D6D-AA4A-99B1-39544237D934}" destId="{DFC117FB-0D30-3443-B267-A9F7E58CC933}" srcOrd="0" destOrd="0" parTransId="{413A1E51-AB31-FD4A-8CBC-F3F6540D1FF3}" sibTransId="{CEB56AA0-D326-0B45-8F0D-F6521DCA0B1D}"/>
    <dgm:cxn modelId="{DD3E0B75-88B2-C94B-B9BE-FE9D54D92BBC}" srcId="{1FBCBD8F-E923-374A-BA96-A426A0FFDABF}" destId="{D8FF782E-9BF0-5D47-83CB-32BBC7D1A631}" srcOrd="0" destOrd="0" parTransId="{EFCD3602-43F0-994A-A815-27C361CB592F}" sibTransId="{4852BB0B-BCC9-D743-B503-0700FFE22D8C}"/>
    <dgm:cxn modelId="{60354E75-31BC-2041-975D-C21A3DA6822E}" type="presOf" srcId="{C579037D-DE1F-5747-8C46-802B45519C81}" destId="{3125DB80-36D6-7D48-8CE1-B7A1593DFD7F}" srcOrd="0" destOrd="0" presId="urn:microsoft.com/office/officeart/2005/8/layout/hList1"/>
    <dgm:cxn modelId="{F44A2C77-BE95-E744-AAA4-F8C47FF49120}" type="presOf" srcId="{DFC117FB-0D30-3443-B267-A9F7E58CC933}" destId="{09796D8C-28A8-4D45-9869-7F7E98454FDD}" srcOrd="0" destOrd="0" presId="urn:microsoft.com/office/officeart/2005/8/layout/hList1"/>
    <dgm:cxn modelId="{98696F79-13DC-5F41-AB84-0D52B811ACE9}" type="presOf" srcId="{FE565D5E-5C26-A54E-852F-8864B9302577}" destId="{3125DB80-36D6-7D48-8CE1-B7A1593DFD7F}" srcOrd="0" destOrd="1" presId="urn:microsoft.com/office/officeart/2005/8/layout/hList1"/>
    <dgm:cxn modelId="{1DE0AB7C-E291-B043-87D9-32ECE377C7D9}" srcId="{DFC117FB-0D30-3443-B267-A9F7E58CC933}" destId="{FE565D5E-5C26-A54E-852F-8864B9302577}" srcOrd="1" destOrd="0" parTransId="{3DEE0EFA-060C-D444-AE5B-8833DBA4AC22}" sibTransId="{2EEC81FD-416B-844C-95AB-0761308EE00C}"/>
    <dgm:cxn modelId="{B715F099-B0CF-504F-A422-5017C71F185C}" srcId="{1FBCBD8F-E923-374A-BA96-A426A0FFDABF}" destId="{7229F84B-E002-3D40-A9D6-D523F8AC6E85}" srcOrd="1" destOrd="0" parTransId="{5CC779B6-3AAC-7A48-B617-C58A01A650C1}" sibTransId="{6D8EAD75-3C4A-0642-91A7-4794853733FB}"/>
    <dgm:cxn modelId="{183FCAA1-C00A-794D-A30A-D679DE778E54}" srcId="{DFC117FB-0D30-3443-B267-A9F7E58CC933}" destId="{C579037D-DE1F-5747-8C46-802B45519C81}" srcOrd="0" destOrd="0" parTransId="{4C69A8A8-3211-6647-8ACB-199237C7FCD3}" sibTransId="{52A6FD2C-5550-174D-AE44-1A1D722F2C70}"/>
    <dgm:cxn modelId="{F0A387A9-091B-7243-A704-640BA22929A6}" type="presOf" srcId="{7229F84B-E002-3D40-A9D6-D523F8AC6E85}" destId="{AD3A1FF2-0EEF-F84A-9237-C7F1398098DC}" srcOrd="0" destOrd="1" presId="urn:microsoft.com/office/officeart/2005/8/layout/hList1"/>
    <dgm:cxn modelId="{E6592FBA-5AFD-EC4F-AC84-35830AE567BD}" type="presOf" srcId="{ECB76187-82E6-454E-94B3-DBC3BEE9DA4C}" destId="{3125DB80-36D6-7D48-8CE1-B7A1593DFD7F}" srcOrd="0" destOrd="2" presId="urn:microsoft.com/office/officeart/2005/8/layout/hList1"/>
    <dgm:cxn modelId="{9CA4E8C4-4E22-AA4C-81FF-46BA704107BD}" type="presOf" srcId="{1FBCBD8F-E923-374A-BA96-A426A0FFDABF}" destId="{BBC881F9-72AA-F34B-905B-06CB17E290D8}" srcOrd="0" destOrd="0" presId="urn:microsoft.com/office/officeart/2005/8/layout/hList1"/>
    <dgm:cxn modelId="{11F67BFD-9CB1-774C-A2F8-196B8E8B6B74}" srcId="{DFC117FB-0D30-3443-B267-A9F7E58CC933}" destId="{ECB76187-82E6-454E-94B3-DBC3BEE9DA4C}" srcOrd="2" destOrd="0" parTransId="{77551F4F-6A8D-D84F-9B18-0FA8B104B3AD}" sibTransId="{4A56D211-672F-6E46-91D4-7D36A60957AB}"/>
    <dgm:cxn modelId="{F1E82D1C-A977-E64D-9DF6-8008AFBFB5D6}" type="presParOf" srcId="{6CDE3EB2-D845-C441-A811-BCB74BE48721}" destId="{8DCCCE61-2C78-9449-9810-60D1CED2F73D}" srcOrd="0" destOrd="0" presId="urn:microsoft.com/office/officeart/2005/8/layout/hList1"/>
    <dgm:cxn modelId="{48D704A5-5A5C-2E4E-93E5-8C4E617830B1}" type="presParOf" srcId="{8DCCCE61-2C78-9449-9810-60D1CED2F73D}" destId="{09796D8C-28A8-4D45-9869-7F7E98454FDD}" srcOrd="0" destOrd="0" presId="urn:microsoft.com/office/officeart/2005/8/layout/hList1"/>
    <dgm:cxn modelId="{141C78C5-8080-1D43-B67B-EA709435F96E}" type="presParOf" srcId="{8DCCCE61-2C78-9449-9810-60D1CED2F73D}" destId="{3125DB80-36D6-7D48-8CE1-B7A1593DFD7F}" srcOrd="1" destOrd="0" presId="urn:microsoft.com/office/officeart/2005/8/layout/hList1"/>
    <dgm:cxn modelId="{9CDB8A29-E1C3-B94B-852D-BD90140FDF9F}" type="presParOf" srcId="{6CDE3EB2-D845-C441-A811-BCB74BE48721}" destId="{4499F7E5-D3C9-E941-9C0C-A5784479D2A3}" srcOrd="1" destOrd="0" presId="urn:microsoft.com/office/officeart/2005/8/layout/hList1"/>
    <dgm:cxn modelId="{A55B4320-64E2-644F-B17A-1DE6D48B5180}" type="presParOf" srcId="{6CDE3EB2-D845-C441-A811-BCB74BE48721}" destId="{FBB70DE5-02E0-BE43-9F0B-3D0A83EF4A7C}" srcOrd="2" destOrd="0" presId="urn:microsoft.com/office/officeart/2005/8/layout/hList1"/>
    <dgm:cxn modelId="{9D3085C4-CDEE-8443-8550-1B6FA20DAD20}" type="presParOf" srcId="{FBB70DE5-02E0-BE43-9F0B-3D0A83EF4A7C}" destId="{BBC881F9-72AA-F34B-905B-06CB17E290D8}" srcOrd="0" destOrd="0" presId="urn:microsoft.com/office/officeart/2005/8/layout/hList1"/>
    <dgm:cxn modelId="{A937D4B6-3B5C-C34D-90C3-EAB0E7B815EF}" type="presParOf" srcId="{FBB70DE5-02E0-BE43-9F0B-3D0A83EF4A7C}" destId="{AD3A1FF2-0EEF-F84A-9237-C7F1398098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01C7B0-05D4-5741-89FB-FC9C2B2BA31A}" type="doc">
      <dgm:prSet loTypeId="urn:microsoft.com/office/officeart/2005/8/layout/list1" loCatId="process" qsTypeId="urn:microsoft.com/office/officeart/2005/8/quickstyle/simple1" qsCatId="simple" csTypeId="urn:microsoft.com/office/officeart/2005/8/colors/accent1_2" csCatId="accent1" phldr="1"/>
      <dgm:spPr/>
      <dgm:t>
        <a:bodyPr/>
        <a:lstStyle/>
        <a:p>
          <a:endParaRPr lang="en-GB"/>
        </a:p>
      </dgm:t>
    </dgm:pt>
    <dgm:pt modelId="{FF06B110-E87C-FF40-84D7-D65DFA0DF476}">
      <dgm:prSet/>
      <dgm:spPr>
        <a:solidFill>
          <a:schemeClr val="accent1">
            <a:lumMod val="50000"/>
          </a:schemeClr>
        </a:solidFill>
      </dgm:spPr>
      <dgm:t>
        <a:bodyPr/>
        <a:lstStyle/>
        <a:p>
          <a:r>
            <a:rPr lang="en-GB" dirty="0"/>
            <a:t>The Commissions First Proposal of the New Mechanism</a:t>
          </a:r>
          <a:endParaRPr lang="en-DE" dirty="0"/>
        </a:p>
      </dgm:t>
    </dgm:pt>
    <dgm:pt modelId="{1393A394-BE12-1742-99A0-697AD88E9F74}" type="parTrans" cxnId="{5B50591A-7548-CD4C-92BC-B469E393F2DB}">
      <dgm:prSet/>
      <dgm:spPr/>
      <dgm:t>
        <a:bodyPr/>
        <a:lstStyle/>
        <a:p>
          <a:endParaRPr lang="en-GB"/>
        </a:p>
      </dgm:t>
    </dgm:pt>
    <dgm:pt modelId="{E0B9F696-D51B-334F-9B8D-1958BBFF0116}" type="sibTrans" cxnId="{5B50591A-7548-CD4C-92BC-B469E393F2DB}">
      <dgm:prSet/>
      <dgm:spPr/>
      <dgm:t>
        <a:bodyPr/>
        <a:lstStyle/>
        <a:p>
          <a:endParaRPr lang="en-GB"/>
        </a:p>
      </dgm:t>
    </dgm:pt>
    <dgm:pt modelId="{FDC42EBE-F9F4-EE4D-A7C8-F95ACA648D85}">
      <dgm:prSet/>
      <dgm:spPr/>
      <dgm:t>
        <a:bodyPr/>
        <a:lstStyle/>
        <a:p>
          <a:r>
            <a:rPr lang="en-GB" dirty="0"/>
            <a:t>Protection of the Union´s budget in case of “</a:t>
          </a:r>
          <a:r>
            <a:rPr lang="en-GB" b="1" dirty="0"/>
            <a:t>generalised deficiencies” regarding the Rule of Law </a:t>
          </a:r>
          <a:r>
            <a:rPr lang="en-GB" dirty="0"/>
            <a:t>in the Member States.</a:t>
          </a:r>
          <a:endParaRPr lang="en-DE" dirty="0"/>
        </a:p>
      </dgm:t>
    </dgm:pt>
    <dgm:pt modelId="{7D0FF9B9-0DBC-A143-8840-24FFD19B52C4}" type="parTrans" cxnId="{0CE0CEE9-8722-974C-B662-9C63E28BDA41}">
      <dgm:prSet/>
      <dgm:spPr/>
      <dgm:t>
        <a:bodyPr/>
        <a:lstStyle/>
        <a:p>
          <a:endParaRPr lang="en-GB"/>
        </a:p>
      </dgm:t>
    </dgm:pt>
    <dgm:pt modelId="{96B51E66-7EEE-504E-A2D7-A47F9C4E69B3}" type="sibTrans" cxnId="{0CE0CEE9-8722-974C-B662-9C63E28BDA41}">
      <dgm:prSet/>
      <dgm:spPr/>
      <dgm:t>
        <a:bodyPr/>
        <a:lstStyle/>
        <a:p>
          <a:endParaRPr lang="en-GB"/>
        </a:p>
      </dgm:t>
    </dgm:pt>
    <dgm:pt modelId="{69166F5F-ACE4-0742-A250-8BBC878657AD}">
      <dgm:prSet/>
      <dgm:spPr>
        <a:solidFill>
          <a:schemeClr val="accent1">
            <a:lumMod val="50000"/>
          </a:schemeClr>
        </a:solidFill>
      </dgm:spPr>
      <dgm:t>
        <a:bodyPr/>
        <a:lstStyle/>
        <a:p>
          <a:r>
            <a:rPr lang="en-GB" dirty="0"/>
            <a:t>The Council</a:t>
          </a:r>
          <a:endParaRPr lang="en-DE" dirty="0"/>
        </a:p>
      </dgm:t>
    </dgm:pt>
    <dgm:pt modelId="{28899052-3257-DE48-9915-E48A66AE0D5C}" type="parTrans" cxnId="{C012B575-D4B2-4343-88C7-1F7B42705B8B}">
      <dgm:prSet/>
      <dgm:spPr/>
      <dgm:t>
        <a:bodyPr/>
        <a:lstStyle/>
        <a:p>
          <a:endParaRPr lang="en-GB"/>
        </a:p>
      </dgm:t>
    </dgm:pt>
    <dgm:pt modelId="{57860A2E-E697-C343-A4D9-AB2D63E0B88F}" type="sibTrans" cxnId="{C012B575-D4B2-4343-88C7-1F7B42705B8B}">
      <dgm:prSet/>
      <dgm:spPr/>
      <dgm:t>
        <a:bodyPr/>
        <a:lstStyle/>
        <a:p>
          <a:endParaRPr lang="en-GB"/>
        </a:p>
      </dgm:t>
    </dgm:pt>
    <dgm:pt modelId="{9F48FE75-D8DA-EB40-9ADE-321B1AF9A277}">
      <dgm:prSet/>
      <dgm:spPr/>
      <dgm:t>
        <a:bodyPr/>
        <a:lstStyle/>
        <a:p>
          <a:r>
            <a:rPr lang="en-GB" dirty="0"/>
            <a:t>Aim of the Regulation shall be the proper use of EU funds at national level and thus, the </a:t>
          </a:r>
          <a:r>
            <a:rPr lang="en-GB" b="1" dirty="0"/>
            <a:t>protection of the EU Budget</a:t>
          </a:r>
          <a:r>
            <a:rPr lang="en-GB" dirty="0"/>
            <a:t>.</a:t>
          </a:r>
          <a:endParaRPr lang="en-DE" dirty="0"/>
        </a:p>
      </dgm:t>
    </dgm:pt>
    <dgm:pt modelId="{6E5A6AC0-9FDC-B946-801A-599771149F73}" type="parTrans" cxnId="{6666EA66-2E48-DE43-B16A-4EA074BE3461}">
      <dgm:prSet/>
      <dgm:spPr/>
      <dgm:t>
        <a:bodyPr/>
        <a:lstStyle/>
        <a:p>
          <a:endParaRPr lang="en-GB"/>
        </a:p>
      </dgm:t>
    </dgm:pt>
    <dgm:pt modelId="{34DBA7B3-09F4-A647-8A35-E1EF088BE88A}" type="sibTrans" cxnId="{6666EA66-2E48-DE43-B16A-4EA074BE3461}">
      <dgm:prSet/>
      <dgm:spPr/>
      <dgm:t>
        <a:bodyPr/>
        <a:lstStyle/>
        <a:p>
          <a:endParaRPr lang="en-GB"/>
        </a:p>
      </dgm:t>
    </dgm:pt>
    <dgm:pt modelId="{934A5F05-7847-2747-B12F-EAA0B439BBA6}" type="pres">
      <dgm:prSet presAssocID="{8501C7B0-05D4-5741-89FB-FC9C2B2BA31A}" presName="linear" presStyleCnt="0">
        <dgm:presLayoutVars>
          <dgm:dir/>
          <dgm:animLvl val="lvl"/>
          <dgm:resizeHandles val="exact"/>
        </dgm:presLayoutVars>
      </dgm:prSet>
      <dgm:spPr/>
    </dgm:pt>
    <dgm:pt modelId="{31FB0F8C-DF01-E740-A3CE-E496F29562E6}" type="pres">
      <dgm:prSet presAssocID="{FF06B110-E87C-FF40-84D7-D65DFA0DF476}" presName="parentLin" presStyleCnt="0"/>
      <dgm:spPr/>
    </dgm:pt>
    <dgm:pt modelId="{6FA1B8F7-DAC4-024A-8727-2E54CD0D27EA}" type="pres">
      <dgm:prSet presAssocID="{FF06B110-E87C-FF40-84D7-D65DFA0DF476}" presName="parentLeftMargin" presStyleLbl="node1" presStyleIdx="0" presStyleCnt="2"/>
      <dgm:spPr/>
    </dgm:pt>
    <dgm:pt modelId="{D03A662C-EE38-E940-BDEF-D43E7DC95F72}" type="pres">
      <dgm:prSet presAssocID="{FF06B110-E87C-FF40-84D7-D65DFA0DF476}" presName="parentText" presStyleLbl="node1" presStyleIdx="0" presStyleCnt="2">
        <dgm:presLayoutVars>
          <dgm:chMax val="0"/>
          <dgm:bulletEnabled val="1"/>
        </dgm:presLayoutVars>
      </dgm:prSet>
      <dgm:spPr/>
    </dgm:pt>
    <dgm:pt modelId="{D2B69024-DF84-DD45-A9C4-12F8C2BC7357}" type="pres">
      <dgm:prSet presAssocID="{FF06B110-E87C-FF40-84D7-D65DFA0DF476}" presName="negativeSpace" presStyleCnt="0"/>
      <dgm:spPr/>
    </dgm:pt>
    <dgm:pt modelId="{C22B3552-CCC7-5A42-8F51-D11FE20D7D70}" type="pres">
      <dgm:prSet presAssocID="{FF06B110-E87C-FF40-84D7-D65DFA0DF476}" presName="childText" presStyleLbl="conFgAcc1" presStyleIdx="0" presStyleCnt="2">
        <dgm:presLayoutVars>
          <dgm:bulletEnabled val="1"/>
        </dgm:presLayoutVars>
      </dgm:prSet>
      <dgm:spPr/>
    </dgm:pt>
    <dgm:pt modelId="{6474703F-1ACC-0E4D-A21D-611DFD775896}" type="pres">
      <dgm:prSet presAssocID="{E0B9F696-D51B-334F-9B8D-1958BBFF0116}" presName="spaceBetweenRectangles" presStyleCnt="0"/>
      <dgm:spPr/>
    </dgm:pt>
    <dgm:pt modelId="{BD2B1193-ADC6-B344-826C-147DB41D42A1}" type="pres">
      <dgm:prSet presAssocID="{69166F5F-ACE4-0742-A250-8BBC878657AD}" presName="parentLin" presStyleCnt="0"/>
      <dgm:spPr/>
    </dgm:pt>
    <dgm:pt modelId="{2BE54F33-CB1C-7549-8722-B263A5D052B3}" type="pres">
      <dgm:prSet presAssocID="{69166F5F-ACE4-0742-A250-8BBC878657AD}" presName="parentLeftMargin" presStyleLbl="node1" presStyleIdx="0" presStyleCnt="2"/>
      <dgm:spPr/>
    </dgm:pt>
    <dgm:pt modelId="{9DC32D64-0526-CF4C-A4E1-58426A63FDA5}" type="pres">
      <dgm:prSet presAssocID="{69166F5F-ACE4-0742-A250-8BBC878657AD}" presName="parentText" presStyleLbl="node1" presStyleIdx="1" presStyleCnt="2">
        <dgm:presLayoutVars>
          <dgm:chMax val="0"/>
          <dgm:bulletEnabled val="1"/>
        </dgm:presLayoutVars>
      </dgm:prSet>
      <dgm:spPr/>
    </dgm:pt>
    <dgm:pt modelId="{D0AC531C-C8A2-8A44-9AEA-AC0B1D045D0F}" type="pres">
      <dgm:prSet presAssocID="{69166F5F-ACE4-0742-A250-8BBC878657AD}" presName="negativeSpace" presStyleCnt="0"/>
      <dgm:spPr/>
    </dgm:pt>
    <dgm:pt modelId="{6A997DB0-C0C4-FB40-BC47-BE840EDCA9C5}" type="pres">
      <dgm:prSet presAssocID="{69166F5F-ACE4-0742-A250-8BBC878657AD}" presName="childText" presStyleLbl="conFgAcc1" presStyleIdx="1" presStyleCnt="2">
        <dgm:presLayoutVars>
          <dgm:bulletEnabled val="1"/>
        </dgm:presLayoutVars>
      </dgm:prSet>
      <dgm:spPr/>
    </dgm:pt>
  </dgm:ptLst>
  <dgm:cxnLst>
    <dgm:cxn modelId="{5B50591A-7548-CD4C-92BC-B469E393F2DB}" srcId="{8501C7B0-05D4-5741-89FB-FC9C2B2BA31A}" destId="{FF06B110-E87C-FF40-84D7-D65DFA0DF476}" srcOrd="0" destOrd="0" parTransId="{1393A394-BE12-1742-99A0-697AD88E9F74}" sibTransId="{E0B9F696-D51B-334F-9B8D-1958BBFF0116}"/>
    <dgm:cxn modelId="{0CDC1A2C-F17B-7B4D-B943-D07DA6326CA1}" type="presOf" srcId="{69166F5F-ACE4-0742-A250-8BBC878657AD}" destId="{2BE54F33-CB1C-7549-8722-B263A5D052B3}" srcOrd="0" destOrd="0" presId="urn:microsoft.com/office/officeart/2005/8/layout/list1"/>
    <dgm:cxn modelId="{48ED8D2E-0CA2-704D-A860-2113CD2386FF}" type="presOf" srcId="{FF06B110-E87C-FF40-84D7-D65DFA0DF476}" destId="{6FA1B8F7-DAC4-024A-8727-2E54CD0D27EA}" srcOrd="0" destOrd="0" presId="urn:microsoft.com/office/officeart/2005/8/layout/list1"/>
    <dgm:cxn modelId="{C37EA95D-63D3-DA4F-A128-4A9C8FBFFE9D}" type="presOf" srcId="{FF06B110-E87C-FF40-84D7-D65DFA0DF476}" destId="{D03A662C-EE38-E940-BDEF-D43E7DC95F72}" srcOrd="1" destOrd="0" presId="urn:microsoft.com/office/officeart/2005/8/layout/list1"/>
    <dgm:cxn modelId="{6666EA66-2E48-DE43-B16A-4EA074BE3461}" srcId="{69166F5F-ACE4-0742-A250-8BBC878657AD}" destId="{9F48FE75-D8DA-EB40-9ADE-321B1AF9A277}" srcOrd="0" destOrd="0" parTransId="{6E5A6AC0-9FDC-B946-801A-599771149F73}" sibTransId="{34DBA7B3-09F4-A647-8A35-E1EF088BE88A}"/>
    <dgm:cxn modelId="{5BFCED6D-D01F-9B49-882E-209FE8145D17}" type="presOf" srcId="{9F48FE75-D8DA-EB40-9ADE-321B1AF9A277}" destId="{6A997DB0-C0C4-FB40-BC47-BE840EDCA9C5}" srcOrd="0" destOrd="0" presId="urn:microsoft.com/office/officeart/2005/8/layout/list1"/>
    <dgm:cxn modelId="{C012B575-D4B2-4343-88C7-1F7B42705B8B}" srcId="{8501C7B0-05D4-5741-89FB-FC9C2B2BA31A}" destId="{69166F5F-ACE4-0742-A250-8BBC878657AD}" srcOrd="1" destOrd="0" parTransId="{28899052-3257-DE48-9915-E48A66AE0D5C}" sibTransId="{57860A2E-E697-C343-A4D9-AB2D63E0B88F}"/>
    <dgm:cxn modelId="{C6FD7289-E2C9-D24E-BFFF-DCBDAEED3DD3}" type="presOf" srcId="{FDC42EBE-F9F4-EE4D-A7C8-F95ACA648D85}" destId="{C22B3552-CCC7-5A42-8F51-D11FE20D7D70}" srcOrd="0" destOrd="0" presId="urn:microsoft.com/office/officeart/2005/8/layout/list1"/>
    <dgm:cxn modelId="{6ABDAEB2-304B-EA40-94EB-B92CDCCC58FC}" type="presOf" srcId="{8501C7B0-05D4-5741-89FB-FC9C2B2BA31A}" destId="{934A5F05-7847-2747-B12F-EAA0B439BBA6}" srcOrd="0" destOrd="0" presId="urn:microsoft.com/office/officeart/2005/8/layout/list1"/>
    <dgm:cxn modelId="{57415CB5-AFA7-EA4D-906D-34A296D2292F}" type="presOf" srcId="{69166F5F-ACE4-0742-A250-8BBC878657AD}" destId="{9DC32D64-0526-CF4C-A4E1-58426A63FDA5}" srcOrd="1" destOrd="0" presId="urn:microsoft.com/office/officeart/2005/8/layout/list1"/>
    <dgm:cxn modelId="{0CE0CEE9-8722-974C-B662-9C63E28BDA41}" srcId="{FF06B110-E87C-FF40-84D7-D65DFA0DF476}" destId="{FDC42EBE-F9F4-EE4D-A7C8-F95ACA648D85}" srcOrd="0" destOrd="0" parTransId="{7D0FF9B9-0DBC-A143-8840-24FFD19B52C4}" sibTransId="{96B51E66-7EEE-504E-A2D7-A47F9C4E69B3}"/>
    <dgm:cxn modelId="{854DC2D0-1109-7744-9543-696EEA9E61D6}" type="presParOf" srcId="{934A5F05-7847-2747-B12F-EAA0B439BBA6}" destId="{31FB0F8C-DF01-E740-A3CE-E496F29562E6}" srcOrd="0" destOrd="0" presId="urn:microsoft.com/office/officeart/2005/8/layout/list1"/>
    <dgm:cxn modelId="{4C95E580-0BB2-9346-A4ED-C6A61D0A8F98}" type="presParOf" srcId="{31FB0F8C-DF01-E740-A3CE-E496F29562E6}" destId="{6FA1B8F7-DAC4-024A-8727-2E54CD0D27EA}" srcOrd="0" destOrd="0" presId="urn:microsoft.com/office/officeart/2005/8/layout/list1"/>
    <dgm:cxn modelId="{0D16700E-5B67-184D-8FE1-BFE891980F1C}" type="presParOf" srcId="{31FB0F8C-DF01-E740-A3CE-E496F29562E6}" destId="{D03A662C-EE38-E940-BDEF-D43E7DC95F72}" srcOrd="1" destOrd="0" presId="urn:microsoft.com/office/officeart/2005/8/layout/list1"/>
    <dgm:cxn modelId="{33DB2AA2-6F55-D449-A254-BBC98B2254F5}" type="presParOf" srcId="{934A5F05-7847-2747-B12F-EAA0B439BBA6}" destId="{D2B69024-DF84-DD45-A9C4-12F8C2BC7357}" srcOrd="1" destOrd="0" presId="urn:microsoft.com/office/officeart/2005/8/layout/list1"/>
    <dgm:cxn modelId="{22FAD69E-B7F7-A14C-977B-098A55B8BBAA}" type="presParOf" srcId="{934A5F05-7847-2747-B12F-EAA0B439BBA6}" destId="{C22B3552-CCC7-5A42-8F51-D11FE20D7D70}" srcOrd="2" destOrd="0" presId="urn:microsoft.com/office/officeart/2005/8/layout/list1"/>
    <dgm:cxn modelId="{12805AA7-46CB-1049-93EF-972D8C96CF78}" type="presParOf" srcId="{934A5F05-7847-2747-B12F-EAA0B439BBA6}" destId="{6474703F-1ACC-0E4D-A21D-611DFD775896}" srcOrd="3" destOrd="0" presId="urn:microsoft.com/office/officeart/2005/8/layout/list1"/>
    <dgm:cxn modelId="{A4309DE9-A81C-134A-8769-EEC94163146A}" type="presParOf" srcId="{934A5F05-7847-2747-B12F-EAA0B439BBA6}" destId="{BD2B1193-ADC6-B344-826C-147DB41D42A1}" srcOrd="4" destOrd="0" presId="urn:microsoft.com/office/officeart/2005/8/layout/list1"/>
    <dgm:cxn modelId="{7E7F0387-142C-F645-AFA9-7A7276A75D65}" type="presParOf" srcId="{BD2B1193-ADC6-B344-826C-147DB41D42A1}" destId="{2BE54F33-CB1C-7549-8722-B263A5D052B3}" srcOrd="0" destOrd="0" presId="urn:microsoft.com/office/officeart/2005/8/layout/list1"/>
    <dgm:cxn modelId="{E8A88AEA-0A86-994C-97A8-5D87E361B84D}" type="presParOf" srcId="{BD2B1193-ADC6-B344-826C-147DB41D42A1}" destId="{9DC32D64-0526-CF4C-A4E1-58426A63FDA5}" srcOrd="1" destOrd="0" presId="urn:microsoft.com/office/officeart/2005/8/layout/list1"/>
    <dgm:cxn modelId="{5AE20CC2-C3A9-2E48-84AA-434FC03F1178}" type="presParOf" srcId="{934A5F05-7847-2747-B12F-EAA0B439BBA6}" destId="{D0AC531C-C8A2-8A44-9AEA-AC0B1D045D0F}" srcOrd="5" destOrd="0" presId="urn:microsoft.com/office/officeart/2005/8/layout/list1"/>
    <dgm:cxn modelId="{30530FE4-AC27-2741-83C4-9DE23B97A45F}" type="presParOf" srcId="{934A5F05-7847-2747-B12F-EAA0B439BBA6}" destId="{6A997DB0-C0C4-FB40-BC47-BE840EDCA9C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3EE925-30C2-CF47-9042-7FB9D152732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287D6A7B-38A3-4447-AE01-DE0407D13FC3}">
      <dgm:prSet/>
      <dgm:spPr>
        <a:solidFill>
          <a:schemeClr val="accent1">
            <a:lumMod val="50000"/>
          </a:schemeClr>
        </a:solidFill>
      </dgm:spPr>
      <dgm:t>
        <a:bodyPr/>
        <a:lstStyle/>
        <a:p>
          <a:r>
            <a:rPr lang="en-DE" dirty="0"/>
            <a:t>VS</a:t>
          </a:r>
        </a:p>
      </dgm:t>
    </dgm:pt>
    <dgm:pt modelId="{079B088B-0955-F040-9803-B3EB0636BE4A}" type="parTrans" cxnId="{DA8CBE1A-8FC2-D74D-BC68-B093F711FAD3}">
      <dgm:prSet/>
      <dgm:spPr/>
      <dgm:t>
        <a:bodyPr/>
        <a:lstStyle/>
        <a:p>
          <a:endParaRPr lang="en-GB"/>
        </a:p>
      </dgm:t>
    </dgm:pt>
    <dgm:pt modelId="{EC290B6D-B7D7-964F-962F-01A637D1BB52}" type="sibTrans" cxnId="{DA8CBE1A-8FC2-D74D-BC68-B093F711FAD3}">
      <dgm:prSet/>
      <dgm:spPr/>
      <dgm:t>
        <a:bodyPr/>
        <a:lstStyle/>
        <a:p>
          <a:endParaRPr lang="en-GB"/>
        </a:p>
      </dgm:t>
    </dgm:pt>
    <dgm:pt modelId="{546F123B-7B24-CA4E-B045-14C9FC2B4982}">
      <dgm:prSet/>
      <dgm:spPr>
        <a:solidFill>
          <a:schemeClr val="accent1">
            <a:lumMod val="50000"/>
          </a:schemeClr>
        </a:solidFill>
      </dgm:spPr>
      <dgm:t>
        <a:bodyPr/>
        <a:lstStyle/>
        <a:p>
          <a:r>
            <a:rPr lang="en-GB" dirty="0"/>
            <a:t>Protecting the EU Budget and the sound financial management of EU resources</a:t>
          </a:r>
          <a:endParaRPr lang="en-DE" dirty="0"/>
        </a:p>
      </dgm:t>
    </dgm:pt>
    <dgm:pt modelId="{A11EA5D4-8DD1-5147-93E5-A68EB018450A}" type="parTrans" cxnId="{EB704B35-6D9A-BE40-992B-0F2E7D3A0D69}">
      <dgm:prSet/>
      <dgm:spPr/>
      <dgm:t>
        <a:bodyPr/>
        <a:lstStyle/>
        <a:p>
          <a:endParaRPr lang="en-GB"/>
        </a:p>
      </dgm:t>
    </dgm:pt>
    <dgm:pt modelId="{711F01D7-D2D6-974A-A77B-308DE45CA5F0}" type="sibTrans" cxnId="{EB704B35-6D9A-BE40-992B-0F2E7D3A0D69}">
      <dgm:prSet/>
      <dgm:spPr/>
      <dgm:t>
        <a:bodyPr/>
        <a:lstStyle/>
        <a:p>
          <a:endParaRPr lang="en-GB"/>
        </a:p>
      </dgm:t>
    </dgm:pt>
    <dgm:pt modelId="{1936C23D-62EA-284D-A389-356B1D9368CC}">
      <dgm:prSet/>
      <dgm:spPr>
        <a:solidFill>
          <a:schemeClr val="accent1">
            <a:lumMod val="50000"/>
          </a:schemeClr>
        </a:solidFill>
      </dgm:spPr>
      <dgm:t>
        <a:bodyPr/>
        <a:lstStyle/>
        <a:p>
          <a:r>
            <a:rPr lang="en-GB" dirty="0"/>
            <a:t> Ensuring respect for the Rule of Law</a:t>
          </a:r>
          <a:endParaRPr lang="en-DE" dirty="0"/>
        </a:p>
      </dgm:t>
    </dgm:pt>
    <dgm:pt modelId="{838177D8-7081-AF47-BA72-E165F032F9E7}" type="parTrans" cxnId="{393564D7-4FA4-2844-91E0-BB15EADF824B}">
      <dgm:prSet/>
      <dgm:spPr/>
      <dgm:t>
        <a:bodyPr/>
        <a:lstStyle/>
        <a:p>
          <a:endParaRPr lang="en-GB"/>
        </a:p>
      </dgm:t>
    </dgm:pt>
    <dgm:pt modelId="{A5B24E8A-5E49-F44B-A18C-66233682C0FC}" type="sibTrans" cxnId="{393564D7-4FA4-2844-91E0-BB15EADF824B}">
      <dgm:prSet/>
      <dgm:spPr/>
      <dgm:t>
        <a:bodyPr/>
        <a:lstStyle/>
        <a:p>
          <a:endParaRPr lang="en-GB"/>
        </a:p>
      </dgm:t>
    </dgm:pt>
    <dgm:pt modelId="{16068404-CD26-2B48-B828-998FD4C52EC0}" type="pres">
      <dgm:prSet presAssocID="{BB3EE925-30C2-CF47-9042-7FB9D1527327}" presName="CompostProcess" presStyleCnt="0">
        <dgm:presLayoutVars>
          <dgm:dir/>
          <dgm:resizeHandles val="exact"/>
        </dgm:presLayoutVars>
      </dgm:prSet>
      <dgm:spPr/>
    </dgm:pt>
    <dgm:pt modelId="{D31EC106-471C-A243-895F-379E58BCC288}" type="pres">
      <dgm:prSet presAssocID="{BB3EE925-30C2-CF47-9042-7FB9D1527327}" presName="arrow" presStyleLbl="bgShp" presStyleIdx="0" presStyleCnt="1"/>
      <dgm:spPr/>
    </dgm:pt>
    <dgm:pt modelId="{631113DB-97F1-584F-810E-ECE7035521A2}" type="pres">
      <dgm:prSet presAssocID="{BB3EE925-30C2-CF47-9042-7FB9D1527327}" presName="linearProcess" presStyleCnt="0"/>
      <dgm:spPr/>
    </dgm:pt>
    <dgm:pt modelId="{971FFD68-01E4-554F-AF39-99A3BC1E201A}" type="pres">
      <dgm:prSet presAssocID="{546F123B-7B24-CA4E-B045-14C9FC2B4982}" presName="textNode" presStyleLbl="node1" presStyleIdx="0" presStyleCnt="3">
        <dgm:presLayoutVars>
          <dgm:bulletEnabled val="1"/>
        </dgm:presLayoutVars>
      </dgm:prSet>
      <dgm:spPr/>
    </dgm:pt>
    <dgm:pt modelId="{80F3CC32-B169-5F4C-8EAE-43447A36115C}" type="pres">
      <dgm:prSet presAssocID="{711F01D7-D2D6-974A-A77B-308DE45CA5F0}" presName="sibTrans" presStyleCnt="0"/>
      <dgm:spPr/>
    </dgm:pt>
    <dgm:pt modelId="{7AF0C409-0434-BF48-A6E8-1DDA82620076}" type="pres">
      <dgm:prSet presAssocID="{287D6A7B-38A3-4447-AE01-DE0407D13FC3}" presName="textNode" presStyleLbl="node1" presStyleIdx="1" presStyleCnt="3">
        <dgm:presLayoutVars>
          <dgm:bulletEnabled val="1"/>
        </dgm:presLayoutVars>
      </dgm:prSet>
      <dgm:spPr/>
    </dgm:pt>
    <dgm:pt modelId="{156AF214-BBF1-4A4F-AA45-C5E930FFFA2E}" type="pres">
      <dgm:prSet presAssocID="{EC290B6D-B7D7-964F-962F-01A637D1BB52}" presName="sibTrans" presStyleCnt="0"/>
      <dgm:spPr/>
    </dgm:pt>
    <dgm:pt modelId="{DD103F5A-AA2B-F545-89A7-099FECF32762}" type="pres">
      <dgm:prSet presAssocID="{1936C23D-62EA-284D-A389-356B1D9368CC}" presName="textNode" presStyleLbl="node1" presStyleIdx="2" presStyleCnt="3">
        <dgm:presLayoutVars>
          <dgm:bulletEnabled val="1"/>
        </dgm:presLayoutVars>
      </dgm:prSet>
      <dgm:spPr/>
    </dgm:pt>
  </dgm:ptLst>
  <dgm:cxnLst>
    <dgm:cxn modelId="{05847201-78AC-9C4B-960A-5A7B507481D5}" type="presOf" srcId="{1936C23D-62EA-284D-A389-356B1D9368CC}" destId="{DD103F5A-AA2B-F545-89A7-099FECF32762}" srcOrd="0" destOrd="0" presId="urn:microsoft.com/office/officeart/2005/8/layout/hProcess9"/>
    <dgm:cxn modelId="{DA8CBE1A-8FC2-D74D-BC68-B093F711FAD3}" srcId="{BB3EE925-30C2-CF47-9042-7FB9D1527327}" destId="{287D6A7B-38A3-4447-AE01-DE0407D13FC3}" srcOrd="1" destOrd="0" parTransId="{079B088B-0955-F040-9803-B3EB0636BE4A}" sibTransId="{EC290B6D-B7D7-964F-962F-01A637D1BB52}"/>
    <dgm:cxn modelId="{EB704B35-6D9A-BE40-992B-0F2E7D3A0D69}" srcId="{BB3EE925-30C2-CF47-9042-7FB9D1527327}" destId="{546F123B-7B24-CA4E-B045-14C9FC2B4982}" srcOrd="0" destOrd="0" parTransId="{A11EA5D4-8DD1-5147-93E5-A68EB018450A}" sibTransId="{711F01D7-D2D6-974A-A77B-308DE45CA5F0}"/>
    <dgm:cxn modelId="{11AED16F-A247-9F45-84C1-8FC7A94DD6A7}" type="presOf" srcId="{546F123B-7B24-CA4E-B045-14C9FC2B4982}" destId="{971FFD68-01E4-554F-AF39-99A3BC1E201A}" srcOrd="0" destOrd="0" presId="urn:microsoft.com/office/officeart/2005/8/layout/hProcess9"/>
    <dgm:cxn modelId="{393564D7-4FA4-2844-91E0-BB15EADF824B}" srcId="{BB3EE925-30C2-CF47-9042-7FB9D1527327}" destId="{1936C23D-62EA-284D-A389-356B1D9368CC}" srcOrd="2" destOrd="0" parTransId="{838177D8-7081-AF47-BA72-E165F032F9E7}" sibTransId="{A5B24E8A-5E49-F44B-A18C-66233682C0FC}"/>
    <dgm:cxn modelId="{30B665E3-D5FF-F149-A3B9-B9E9B4F983FD}" type="presOf" srcId="{BB3EE925-30C2-CF47-9042-7FB9D1527327}" destId="{16068404-CD26-2B48-B828-998FD4C52EC0}" srcOrd="0" destOrd="0" presId="urn:microsoft.com/office/officeart/2005/8/layout/hProcess9"/>
    <dgm:cxn modelId="{DEBF08FD-7995-2944-B515-F121AC6A63BA}" type="presOf" srcId="{287D6A7B-38A3-4447-AE01-DE0407D13FC3}" destId="{7AF0C409-0434-BF48-A6E8-1DDA82620076}" srcOrd="0" destOrd="0" presId="urn:microsoft.com/office/officeart/2005/8/layout/hProcess9"/>
    <dgm:cxn modelId="{10E152C4-E091-8B4D-9A6A-F9D44BAF211F}" type="presParOf" srcId="{16068404-CD26-2B48-B828-998FD4C52EC0}" destId="{D31EC106-471C-A243-895F-379E58BCC288}" srcOrd="0" destOrd="0" presId="urn:microsoft.com/office/officeart/2005/8/layout/hProcess9"/>
    <dgm:cxn modelId="{3035E9BE-5787-6C44-ADE8-DD9FDF416965}" type="presParOf" srcId="{16068404-CD26-2B48-B828-998FD4C52EC0}" destId="{631113DB-97F1-584F-810E-ECE7035521A2}" srcOrd="1" destOrd="0" presId="urn:microsoft.com/office/officeart/2005/8/layout/hProcess9"/>
    <dgm:cxn modelId="{3543036E-BE90-1F44-BCA5-AD9188A5BE32}" type="presParOf" srcId="{631113DB-97F1-584F-810E-ECE7035521A2}" destId="{971FFD68-01E4-554F-AF39-99A3BC1E201A}" srcOrd="0" destOrd="0" presId="urn:microsoft.com/office/officeart/2005/8/layout/hProcess9"/>
    <dgm:cxn modelId="{42FA79CC-1924-E141-A32F-0E3CE2FC98DF}" type="presParOf" srcId="{631113DB-97F1-584F-810E-ECE7035521A2}" destId="{80F3CC32-B169-5F4C-8EAE-43447A36115C}" srcOrd="1" destOrd="0" presId="urn:microsoft.com/office/officeart/2005/8/layout/hProcess9"/>
    <dgm:cxn modelId="{93EEE535-60A5-A445-9FDB-E0946C3C3C9A}" type="presParOf" srcId="{631113DB-97F1-584F-810E-ECE7035521A2}" destId="{7AF0C409-0434-BF48-A6E8-1DDA82620076}" srcOrd="2" destOrd="0" presId="urn:microsoft.com/office/officeart/2005/8/layout/hProcess9"/>
    <dgm:cxn modelId="{67A984A6-B237-A547-808B-9B3DDEBFA2C9}" type="presParOf" srcId="{631113DB-97F1-584F-810E-ECE7035521A2}" destId="{156AF214-BBF1-4A4F-AA45-C5E930FFFA2E}" srcOrd="3" destOrd="0" presId="urn:microsoft.com/office/officeart/2005/8/layout/hProcess9"/>
    <dgm:cxn modelId="{BED5A7B9-6913-D540-B1CD-6D1CA97685F0}" type="presParOf" srcId="{631113DB-97F1-584F-810E-ECE7035521A2}" destId="{DD103F5A-AA2B-F545-89A7-099FECF3276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46A70F-13D5-FD4C-9B2D-4A176009D2E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82FC1F65-BA1A-1A42-9AF1-33C8FABE2501}">
      <dgm:prSet/>
      <dgm:spPr>
        <a:solidFill>
          <a:schemeClr val="accent1">
            <a:lumMod val="50000"/>
          </a:schemeClr>
        </a:solidFill>
      </dgm:spPr>
      <dgm:t>
        <a:bodyPr/>
        <a:lstStyle/>
        <a:p>
          <a:r>
            <a:rPr lang="en-GB" dirty="0"/>
            <a:t>RRF Conditionality </a:t>
          </a:r>
          <a:endParaRPr lang="en-DE" dirty="0"/>
        </a:p>
      </dgm:t>
    </dgm:pt>
    <dgm:pt modelId="{C8D57885-CAD1-A545-B310-48C74244A196}" type="parTrans" cxnId="{6AEDA6C9-5218-E047-BD97-50E4BC907970}">
      <dgm:prSet/>
      <dgm:spPr/>
      <dgm:t>
        <a:bodyPr/>
        <a:lstStyle/>
        <a:p>
          <a:endParaRPr lang="en-GB"/>
        </a:p>
      </dgm:t>
    </dgm:pt>
    <dgm:pt modelId="{87A7CB58-3CCB-684C-9196-AB030ACF7FC0}" type="sibTrans" cxnId="{6AEDA6C9-5218-E047-BD97-50E4BC907970}">
      <dgm:prSet/>
      <dgm:spPr/>
      <dgm:t>
        <a:bodyPr/>
        <a:lstStyle/>
        <a:p>
          <a:endParaRPr lang="en-GB"/>
        </a:p>
      </dgm:t>
    </dgm:pt>
    <dgm:pt modelId="{D36FC8AA-F99B-0C4C-AAB0-8E3646596EC9}">
      <dgm:prSet/>
      <dgm:spPr>
        <a:solidFill>
          <a:schemeClr val="accent1">
            <a:lumMod val="50000"/>
          </a:schemeClr>
        </a:solidFill>
      </dgm:spPr>
      <dgm:t>
        <a:bodyPr/>
        <a:lstStyle/>
        <a:p>
          <a:r>
            <a:rPr lang="en-GB" dirty="0"/>
            <a:t>CPR Conditionality</a:t>
          </a:r>
          <a:endParaRPr lang="en-DE" dirty="0"/>
        </a:p>
      </dgm:t>
    </dgm:pt>
    <dgm:pt modelId="{D342078F-D36C-974C-984B-92FA42BE2072}" type="parTrans" cxnId="{5126F2AF-897C-F145-BE7A-4FE0B7B34741}">
      <dgm:prSet/>
      <dgm:spPr/>
      <dgm:t>
        <a:bodyPr/>
        <a:lstStyle/>
        <a:p>
          <a:endParaRPr lang="en-GB"/>
        </a:p>
      </dgm:t>
    </dgm:pt>
    <dgm:pt modelId="{3628AE89-7998-4543-A369-DE273C5F0215}" type="sibTrans" cxnId="{5126F2AF-897C-F145-BE7A-4FE0B7B34741}">
      <dgm:prSet/>
      <dgm:spPr/>
      <dgm:t>
        <a:bodyPr/>
        <a:lstStyle/>
        <a:p>
          <a:endParaRPr lang="en-GB"/>
        </a:p>
      </dgm:t>
    </dgm:pt>
    <dgm:pt modelId="{A2DFB0E8-6B63-A04A-AD0D-BE720206E2B7}">
      <dgm:prSet/>
      <dgm:spPr>
        <a:solidFill>
          <a:schemeClr val="accent1">
            <a:lumMod val="50000"/>
          </a:schemeClr>
        </a:solidFill>
      </dgm:spPr>
      <dgm:t>
        <a:bodyPr/>
        <a:lstStyle/>
        <a:p>
          <a:r>
            <a:rPr lang="en-GB" dirty="0"/>
            <a:t>Conditionality Regulation</a:t>
          </a:r>
          <a:endParaRPr lang="en-DE" dirty="0"/>
        </a:p>
      </dgm:t>
    </dgm:pt>
    <dgm:pt modelId="{E4E08528-241F-7741-8631-4CC29501FA06}" type="parTrans" cxnId="{C2CA7E8D-F5BB-1E4A-A6CE-43C88ADAB15E}">
      <dgm:prSet/>
      <dgm:spPr/>
      <dgm:t>
        <a:bodyPr/>
        <a:lstStyle/>
        <a:p>
          <a:endParaRPr lang="en-GB"/>
        </a:p>
      </dgm:t>
    </dgm:pt>
    <dgm:pt modelId="{7931B1E3-36D1-2B4A-9886-ED8075564D39}" type="sibTrans" cxnId="{C2CA7E8D-F5BB-1E4A-A6CE-43C88ADAB15E}">
      <dgm:prSet/>
      <dgm:spPr/>
      <dgm:t>
        <a:bodyPr/>
        <a:lstStyle/>
        <a:p>
          <a:endParaRPr lang="en-GB"/>
        </a:p>
      </dgm:t>
    </dgm:pt>
    <dgm:pt modelId="{6DE64C27-D1B0-C845-B7DE-9C999CE6A35B}" type="pres">
      <dgm:prSet presAssocID="{0646A70F-13D5-FD4C-9B2D-4A176009D2E1}" presName="CompostProcess" presStyleCnt="0">
        <dgm:presLayoutVars>
          <dgm:dir/>
          <dgm:resizeHandles val="exact"/>
        </dgm:presLayoutVars>
      </dgm:prSet>
      <dgm:spPr/>
    </dgm:pt>
    <dgm:pt modelId="{F7B5CD65-DFC8-1C41-BE9F-A46CE1DF14DA}" type="pres">
      <dgm:prSet presAssocID="{0646A70F-13D5-FD4C-9B2D-4A176009D2E1}" presName="arrow" presStyleLbl="bgShp" presStyleIdx="0" presStyleCnt="1"/>
      <dgm:spPr/>
    </dgm:pt>
    <dgm:pt modelId="{79A1E80C-9E1F-1441-98D8-54E750FBFAC2}" type="pres">
      <dgm:prSet presAssocID="{0646A70F-13D5-FD4C-9B2D-4A176009D2E1}" presName="linearProcess" presStyleCnt="0"/>
      <dgm:spPr/>
    </dgm:pt>
    <dgm:pt modelId="{4D6DCF97-3C7B-704F-838E-55F328FD509C}" type="pres">
      <dgm:prSet presAssocID="{82FC1F65-BA1A-1A42-9AF1-33C8FABE2501}" presName="textNode" presStyleLbl="node1" presStyleIdx="0" presStyleCnt="3">
        <dgm:presLayoutVars>
          <dgm:bulletEnabled val="1"/>
        </dgm:presLayoutVars>
      </dgm:prSet>
      <dgm:spPr/>
    </dgm:pt>
    <dgm:pt modelId="{64FB69AB-F957-4A47-8AFD-D2C990429307}" type="pres">
      <dgm:prSet presAssocID="{87A7CB58-3CCB-684C-9196-AB030ACF7FC0}" presName="sibTrans" presStyleCnt="0"/>
      <dgm:spPr/>
    </dgm:pt>
    <dgm:pt modelId="{6A713E4E-C758-1540-8A24-8538F8C017C9}" type="pres">
      <dgm:prSet presAssocID="{D36FC8AA-F99B-0C4C-AAB0-8E3646596EC9}" presName="textNode" presStyleLbl="node1" presStyleIdx="1" presStyleCnt="3">
        <dgm:presLayoutVars>
          <dgm:bulletEnabled val="1"/>
        </dgm:presLayoutVars>
      </dgm:prSet>
      <dgm:spPr/>
    </dgm:pt>
    <dgm:pt modelId="{9D8A2C07-E0CF-CA41-B031-C84E2A98E96A}" type="pres">
      <dgm:prSet presAssocID="{3628AE89-7998-4543-A369-DE273C5F0215}" presName="sibTrans" presStyleCnt="0"/>
      <dgm:spPr/>
    </dgm:pt>
    <dgm:pt modelId="{4B66BE78-A0D5-CA4C-B0D5-A4320FC6CFA7}" type="pres">
      <dgm:prSet presAssocID="{A2DFB0E8-6B63-A04A-AD0D-BE720206E2B7}" presName="textNode" presStyleLbl="node1" presStyleIdx="2" presStyleCnt="3">
        <dgm:presLayoutVars>
          <dgm:bulletEnabled val="1"/>
        </dgm:presLayoutVars>
      </dgm:prSet>
      <dgm:spPr/>
    </dgm:pt>
  </dgm:ptLst>
  <dgm:cxnLst>
    <dgm:cxn modelId="{35FB2306-07D9-5E40-A9B4-910F311B9568}" type="presOf" srcId="{A2DFB0E8-6B63-A04A-AD0D-BE720206E2B7}" destId="{4B66BE78-A0D5-CA4C-B0D5-A4320FC6CFA7}" srcOrd="0" destOrd="0" presId="urn:microsoft.com/office/officeart/2005/8/layout/hProcess9"/>
    <dgm:cxn modelId="{B223336F-2420-BB4F-ABDD-997E6445B44E}" type="presOf" srcId="{82FC1F65-BA1A-1A42-9AF1-33C8FABE2501}" destId="{4D6DCF97-3C7B-704F-838E-55F328FD509C}" srcOrd="0" destOrd="0" presId="urn:microsoft.com/office/officeart/2005/8/layout/hProcess9"/>
    <dgm:cxn modelId="{C2CA7E8D-F5BB-1E4A-A6CE-43C88ADAB15E}" srcId="{0646A70F-13D5-FD4C-9B2D-4A176009D2E1}" destId="{A2DFB0E8-6B63-A04A-AD0D-BE720206E2B7}" srcOrd="2" destOrd="0" parTransId="{E4E08528-241F-7741-8631-4CC29501FA06}" sibTransId="{7931B1E3-36D1-2B4A-9886-ED8075564D39}"/>
    <dgm:cxn modelId="{FABCEAA4-A327-EE4B-9024-2160E0116938}" type="presOf" srcId="{0646A70F-13D5-FD4C-9B2D-4A176009D2E1}" destId="{6DE64C27-D1B0-C845-B7DE-9C999CE6A35B}" srcOrd="0" destOrd="0" presId="urn:microsoft.com/office/officeart/2005/8/layout/hProcess9"/>
    <dgm:cxn modelId="{5126F2AF-897C-F145-BE7A-4FE0B7B34741}" srcId="{0646A70F-13D5-FD4C-9B2D-4A176009D2E1}" destId="{D36FC8AA-F99B-0C4C-AAB0-8E3646596EC9}" srcOrd="1" destOrd="0" parTransId="{D342078F-D36C-974C-984B-92FA42BE2072}" sibTransId="{3628AE89-7998-4543-A369-DE273C5F0215}"/>
    <dgm:cxn modelId="{884820B8-BADE-7640-AA82-1B6D91C2910D}" type="presOf" srcId="{D36FC8AA-F99B-0C4C-AAB0-8E3646596EC9}" destId="{6A713E4E-C758-1540-8A24-8538F8C017C9}" srcOrd="0" destOrd="0" presId="urn:microsoft.com/office/officeart/2005/8/layout/hProcess9"/>
    <dgm:cxn modelId="{6AEDA6C9-5218-E047-BD97-50E4BC907970}" srcId="{0646A70F-13D5-FD4C-9B2D-4A176009D2E1}" destId="{82FC1F65-BA1A-1A42-9AF1-33C8FABE2501}" srcOrd="0" destOrd="0" parTransId="{C8D57885-CAD1-A545-B310-48C74244A196}" sibTransId="{87A7CB58-3CCB-684C-9196-AB030ACF7FC0}"/>
    <dgm:cxn modelId="{ED207DAE-BD9C-B447-BA1E-45A05839287B}" type="presParOf" srcId="{6DE64C27-D1B0-C845-B7DE-9C999CE6A35B}" destId="{F7B5CD65-DFC8-1C41-BE9F-A46CE1DF14DA}" srcOrd="0" destOrd="0" presId="urn:microsoft.com/office/officeart/2005/8/layout/hProcess9"/>
    <dgm:cxn modelId="{21CC997F-31B1-BB45-ABE0-C281EC04E65A}" type="presParOf" srcId="{6DE64C27-D1B0-C845-B7DE-9C999CE6A35B}" destId="{79A1E80C-9E1F-1441-98D8-54E750FBFAC2}" srcOrd="1" destOrd="0" presId="urn:microsoft.com/office/officeart/2005/8/layout/hProcess9"/>
    <dgm:cxn modelId="{8CF4F1AB-EAE3-4C40-963B-504F36A3D481}" type="presParOf" srcId="{79A1E80C-9E1F-1441-98D8-54E750FBFAC2}" destId="{4D6DCF97-3C7B-704F-838E-55F328FD509C}" srcOrd="0" destOrd="0" presId="urn:microsoft.com/office/officeart/2005/8/layout/hProcess9"/>
    <dgm:cxn modelId="{64EA51FF-EFB6-DF47-9654-BE3BE75D532C}" type="presParOf" srcId="{79A1E80C-9E1F-1441-98D8-54E750FBFAC2}" destId="{64FB69AB-F957-4A47-8AFD-D2C990429307}" srcOrd="1" destOrd="0" presId="urn:microsoft.com/office/officeart/2005/8/layout/hProcess9"/>
    <dgm:cxn modelId="{7D2738CF-6B12-454F-8F75-8848D65B4ACE}" type="presParOf" srcId="{79A1E80C-9E1F-1441-98D8-54E750FBFAC2}" destId="{6A713E4E-C758-1540-8A24-8538F8C017C9}" srcOrd="2" destOrd="0" presId="urn:microsoft.com/office/officeart/2005/8/layout/hProcess9"/>
    <dgm:cxn modelId="{8AD932B4-4C98-254B-8E63-92F93AA22936}" type="presParOf" srcId="{79A1E80C-9E1F-1441-98D8-54E750FBFAC2}" destId="{9D8A2C07-E0CF-CA41-B031-C84E2A98E96A}" srcOrd="3" destOrd="0" presId="urn:microsoft.com/office/officeart/2005/8/layout/hProcess9"/>
    <dgm:cxn modelId="{D028B62F-5994-4747-8788-E9DCA34C8C1C}" type="presParOf" srcId="{79A1E80C-9E1F-1441-98D8-54E750FBFAC2}" destId="{4B66BE78-A0D5-CA4C-B0D5-A4320FC6CFA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CC0359-B600-2940-8F08-15242A7A5F1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A668F1C-DC6E-E64D-AF8B-1B5D0BF29D91}">
      <dgm:prSet/>
      <dgm:spPr>
        <a:solidFill>
          <a:schemeClr val="accent1">
            <a:lumMod val="50000"/>
          </a:schemeClr>
        </a:solidFill>
        <a:effectLst>
          <a:outerShdw blurRad="50800" dist="38100" dir="18900000" algn="bl" rotWithShape="0">
            <a:prstClr val="black">
              <a:alpha val="40000"/>
            </a:prstClr>
          </a:outerShdw>
        </a:effectLst>
      </dgm:spPr>
      <dgm:t>
        <a:bodyPr/>
        <a:lstStyle/>
        <a:p>
          <a:r>
            <a:rPr lang="en-DE" b="1" dirty="0"/>
            <a:t>Conditionality Regulation</a:t>
          </a:r>
          <a:endParaRPr lang="en-DE" dirty="0"/>
        </a:p>
      </dgm:t>
    </dgm:pt>
    <dgm:pt modelId="{91F257DF-64FB-4B4E-85AA-059B593ED725}" type="parTrans" cxnId="{72F889AB-EE81-EF4C-B36B-BAACC0EC55BF}">
      <dgm:prSet/>
      <dgm:spPr/>
      <dgm:t>
        <a:bodyPr/>
        <a:lstStyle/>
        <a:p>
          <a:endParaRPr lang="en-GB"/>
        </a:p>
      </dgm:t>
    </dgm:pt>
    <dgm:pt modelId="{CB048A01-BEEC-9D44-A595-704B5600E70E}" type="sibTrans" cxnId="{72F889AB-EE81-EF4C-B36B-BAACC0EC55BF}">
      <dgm:prSet/>
      <dgm:spPr/>
      <dgm:t>
        <a:bodyPr/>
        <a:lstStyle/>
        <a:p>
          <a:endParaRPr lang="en-GB"/>
        </a:p>
      </dgm:t>
    </dgm:pt>
    <dgm:pt modelId="{4D9D1E7D-F98A-154D-A7D3-F85A3C0E458B}">
      <dgm:prSet custT="1"/>
      <dgm:spPr>
        <a:effectLst>
          <a:outerShdw blurRad="50800" dist="38100" dir="18900000" algn="bl" rotWithShape="0">
            <a:prstClr val="black">
              <a:alpha val="40000"/>
            </a:prstClr>
          </a:outerShdw>
        </a:effectLst>
      </dgm:spPr>
      <dgm:t>
        <a:bodyPr/>
        <a:lstStyle/>
        <a:p>
          <a:r>
            <a:rPr lang="en-DE" sz="2000" dirty="0"/>
            <a:t>Only applicable for cases of </a:t>
          </a:r>
          <a:r>
            <a:rPr lang="en-DE" sz="2000" b="1" dirty="0"/>
            <a:t>“sufficiently direct link”; </a:t>
          </a:r>
          <a:r>
            <a:rPr lang="en-DE" sz="2000" dirty="0"/>
            <a:t>other two Regulations do not contain such strict substantive criteria.</a:t>
          </a:r>
        </a:p>
      </dgm:t>
    </dgm:pt>
    <dgm:pt modelId="{91B7E24B-6230-CF42-AED7-C376C9B00F3E}" type="parTrans" cxnId="{4AC0F76B-80C0-0041-84A3-E9A3C789F99C}">
      <dgm:prSet/>
      <dgm:spPr/>
      <dgm:t>
        <a:bodyPr/>
        <a:lstStyle/>
        <a:p>
          <a:endParaRPr lang="en-GB"/>
        </a:p>
      </dgm:t>
    </dgm:pt>
    <dgm:pt modelId="{01C8DF88-3670-3441-9CF5-32E5FF331DFB}" type="sibTrans" cxnId="{4AC0F76B-80C0-0041-84A3-E9A3C789F99C}">
      <dgm:prSet/>
      <dgm:spPr/>
      <dgm:t>
        <a:bodyPr/>
        <a:lstStyle/>
        <a:p>
          <a:endParaRPr lang="en-GB"/>
        </a:p>
      </dgm:t>
    </dgm:pt>
    <dgm:pt modelId="{EE92BC62-426A-094D-AA58-91395AAD86DB}">
      <dgm:prSet custT="1"/>
      <dgm:spPr>
        <a:effectLst>
          <a:outerShdw blurRad="50800" dist="38100" dir="18900000" algn="bl" rotWithShape="0">
            <a:prstClr val="black">
              <a:alpha val="40000"/>
            </a:prstClr>
          </a:outerShdw>
        </a:effectLst>
      </dgm:spPr>
      <dgm:t>
        <a:bodyPr/>
        <a:lstStyle/>
        <a:p>
          <a:r>
            <a:rPr lang="en-DE" sz="2000" dirty="0"/>
            <a:t>Primarily anti-corruption measure (as applied so far).</a:t>
          </a:r>
        </a:p>
      </dgm:t>
    </dgm:pt>
    <dgm:pt modelId="{25449FE9-4443-8C42-9378-8232786BD512}" type="parTrans" cxnId="{90587979-D49F-3A40-A63C-B83F4E83D54A}">
      <dgm:prSet/>
      <dgm:spPr/>
      <dgm:t>
        <a:bodyPr/>
        <a:lstStyle/>
        <a:p>
          <a:endParaRPr lang="en-GB"/>
        </a:p>
      </dgm:t>
    </dgm:pt>
    <dgm:pt modelId="{F4E880F5-EDCF-5548-B039-3892EEE2D89F}" type="sibTrans" cxnId="{90587979-D49F-3A40-A63C-B83F4E83D54A}">
      <dgm:prSet/>
      <dgm:spPr/>
      <dgm:t>
        <a:bodyPr/>
        <a:lstStyle/>
        <a:p>
          <a:endParaRPr lang="en-GB"/>
        </a:p>
      </dgm:t>
    </dgm:pt>
    <dgm:pt modelId="{0CFA49B5-7C67-404D-A38F-E24406AA272E}">
      <dgm:prSet custT="1"/>
      <dgm:spPr>
        <a:effectLst>
          <a:outerShdw blurRad="50800" dist="38100" dir="18900000" algn="bl" rotWithShape="0">
            <a:prstClr val="black">
              <a:alpha val="40000"/>
            </a:prstClr>
          </a:outerShdw>
        </a:effectLst>
      </dgm:spPr>
      <dgm:t>
        <a:bodyPr/>
        <a:lstStyle/>
        <a:p>
          <a:r>
            <a:rPr lang="en-DE" sz="2000" i="1" dirty="0"/>
            <a:t>Ex-Post</a:t>
          </a:r>
          <a:r>
            <a:rPr lang="en-DE" sz="2000" dirty="0"/>
            <a:t> Conditionality.</a:t>
          </a:r>
        </a:p>
      </dgm:t>
    </dgm:pt>
    <dgm:pt modelId="{EE9CD5C5-1884-FD4F-AA63-7DAD52C28491}" type="parTrans" cxnId="{C5F87890-36CF-4D4E-8583-E72744520550}">
      <dgm:prSet/>
      <dgm:spPr/>
      <dgm:t>
        <a:bodyPr/>
        <a:lstStyle/>
        <a:p>
          <a:endParaRPr lang="en-GB"/>
        </a:p>
      </dgm:t>
    </dgm:pt>
    <dgm:pt modelId="{4F1A6D83-700E-4243-A369-E963D925A235}" type="sibTrans" cxnId="{C5F87890-36CF-4D4E-8583-E72744520550}">
      <dgm:prSet/>
      <dgm:spPr/>
      <dgm:t>
        <a:bodyPr/>
        <a:lstStyle/>
        <a:p>
          <a:endParaRPr lang="en-GB"/>
        </a:p>
      </dgm:t>
    </dgm:pt>
    <dgm:pt modelId="{ED6DF892-B14C-394A-B5EF-2BEB2F56532F}">
      <dgm:prSet/>
      <dgm:spPr>
        <a:solidFill>
          <a:schemeClr val="accent1">
            <a:lumMod val="50000"/>
          </a:schemeClr>
        </a:solidFill>
        <a:effectLst>
          <a:outerShdw blurRad="50800" dist="38100" dir="18900000" algn="bl" rotWithShape="0">
            <a:prstClr val="black">
              <a:alpha val="40000"/>
            </a:prstClr>
          </a:outerShdw>
        </a:effectLst>
      </dgm:spPr>
      <dgm:t>
        <a:bodyPr/>
        <a:lstStyle/>
        <a:p>
          <a:r>
            <a:rPr lang="en-DE" b="1"/>
            <a:t>RRF</a:t>
          </a:r>
          <a:endParaRPr lang="en-DE"/>
        </a:p>
      </dgm:t>
    </dgm:pt>
    <dgm:pt modelId="{1A3FDFAE-777E-E24F-832E-6000DBD9BBFA}" type="parTrans" cxnId="{4E5F888C-9D61-1B4B-B0A3-E8048D8CC8DC}">
      <dgm:prSet/>
      <dgm:spPr/>
      <dgm:t>
        <a:bodyPr/>
        <a:lstStyle/>
        <a:p>
          <a:endParaRPr lang="en-GB"/>
        </a:p>
      </dgm:t>
    </dgm:pt>
    <dgm:pt modelId="{8F6E392B-CFB2-4A40-BAAB-81D659365007}" type="sibTrans" cxnId="{4E5F888C-9D61-1B4B-B0A3-E8048D8CC8DC}">
      <dgm:prSet/>
      <dgm:spPr/>
      <dgm:t>
        <a:bodyPr/>
        <a:lstStyle/>
        <a:p>
          <a:endParaRPr lang="en-GB"/>
        </a:p>
      </dgm:t>
    </dgm:pt>
    <dgm:pt modelId="{CBEB92AB-1725-FF4A-844E-6FF2BEF63DE5}">
      <dgm:prSet custT="1"/>
      <dgm:spPr>
        <a:effectLst>
          <a:outerShdw blurRad="50800" dist="38100" dir="18900000" algn="bl" rotWithShape="0">
            <a:prstClr val="black">
              <a:alpha val="40000"/>
            </a:prstClr>
          </a:outerShdw>
        </a:effectLst>
      </dgm:spPr>
      <dgm:t>
        <a:bodyPr/>
        <a:lstStyle/>
        <a:p>
          <a:r>
            <a:rPr lang="en-DE" sz="2000" b="1" dirty="0"/>
            <a:t>One-off financial nudging system </a:t>
          </a:r>
          <a:r>
            <a:rPr lang="en-DE" sz="2000" dirty="0"/>
            <a:t>in order to promote certain policy goals, which opens up additional funding for the Member States, conditioned on </a:t>
          </a:r>
          <a:r>
            <a:rPr lang="en-DE" sz="2000" b="1" dirty="0"/>
            <a:t>certain requirements </a:t>
          </a:r>
          <a:r>
            <a:rPr lang="en-DE" sz="2000" dirty="0"/>
            <a:t>(“milestones”).</a:t>
          </a:r>
        </a:p>
      </dgm:t>
    </dgm:pt>
    <dgm:pt modelId="{5C64A4B0-F9D4-D74D-83AE-8152EF1B4B7F}" type="parTrans" cxnId="{FCE98AC6-ECF9-7743-9410-9F2475962062}">
      <dgm:prSet/>
      <dgm:spPr/>
      <dgm:t>
        <a:bodyPr/>
        <a:lstStyle/>
        <a:p>
          <a:endParaRPr lang="en-GB"/>
        </a:p>
      </dgm:t>
    </dgm:pt>
    <dgm:pt modelId="{63CC1756-294A-FC45-BA76-769EC4F27BCC}" type="sibTrans" cxnId="{FCE98AC6-ECF9-7743-9410-9F2475962062}">
      <dgm:prSet/>
      <dgm:spPr/>
      <dgm:t>
        <a:bodyPr/>
        <a:lstStyle/>
        <a:p>
          <a:endParaRPr lang="en-GB"/>
        </a:p>
      </dgm:t>
    </dgm:pt>
    <dgm:pt modelId="{9987296B-B58E-3E46-9E48-97FDD2CAB5AB}">
      <dgm:prSet custT="1"/>
      <dgm:spPr>
        <a:effectLst>
          <a:outerShdw blurRad="50800" dist="38100" dir="18900000" algn="bl" rotWithShape="0">
            <a:prstClr val="black">
              <a:alpha val="40000"/>
            </a:prstClr>
          </a:outerShdw>
        </a:effectLst>
      </dgm:spPr>
      <dgm:t>
        <a:bodyPr/>
        <a:lstStyle/>
        <a:p>
          <a:r>
            <a:rPr lang="en-DE" sz="2000" i="1" dirty="0"/>
            <a:t>Ex-Ante</a:t>
          </a:r>
          <a:r>
            <a:rPr lang="en-DE" sz="2000" dirty="0"/>
            <a:t> Conditionality.</a:t>
          </a:r>
        </a:p>
      </dgm:t>
    </dgm:pt>
    <dgm:pt modelId="{B7521E6C-C505-FA42-A192-A32F09D4393D}" type="parTrans" cxnId="{DB7BC1E1-0B1E-2B43-993B-66E765E355FD}">
      <dgm:prSet/>
      <dgm:spPr/>
      <dgm:t>
        <a:bodyPr/>
        <a:lstStyle/>
        <a:p>
          <a:endParaRPr lang="en-GB"/>
        </a:p>
      </dgm:t>
    </dgm:pt>
    <dgm:pt modelId="{89EA2DDD-C716-744F-AFE6-BEBAB1EE6123}" type="sibTrans" cxnId="{DB7BC1E1-0B1E-2B43-993B-66E765E355FD}">
      <dgm:prSet/>
      <dgm:spPr/>
      <dgm:t>
        <a:bodyPr/>
        <a:lstStyle/>
        <a:p>
          <a:endParaRPr lang="en-GB"/>
        </a:p>
      </dgm:t>
    </dgm:pt>
    <dgm:pt modelId="{348E7BEF-12EE-0D45-9545-5000C2DC3848}">
      <dgm:prSet/>
      <dgm:spPr>
        <a:solidFill>
          <a:schemeClr val="accent1">
            <a:lumMod val="50000"/>
          </a:schemeClr>
        </a:solidFill>
        <a:effectLst>
          <a:outerShdw blurRad="50800" dist="38100" dir="18900000" algn="bl" rotWithShape="0">
            <a:prstClr val="black">
              <a:alpha val="40000"/>
            </a:prstClr>
          </a:outerShdw>
        </a:effectLst>
      </dgm:spPr>
      <dgm:t>
        <a:bodyPr/>
        <a:lstStyle/>
        <a:p>
          <a:r>
            <a:rPr lang="en-DE" b="1"/>
            <a:t>CPR</a:t>
          </a:r>
          <a:endParaRPr lang="en-DE"/>
        </a:p>
      </dgm:t>
    </dgm:pt>
    <dgm:pt modelId="{A7A183A4-1E16-0147-B4E7-1AD4308DC9BC}" type="parTrans" cxnId="{C02D5893-DC3C-4541-9E3E-E36E322F766A}">
      <dgm:prSet/>
      <dgm:spPr/>
      <dgm:t>
        <a:bodyPr/>
        <a:lstStyle/>
        <a:p>
          <a:endParaRPr lang="en-GB"/>
        </a:p>
      </dgm:t>
    </dgm:pt>
    <dgm:pt modelId="{4A9C8D8A-05B9-094E-81C2-25C9EC67D956}" type="sibTrans" cxnId="{C02D5893-DC3C-4541-9E3E-E36E322F766A}">
      <dgm:prSet/>
      <dgm:spPr/>
      <dgm:t>
        <a:bodyPr/>
        <a:lstStyle/>
        <a:p>
          <a:endParaRPr lang="en-GB"/>
        </a:p>
      </dgm:t>
    </dgm:pt>
    <dgm:pt modelId="{31F46696-69C9-5142-A163-20432A6F0DF1}">
      <dgm:prSet custT="1"/>
      <dgm:spPr>
        <a:effectLst>
          <a:outerShdw blurRad="50800" dist="38100" dir="18900000" algn="bl" rotWithShape="0">
            <a:prstClr val="black">
              <a:alpha val="40000"/>
            </a:prstClr>
          </a:outerShdw>
        </a:effectLst>
      </dgm:spPr>
      <dgm:t>
        <a:bodyPr/>
        <a:lstStyle/>
        <a:p>
          <a:r>
            <a:rPr lang="en-DE" sz="1800" b="1" dirty="0"/>
            <a:t>Permanent tool </a:t>
          </a:r>
          <a:r>
            <a:rPr lang="en-DE" sz="1800" dirty="0"/>
            <a:t>and has similar logic to the RRF.</a:t>
          </a:r>
        </a:p>
      </dgm:t>
    </dgm:pt>
    <dgm:pt modelId="{C95026DA-49D6-E04E-8012-D619F7C1D3EA}" type="parTrans" cxnId="{09EB3F99-6A01-3245-95A1-FEBEB61D2C69}">
      <dgm:prSet/>
      <dgm:spPr/>
      <dgm:t>
        <a:bodyPr/>
        <a:lstStyle/>
        <a:p>
          <a:endParaRPr lang="en-GB"/>
        </a:p>
      </dgm:t>
    </dgm:pt>
    <dgm:pt modelId="{5D18E261-EBF2-964C-B9E8-F40B9C2CA4A2}" type="sibTrans" cxnId="{09EB3F99-6A01-3245-95A1-FEBEB61D2C69}">
      <dgm:prSet/>
      <dgm:spPr/>
      <dgm:t>
        <a:bodyPr/>
        <a:lstStyle/>
        <a:p>
          <a:endParaRPr lang="en-GB"/>
        </a:p>
      </dgm:t>
    </dgm:pt>
    <dgm:pt modelId="{132E661B-2FB2-3249-B53F-B45E6E3D25CD}">
      <dgm:prSet custT="1"/>
      <dgm:spPr>
        <a:effectLst>
          <a:outerShdw blurRad="50800" dist="38100" dir="18900000" algn="bl" rotWithShape="0">
            <a:prstClr val="black">
              <a:alpha val="40000"/>
            </a:prstClr>
          </a:outerShdw>
        </a:effectLst>
      </dgm:spPr>
      <dgm:t>
        <a:bodyPr/>
        <a:lstStyle/>
        <a:p>
          <a:r>
            <a:rPr lang="en-DE" sz="1800" dirty="0"/>
            <a:t>Conditioning criteria </a:t>
          </a:r>
          <a:r>
            <a:rPr lang="en-DE" sz="1800" b="1" dirty="0"/>
            <a:t>more universal</a:t>
          </a:r>
          <a:r>
            <a:rPr lang="en-DE" sz="1800" dirty="0"/>
            <a:t>.</a:t>
          </a:r>
        </a:p>
      </dgm:t>
    </dgm:pt>
    <dgm:pt modelId="{A1047B74-5CCB-714D-8D7D-E99FB6B4E0CE}" type="parTrans" cxnId="{1BF7CC22-632D-5141-9CA0-DE25FD3904B3}">
      <dgm:prSet/>
      <dgm:spPr/>
      <dgm:t>
        <a:bodyPr/>
        <a:lstStyle/>
        <a:p>
          <a:endParaRPr lang="en-GB"/>
        </a:p>
      </dgm:t>
    </dgm:pt>
    <dgm:pt modelId="{AC7A27E2-E271-7341-8938-92AA0D3F08B6}" type="sibTrans" cxnId="{1BF7CC22-632D-5141-9CA0-DE25FD3904B3}">
      <dgm:prSet/>
      <dgm:spPr/>
      <dgm:t>
        <a:bodyPr/>
        <a:lstStyle/>
        <a:p>
          <a:endParaRPr lang="en-GB"/>
        </a:p>
      </dgm:t>
    </dgm:pt>
    <dgm:pt modelId="{FED2790C-801D-9D44-BC22-51ADC800EB72}">
      <dgm:prSet custT="1"/>
      <dgm:spPr>
        <a:effectLst>
          <a:outerShdw blurRad="50800" dist="38100" dir="18900000" algn="bl" rotWithShape="0">
            <a:prstClr val="black">
              <a:alpha val="40000"/>
            </a:prstClr>
          </a:outerShdw>
        </a:effectLst>
      </dgm:spPr>
      <dgm:t>
        <a:bodyPr/>
        <a:lstStyle/>
        <a:p>
          <a:r>
            <a:rPr lang="en-DE" sz="1800" i="1" dirty="0"/>
            <a:t>Ex-Ante</a:t>
          </a:r>
          <a:r>
            <a:rPr lang="en-DE" sz="1800" dirty="0"/>
            <a:t> Conditionality.</a:t>
          </a:r>
        </a:p>
      </dgm:t>
    </dgm:pt>
    <dgm:pt modelId="{41EBA737-CE21-2940-A53C-4686E5277AF3}" type="parTrans" cxnId="{59604A8F-063A-9942-90D9-1BDBB9F37180}">
      <dgm:prSet/>
      <dgm:spPr/>
      <dgm:t>
        <a:bodyPr/>
        <a:lstStyle/>
        <a:p>
          <a:endParaRPr lang="en-GB"/>
        </a:p>
      </dgm:t>
    </dgm:pt>
    <dgm:pt modelId="{F2F891DF-7DD0-FC4C-A972-4FBDB10DC990}" type="sibTrans" cxnId="{59604A8F-063A-9942-90D9-1BDBB9F37180}">
      <dgm:prSet/>
      <dgm:spPr/>
      <dgm:t>
        <a:bodyPr/>
        <a:lstStyle/>
        <a:p>
          <a:endParaRPr lang="en-GB"/>
        </a:p>
      </dgm:t>
    </dgm:pt>
    <dgm:pt modelId="{9F36F4AA-5A5A-714B-8A53-92631DB4C3C9}">
      <dgm:prSet custT="1"/>
      <dgm:spPr>
        <a:effectLst>
          <a:outerShdw blurRad="50800" dist="38100" dir="18900000" algn="bl" rotWithShape="0">
            <a:prstClr val="black">
              <a:alpha val="40000"/>
            </a:prstClr>
          </a:outerShdw>
        </a:effectLst>
      </dgm:spPr>
      <dgm:t>
        <a:bodyPr/>
        <a:lstStyle/>
        <a:p>
          <a:r>
            <a:rPr lang="en-DE" sz="1800" dirty="0"/>
            <a:t>Focuses mainly on the protection of fundamental rights as enshrined in the Charter by the compliance of the programmes with it (“horizontal enabling condition”).</a:t>
          </a:r>
        </a:p>
      </dgm:t>
    </dgm:pt>
    <dgm:pt modelId="{912C33C8-106D-6D4F-B7C7-5EB986352C87}" type="parTrans" cxnId="{2307DAE0-7BBF-6F44-99D7-0B23E6CABC23}">
      <dgm:prSet/>
      <dgm:spPr/>
      <dgm:t>
        <a:bodyPr/>
        <a:lstStyle/>
        <a:p>
          <a:endParaRPr lang="en-GB"/>
        </a:p>
      </dgm:t>
    </dgm:pt>
    <dgm:pt modelId="{D52AAAAE-F008-9349-B6D4-6F2607CB47C7}" type="sibTrans" cxnId="{2307DAE0-7BBF-6F44-99D7-0B23E6CABC23}">
      <dgm:prSet/>
      <dgm:spPr/>
      <dgm:t>
        <a:bodyPr/>
        <a:lstStyle/>
        <a:p>
          <a:endParaRPr lang="en-GB"/>
        </a:p>
      </dgm:t>
    </dgm:pt>
    <dgm:pt modelId="{1E7A959C-7212-5F4F-B60E-658E58E06BE7}">
      <dgm:prSet custT="1"/>
      <dgm:spPr>
        <a:effectLst>
          <a:outerShdw blurRad="50800" dist="38100" dir="18900000" algn="bl" rotWithShape="0">
            <a:prstClr val="black">
              <a:alpha val="40000"/>
            </a:prstClr>
          </a:outerShdw>
        </a:effectLst>
      </dgm:spPr>
      <dgm:t>
        <a:bodyPr/>
        <a:lstStyle/>
        <a:p>
          <a:r>
            <a:rPr lang="en-DE" sz="2000" dirty="0"/>
            <a:t>Optional.</a:t>
          </a:r>
        </a:p>
      </dgm:t>
    </dgm:pt>
    <dgm:pt modelId="{C2774F24-5CCC-4A40-8EC6-06621B0679E5}" type="parTrans" cxnId="{184A9768-0846-7A46-9EF0-14525BD77F04}">
      <dgm:prSet/>
      <dgm:spPr/>
      <dgm:t>
        <a:bodyPr/>
        <a:lstStyle/>
        <a:p>
          <a:endParaRPr lang="en-GB"/>
        </a:p>
      </dgm:t>
    </dgm:pt>
    <dgm:pt modelId="{D0EC6EA7-2F99-D34F-92BE-87DEF1736447}" type="sibTrans" cxnId="{184A9768-0846-7A46-9EF0-14525BD77F04}">
      <dgm:prSet/>
      <dgm:spPr/>
      <dgm:t>
        <a:bodyPr/>
        <a:lstStyle/>
        <a:p>
          <a:endParaRPr lang="en-GB"/>
        </a:p>
      </dgm:t>
    </dgm:pt>
    <dgm:pt modelId="{F6EB149C-71EE-B245-988F-CD8D0FEFCC36}">
      <dgm:prSet custT="1"/>
      <dgm:spPr>
        <a:effectLst>
          <a:outerShdw blurRad="50800" dist="38100" dir="18900000" algn="bl" rotWithShape="0">
            <a:prstClr val="black">
              <a:alpha val="40000"/>
            </a:prstClr>
          </a:outerShdw>
        </a:effectLst>
      </dgm:spPr>
      <dgm:t>
        <a:bodyPr/>
        <a:lstStyle/>
        <a:p>
          <a:r>
            <a:rPr lang="en-DE" sz="2000" dirty="0"/>
            <a:t>No opt-out.</a:t>
          </a:r>
        </a:p>
      </dgm:t>
    </dgm:pt>
    <dgm:pt modelId="{DC6FD253-BC54-104A-BABF-85E8B78FA156}" type="parTrans" cxnId="{BCDAA91B-CD38-3749-B3B7-AFD5E8FB76FF}">
      <dgm:prSet/>
      <dgm:spPr/>
      <dgm:t>
        <a:bodyPr/>
        <a:lstStyle/>
        <a:p>
          <a:endParaRPr lang="en-GB"/>
        </a:p>
      </dgm:t>
    </dgm:pt>
    <dgm:pt modelId="{68968E31-DA6B-0B4E-825D-4440EC8630D2}" type="sibTrans" cxnId="{BCDAA91B-CD38-3749-B3B7-AFD5E8FB76FF}">
      <dgm:prSet/>
      <dgm:spPr/>
      <dgm:t>
        <a:bodyPr/>
        <a:lstStyle/>
        <a:p>
          <a:endParaRPr lang="en-GB"/>
        </a:p>
      </dgm:t>
    </dgm:pt>
    <dgm:pt modelId="{1112D7A9-49ED-C545-9914-3D7B44085146}">
      <dgm:prSet custT="1"/>
      <dgm:spPr>
        <a:effectLst>
          <a:outerShdw blurRad="50800" dist="38100" dir="18900000" algn="bl" rotWithShape="0">
            <a:prstClr val="black">
              <a:alpha val="40000"/>
            </a:prstClr>
          </a:outerShdw>
        </a:effectLst>
      </dgm:spPr>
      <dgm:t>
        <a:bodyPr/>
        <a:lstStyle/>
        <a:p>
          <a:r>
            <a:rPr lang="en-DE" sz="1800" dirty="0"/>
            <a:t>No opt-out.</a:t>
          </a:r>
        </a:p>
      </dgm:t>
    </dgm:pt>
    <dgm:pt modelId="{D478A7BE-E522-6D44-9E8D-A63819F5182B}" type="parTrans" cxnId="{49F917EC-A018-4F43-A333-1F0598EE4CED}">
      <dgm:prSet/>
      <dgm:spPr/>
      <dgm:t>
        <a:bodyPr/>
        <a:lstStyle/>
        <a:p>
          <a:endParaRPr lang="en-GB"/>
        </a:p>
      </dgm:t>
    </dgm:pt>
    <dgm:pt modelId="{4E47ACD7-EA28-8D4E-9127-8A0457A00021}" type="sibTrans" cxnId="{49F917EC-A018-4F43-A333-1F0598EE4CED}">
      <dgm:prSet/>
      <dgm:spPr/>
      <dgm:t>
        <a:bodyPr/>
        <a:lstStyle/>
        <a:p>
          <a:endParaRPr lang="en-GB"/>
        </a:p>
      </dgm:t>
    </dgm:pt>
    <dgm:pt modelId="{95420BDF-C369-7144-BF6D-E8BBD1A16B7F}" type="pres">
      <dgm:prSet presAssocID="{8FCC0359-B600-2940-8F08-15242A7A5F1D}" presName="Name0" presStyleCnt="0">
        <dgm:presLayoutVars>
          <dgm:dir/>
          <dgm:animLvl val="lvl"/>
          <dgm:resizeHandles val="exact"/>
        </dgm:presLayoutVars>
      </dgm:prSet>
      <dgm:spPr/>
    </dgm:pt>
    <dgm:pt modelId="{8EC109D5-E091-5C44-AD00-577E7D681B7C}" type="pres">
      <dgm:prSet presAssocID="{DA668F1C-DC6E-E64D-AF8B-1B5D0BF29D91}" presName="composite" presStyleCnt="0"/>
      <dgm:spPr/>
    </dgm:pt>
    <dgm:pt modelId="{32C57103-C804-294B-8E82-76E541AFDCC7}" type="pres">
      <dgm:prSet presAssocID="{DA668F1C-DC6E-E64D-AF8B-1B5D0BF29D91}" presName="parTx" presStyleLbl="alignNode1" presStyleIdx="0" presStyleCnt="3">
        <dgm:presLayoutVars>
          <dgm:chMax val="0"/>
          <dgm:chPref val="0"/>
          <dgm:bulletEnabled val="1"/>
        </dgm:presLayoutVars>
      </dgm:prSet>
      <dgm:spPr/>
    </dgm:pt>
    <dgm:pt modelId="{D4FA66D9-32DB-2949-A7DC-773DD1A2207F}" type="pres">
      <dgm:prSet presAssocID="{DA668F1C-DC6E-E64D-AF8B-1B5D0BF29D91}" presName="desTx" presStyleLbl="alignAccFollowNode1" presStyleIdx="0" presStyleCnt="3">
        <dgm:presLayoutVars>
          <dgm:bulletEnabled val="1"/>
        </dgm:presLayoutVars>
      </dgm:prSet>
      <dgm:spPr/>
    </dgm:pt>
    <dgm:pt modelId="{0CF2D58B-8CF0-DA40-B5BE-BE19211BC0D1}" type="pres">
      <dgm:prSet presAssocID="{CB048A01-BEEC-9D44-A595-704B5600E70E}" presName="space" presStyleCnt="0"/>
      <dgm:spPr/>
    </dgm:pt>
    <dgm:pt modelId="{7D32E21D-3FE4-3746-B3E3-FDD7C10314B2}" type="pres">
      <dgm:prSet presAssocID="{ED6DF892-B14C-394A-B5EF-2BEB2F56532F}" presName="composite" presStyleCnt="0"/>
      <dgm:spPr/>
    </dgm:pt>
    <dgm:pt modelId="{8A7C7D1F-80C8-304C-90DE-1AC44D0D1166}" type="pres">
      <dgm:prSet presAssocID="{ED6DF892-B14C-394A-B5EF-2BEB2F56532F}" presName="parTx" presStyleLbl="alignNode1" presStyleIdx="1" presStyleCnt="3">
        <dgm:presLayoutVars>
          <dgm:chMax val="0"/>
          <dgm:chPref val="0"/>
          <dgm:bulletEnabled val="1"/>
        </dgm:presLayoutVars>
      </dgm:prSet>
      <dgm:spPr/>
    </dgm:pt>
    <dgm:pt modelId="{CFC2D128-FD69-1547-B365-CA8D8F6685E6}" type="pres">
      <dgm:prSet presAssocID="{ED6DF892-B14C-394A-B5EF-2BEB2F56532F}" presName="desTx" presStyleLbl="alignAccFollowNode1" presStyleIdx="1" presStyleCnt="3">
        <dgm:presLayoutVars>
          <dgm:bulletEnabled val="1"/>
        </dgm:presLayoutVars>
      </dgm:prSet>
      <dgm:spPr/>
    </dgm:pt>
    <dgm:pt modelId="{1AB166C4-B3B6-E044-82BD-41FF8F87EBA8}" type="pres">
      <dgm:prSet presAssocID="{8F6E392B-CFB2-4A40-BAAB-81D659365007}" presName="space" presStyleCnt="0"/>
      <dgm:spPr/>
    </dgm:pt>
    <dgm:pt modelId="{647C14F7-698A-2B4D-BFB7-882A7DDDDF56}" type="pres">
      <dgm:prSet presAssocID="{348E7BEF-12EE-0D45-9545-5000C2DC3848}" presName="composite" presStyleCnt="0"/>
      <dgm:spPr/>
    </dgm:pt>
    <dgm:pt modelId="{931F4D9A-35F0-8B44-8FE0-EE93A510EE23}" type="pres">
      <dgm:prSet presAssocID="{348E7BEF-12EE-0D45-9545-5000C2DC3848}" presName="parTx" presStyleLbl="alignNode1" presStyleIdx="2" presStyleCnt="3">
        <dgm:presLayoutVars>
          <dgm:chMax val="0"/>
          <dgm:chPref val="0"/>
          <dgm:bulletEnabled val="1"/>
        </dgm:presLayoutVars>
      </dgm:prSet>
      <dgm:spPr/>
    </dgm:pt>
    <dgm:pt modelId="{EA1C0ACE-2FE1-144A-8BCA-9E5AC1A69D6A}" type="pres">
      <dgm:prSet presAssocID="{348E7BEF-12EE-0D45-9545-5000C2DC3848}" presName="desTx" presStyleLbl="alignAccFollowNode1" presStyleIdx="2" presStyleCnt="3">
        <dgm:presLayoutVars>
          <dgm:bulletEnabled val="1"/>
        </dgm:presLayoutVars>
      </dgm:prSet>
      <dgm:spPr/>
    </dgm:pt>
  </dgm:ptLst>
  <dgm:cxnLst>
    <dgm:cxn modelId="{FDA23F00-B7DE-494D-8DB2-C3DA72986868}" type="presOf" srcId="{9987296B-B58E-3E46-9E48-97FDD2CAB5AB}" destId="{CFC2D128-FD69-1547-B365-CA8D8F6685E6}" srcOrd="0" destOrd="2" presId="urn:microsoft.com/office/officeart/2005/8/layout/hList1"/>
    <dgm:cxn modelId="{BCDAA91B-CD38-3749-B3B7-AFD5E8FB76FF}" srcId="{DA668F1C-DC6E-E64D-AF8B-1B5D0BF29D91}" destId="{F6EB149C-71EE-B245-988F-CD8D0FEFCC36}" srcOrd="2" destOrd="0" parTransId="{DC6FD253-BC54-104A-BABF-85E8B78FA156}" sibTransId="{68968E31-DA6B-0B4E-825D-4440EC8630D2}"/>
    <dgm:cxn modelId="{1BF7CC22-632D-5141-9CA0-DE25FD3904B3}" srcId="{348E7BEF-12EE-0D45-9545-5000C2DC3848}" destId="{132E661B-2FB2-3249-B53F-B45E6E3D25CD}" srcOrd="1" destOrd="0" parTransId="{A1047B74-5CCB-714D-8D7D-E99FB6B4E0CE}" sibTransId="{AC7A27E2-E271-7341-8938-92AA0D3F08B6}"/>
    <dgm:cxn modelId="{EDB32B25-8D37-4F42-B08C-A5CBF86FC347}" type="presOf" srcId="{F6EB149C-71EE-B245-988F-CD8D0FEFCC36}" destId="{D4FA66D9-32DB-2949-A7DC-773DD1A2207F}" srcOrd="0" destOrd="2" presId="urn:microsoft.com/office/officeart/2005/8/layout/hList1"/>
    <dgm:cxn modelId="{CE1EA128-CBE3-FC4C-B0E7-3791E9487FCB}" type="presOf" srcId="{31F46696-69C9-5142-A163-20432A6F0DF1}" destId="{EA1C0ACE-2FE1-144A-8BCA-9E5AC1A69D6A}" srcOrd="0" destOrd="0" presId="urn:microsoft.com/office/officeart/2005/8/layout/hList1"/>
    <dgm:cxn modelId="{4DB18429-1C53-2D47-BEF1-F1209C2752BD}" type="presOf" srcId="{8FCC0359-B600-2940-8F08-15242A7A5F1D}" destId="{95420BDF-C369-7144-BF6D-E8BBD1A16B7F}" srcOrd="0" destOrd="0" presId="urn:microsoft.com/office/officeart/2005/8/layout/hList1"/>
    <dgm:cxn modelId="{38230047-FE27-0E46-9445-05321577E822}" type="presOf" srcId="{1112D7A9-49ED-C545-9914-3D7B44085146}" destId="{EA1C0ACE-2FE1-144A-8BCA-9E5AC1A69D6A}" srcOrd="0" destOrd="3" presId="urn:microsoft.com/office/officeart/2005/8/layout/hList1"/>
    <dgm:cxn modelId="{22B46165-83EC-D847-A473-85A7EA39F5C4}" type="presOf" srcId="{4D9D1E7D-F98A-154D-A7D3-F85A3C0E458B}" destId="{D4FA66D9-32DB-2949-A7DC-773DD1A2207F}" srcOrd="0" destOrd="0" presId="urn:microsoft.com/office/officeart/2005/8/layout/hList1"/>
    <dgm:cxn modelId="{184A9768-0846-7A46-9EF0-14525BD77F04}" srcId="{ED6DF892-B14C-394A-B5EF-2BEB2F56532F}" destId="{1E7A959C-7212-5F4F-B60E-658E58E06BE7}" srcOrd="1" destOrd="0" parTransId="{C2774F24-5CCC-4A40-8EC6-06621B0679E5}" sibTransId="{D0EC6EA7-2F99-D34F-92BE-87DEF1736447}"/>
    <dgm:cxn modelId="{4AC0F76B-80C0-0041-84A3-E9A3C789F99C}" srcId="{DA668F1C-DC6E-E64D-AF8B-1B5D0BF29D91}" destId="{4D9D1E7D-F98A-154D-A7D3-F85A3C0E458B}" srcOrd="0" destOrd="0" parTransId="{91B7E24B-6230-CF42-AED7-C376C9B00F3E}" sibTransId="{01C8DF88-3670-3441-9CF5-32E5FF331DFB}"/>
    <dgm:cxn modelId="{2A83C777-7CF1-A848-AC98-D6299F46228F}" type="presOf" srcId="{DA668F1C-DC6E-E64D-AF8B-1B5D0BF29D91}" destId="{32C57103-C804-294B-8E82-76E541AFDCC7}" srcOrd="0" destOrd="0" presId="urn:microsoft.com/office/officeart/2005/8/layout/hList1"/>
    <dgm:cxn modelId="{90587979-D49F-3A40-A63C-B83F4E83D54A}" srcId="{DA668F1C-DC6E-E64D-AF8B-1B5D0BF29D91}" destId="{EE92BC62-426A-094D-AA58-91395AAD86DB}" srcOrd="1" destOrd="0" parTransId="{25449FE9-4443-8C42-9378-8232786BD512}" sibTransId="{F4E880F5-EDCF-5548-B039-3892EEE2D89F}"/>
    <dgm:cxn modelId="{4E5F888C-9D61-1B4B-B0A3-E8048D8CC8DC}" srcId="{8FCC0359-B600-2940-8F08-15242A7A5F1D}" destId="{ED6DF892-B14C-394A-B5EF-2BEB2F56532F}" srcOrd="1" destOrd="0" parTransId="{1A3FDFAE-777E-E24F-832E-6000DBD9BBFA}" sibTransId="{8F6E392B-CFB2-4A40-BAAB-81D659365007}"/>
    <dgm:cxn modelId="{59604A8F-063A-9942-90D9-1BDBB9F37180}" srcId="{348E7BEF-12EE-0D45-9545-5000C2DC3848}" destId="{FED2790C-801D-9D44-BC22-51ADC800EB72}" srcOrd="4" destOrd="0" parTransId="{41EBA737-CE21-2940-A53C-4686E5277AF3}" sibTransId="{F2F891DF-7DD0-FC4C-A972-4FBDB10DC990}"/>
    <dgm:cxn modelId="{5482B18F-8BCD-B241-A4A1-E7564843E046}" type="presOf" srcId="{132E661B-2FB2-3249-B53F-B45E6E3D25CD}" destId="{EA1C0ACE-2FE1-144A-8BCA-9E5AC1A69D6A}" srcOrd="0" destOrd="1" presId="urn:microsoft.com/office/officeart/2005/8/layout/hList1"/>
    <dgm:cxn modelId="{C5F87890-36CF-4D4E-8583-E72744520550}" srcId="{DA668F1C-DC6E-E64D-AF8B-1B5D0BF29D91}" destId="{0CFA49B5-7C67-404D-A38F-E24406AA272E}" srcOrd="3" destOrd="0" parTransId="{EE9CD5C5-1884-FD4F-AA63-7DAD52C28491}" sibTransId="{4F1A6D83-700E-4243-A369-E963D925A235}"/>
    <dgm:cxn modelId="{9ABC2D92-996C-0D42-9591-308E7D622FE0}" type="presOf" srcId="{348E7BEF-12EE-0D45-9545-5000C2DC3848}" destId="{931F4D9A-35F0-8B44-8FE0-EE93A510EE23}" srcOrd="0" destOrd="0" presId="urn:microsoft.com/office/officeart/2005/8/layout/hList1"/>
    <dgm:cxn modelId="{C02D5893-DC3C-4541-9E3E-E36E322F766A}" srcId="{8FCC0359-B600-2940-8F08-15242A7A5F1D}" destId="{348E7BEF-12EE-0D45-9545-5000C2DC3848}" srcOrd="2" destOrd="0" parTransId="{A7A183A4-1E16-0147-B4E7-1AD4308DC9BC}" sibTransId="{4A9C8D8A-05B9-094E-81C2-25C9EC67D956}"/>
    <dgm:cxn modelId="{09EB3F99-6A01-3245-95A1-FEBEB61D2C69}" srcId="{348E7BEF-12EE-0D45-9545-5000C2DC3848}" destId="{31F46696-69C9-5142-A163-20432A6F0DF1}" srcOrd="0" destOrd="0" parTransId="{C95026DA-49D6-E04E-8012-D619F7C1D3EA}" sibTransId="{5D18E261-EBF2-964C-B9E8-F40B9C2CA4A2}"/>
    <dgm:cxn modelId="{AA0352A4-57D4-8041-8139-F24F610E7113}" type="presOf" srcId="{ED6DF892-B14C-394A-B5EF-2BEB2F56532F}" destId="{8A7C7D1F-80C8-304C-90DE-1AC44D0D1166}" srcOrd="0" destOrd="0" presId="urn:microsoft.com/office/officeart/2005/8/layout/hList1"/>
    <dgm:cxn modelId="{72F889AB-EE81-EF4C-B36B-BAACC0EC55BF}" srcId="{8FCC0359-B600-2940-8F08-15242A7A5F1D}" destId="{DA668F1C-DC6E-E64D-AF8B-1B5D0BF29D91}" srcOrd="0" destOrd="0" parTransId="{91F257DF-64FB-4B4E-85AA-059B593ED725}" sibTransId="{CB048A01-BEEC-9D44-A595-704B5600E70E}"/>
    <dgm:cxn modelId="{CEEB74B2-23CC-7242-A4B4-F5405692103C}" type="presOf" srcId="{0CFA49B5-7C67-404D-A38F-E24406AA272E}" destId="{D4FA66D9-32DB-2949-A7DC-773DD1A2207F}" srcOrd="0" destOrd="3" presId="urn:microsoft.com/office/officeart/2005/8/layout/hList1"/>
    <dgm:cxn modelId="{FCE98AC6-ECF9-7743-9410-9F2475962062}" srcId="{ED6DF892-B14C-394A-B5EF-2BEB2F56532F}" destId="{CBEB92AB-1725-FF4A-844E-6FF2BEF63DE5}" srcOrd="0" destOrd="0" parTransId="{5C64A4B0-F9D4-D74D-83AE-8152EF1B4B7F}" sibTransId="{63CC1756-294A-FC45-BA76-769EC4F27BCC}"/>
    <dgm:cxn modelId="{BDE1C7D6-5382-8740-B9B4-A9CB99F8617B}" type="presOf" srcId="{FED2790C-801D-9D44-BC22-51ADC800EB72}" destId="{EA1C0ACE-2FE1-144A-8BCA-9E5AC1A69D6A}" srcOrd="0" destOrd="4" presId="urn:microsoft.com/office/officeart/2005/8/layout/hList1"/>
    <dgm:cxn modelId="{2307DAE0-7BBF-6F44-99D7-0B23E6CABC23}" srcId="{348E7BEF-12EE-0D45-9545-5000C2DC3848}" destId="{9F36F4AA-5A5A-714B-8A53-92631DB4C3C9}" srcOrd="2" destOrd="0" parTransId="{912C33C8-106D-6D4F-B7C7-5EB986352C87}" sibTransId="{D52AAAAE-F008-9349-B6D4-6F2607CB47C7}"/>
    <dgm:cxn modelId="{DB7BC1E1-0B1E-2B43-993B-66E765E355FD}" srcId="{ED6DF892-B14C-394A-B5EF-2BEB2F56532F}" destId="{9987296B-B58E-3E46-9E48-97FDD2CAB5AB}" srcOrd="2" destOrd="0" parTransId="{B7521E6C-C505-FA42-A192-A32F09D4393D}" sibTransId="{89EA2DDD-C716-744F-AFE6-BEBAB1EE6123}"/>
    <dgm:cxn modelId="{F59887E3-8A08-0745-95F4-7F327D7E40E6}" type="presOf" srcId="{9F36F4AA-5A5A-714B-8A53-92631DB4C3C9}" destId="{EA1C0ACE-2FE1-144A-8BCA-9E5AC1A69D6A}" srcOrd="0" destOrd="2" presId="urn:microsoft.com/office/officeart/2005/8/layout/hList1"/>
    <dgm:cxn modelId="{7810B6E5-7889-844C-B6C3-71E442E752A5}" type="presOf" srcId="{EE92BC62-426A-094D-AA58-91395AAD86DB}" destId="{D4FA66D9-32DB-2949-A7DC-773DD1A2207F}" srcOrd="0" destOrd="1" presId="urn:microsoft.com/office/officeart/2005/8/layout/hList1"/>
    <dgm:cxn modelId="{53F81CE6-5402-A84E-A17A-A91C303781CD}" type="presOf" srcId="{1E7A959C-7212-5F4F-B60E-658E58E06BE7}" destId="{CFC2D128-FD69-1547-B365-CA8D8F6685E6}" srcOrd="0" destOrd="1" presId="urn:microsoft.com/office/officeart/2005/8/layout/hList1"/>
    <dgm:cxn modelId="{49F917EC-A018-4F43-A333-1F0598EE4CED}" srcId="{348E7BEF-12EE-0D45-9545-5000C2DC3848}" destId="{1112D7A9-49ED-C545-9914-3D7B44085146}" srcOrd="3" destOrd="0" parTransId="{D478A7BE-E522-6D44-9E8D-A63819F5182B}" sibTransId="{4E47ACD7-EA28-8D4E-9127-8A0457A00021}"/>
    <dgm:cxn modelId="{D412CCED-A7C4-F74E-8BF0-50172D29DA62}" type="presOf" srcId="{CBEB92AB-1725-FF4A-844E-6FF2BEF63DE5}" destId="{CFC2D128-FD69-1547-B365-CA8D8F6685E6}" srcOrd="0" destOrd="0" presId="urn:microsoft.com/office/officeart/2005/8/layout/hList1"/>
    <dgm:cxn modelId="{B2C099A2-B920-B54F-8953-04062DEB6CC3}" type="presParOf" srcId="{95420BDF-C369-7144-BF6D-E8BBD1A16B7F}" destId="{8EC109D5-E091-5C44-AD00-577E7D681B7C}" srcOrd="0" destOrd="0" presId="urn:microsoft.com/office/officeart/2005/8/layout/hList1"/>
    <dgm:cxn modelId="{E216AB05-C3CA-6140-A129-B790098417BD}" type="presParOf" srcId="{8EC109D5-E091-5C44-AD00-577E7D681B7C}" destId="{32C57103-C804-294B-8E82-76E541AFDCC7}" srcOrd="0" destOrd="0" presId="urn:microsoft.com/office/officeart/2005/8/layout/hList1"/>
    <dgm:cxn modelId="{AB785C1E-BB8C-2E44-9B28-9E3E5E6F9589}" type="presParOf" srcId="{8EC109D5-E091-5C44-AD00-577E7D681B7C}" destId="{D4FA66D9-32DB-2949-A7DC-773DD1A2207F}" srcOrd="1" destOrd="0" presId="urn:microsoft.com/office/officeart/2005/8/layout/hList1"/>
    <dgm:cxn modelId="{9F5DC60B-277F-1E48-9A87-00E9A1430322}" type="presParOf" srcId="{95420BDF-C369-7144-BF6D-E8BBD1A16B7F}" destId="{0CF2D58B-8CF0-DA40-B5BE-BE19211BC0D1}" srcOrd="1" destOrd="0" presId="urn:microsoft.com/office/officeart/2005/8/layout/hList1"/>
    <dgm:cxn modelId="{B89418FB-AC87-3E4C-BDE1-255CD1E92AE7}" type="presParOf" srcId="{95420BDF-C369-7144-BF6D-E8BBD1A16B7F}" destId="{7D32E21D-3FE4-3746-B3E3-FDD7C10314B2}" srcOrd="2" destOrd="0" presId="urn:microsoft.com/office/officeart/2005/8/layout/hList1"/>
    <dgm:cxn modelId="{61E7A37F-CEF0-1D4D-B1FB-1B1054113DEA}" type="presParOf" srcId="{7D32E21D-3FE4-3746-B3E3-FDD7C10314B2}" destId="{8A7C7D1F-80C8-304C-90DE-1AC44D0D1166}" srcOrd="0" destOrd="0" presId="urn:microsoft.com/office/officeart/2005/8/layout/hList1"/>
    <dgm:cxn modelId="{00DFE07B-CEF4-E24E-A9C3-4F1E6037C2A0}" type="presParOf" srcId="{7D32E21D-3FE4-3746-B3E3-FDD7C10314B2}" destId="{CFC2D128-FD69-1547-B365-CA8D8F6685E6}" srcOrd="1" destOrd="0" presId="urn:microsoft.com/office/officeart/2005/8/layout/hList1"/>
    <dgm:cxn modelId="{C699571D-A009-7E4E-968F-C70C1FAE0F60}" type="presParOf" srcId="{95420BDF-C369-7144-BF6D-E8BBD1A16B7F}" destId="{1AB166C4-B3B6-E044-82BD-41FF8F87EBA8}" srcOrd="3" destOrd="0" presId="urn:microsoft.com/office/officeart/2005/8/layout/hList1"/>
    <dgm:cxn modelId="{05210226-7F74-4442-92BD-C91BAC26474C}" type="presParOf" srcId="{95420BDF-C369-7144-BF6D-E8BBD1A16B7F}" destId="{647C14F7-698A-2B4D-BFB7-882A7DDDDF56}" srcOrd="4" destOrd="0" presId="urn:microsoft.com/office/officeart/2005/8/layout/hList1"/>
    <dgm:cxn modelId="{F0886E2B-046C-5B4F-8A0B-5C1CFB0D608F}" type="presParOf" srcId="{647C14F7-698A-2B4D-BFB7-882A7DDDDF56}" destId="{931F4D9A-35F0-8B44-8FE0-EE93A510EE23}" srcOrd="0" destOrd="0" presId="urn:microsoft.com/office/officeart/2005/8/layout/hList1"/>
    <dgm:cxn modelId="{A5E793A8-FF6D-8E42-A34B-EBF88907BF81}" type="presParOf" srcId="{647C14F7-698A-2B4D-BFB7-882A7DDDDF56}" destId="{EA1C0ACE-2FE1-144A-8BCA-9E5AC1A69D6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DEB17-C340-4548-BD2F-34E0D9393E46}">
      <dsp:nvSpPr>
        <dsp:cNvPr id="0" name=""/>
        <dsp:cNvSpPr/>
      </dsp:nvSpPr>
      <dsp:spPr>
        <a:xfrm>
          <a:off x="1390" y="985295"/>
          <a:ext cx="5424253" cy="3254551"/>
        </a:xfrm>
        <a:prstGeom prst="rect">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 procedure, in which the </a:t>
          </a:r>
          <a:r>
            <a:rPr lang="en-GB" sz="3000" b="1" kern="1200" dirty="0"/>
            <a:t>granting of certain benefits </a:t>
          </a:r>
          <a:r>
            <a:rPr lang="en-GB" sz="3000" kern="1200" dirty="0"/>
            <a:t>is linked to the implementation of specific political measures or the </a:t>
          </a:r>
          <a:r>
            <a:rPr lang="en-GB" sz="3000" b="1" kern="1200" dirty="0"/>
            <a:t>fulfilment of certain conditions or of a given behaviour</a:t>
          </a:r>
          <a:r>
            <a:rPr lang="en-GB" sz="3000" kern="1200" dirty="0"/>
            <a:t>.</a:t>
          </a:r>
          <a:endParaRPr lang="en-DE" sz="3000" kern="1200" dirty="0"/>
        </a:p>
      </dsp:txBody>
      <dsp:txXfrm>
        <a:off x="1390" y="985295"/>
        <a:ext cx="5424253" cy="3254551"/>
      </dsp:txXfrm>
    </dsp:sp>
    <dsp:sp modelId="{C2ABCF76-0393-FF46-AC51-3DAFBD519EAE}">
      <dsp:nvSpPr>
        <dsp:cNvPr id="0" name=""/>
        <dsp:cNvSpPr/>
      </dsp:nvSpPr>
      <dsp:spPr>
        <a:xfrm>
          <a:off x="5968069" y="985295"/>
          <a:ext cx="5424253" cy="3254551"/>
        </a:xfrm>
        <a:prstGeom prst="rect">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The behaviour of the receiving party can be controlled by awarding of aid (</a:t>
          </a:r>
          <a:r>
            <a:rPr lang="en-GB" sz="2600" b="1" i="1" kern="1200" dirty="0"/>
            <a:t>positive Conditionality</a:t>
          </a:r>
          <a:r>
            <a:rPr lang="en-GB" sz="2600" kern="1200" dirty="0"/>
            <a:t>) or by restricting of aids (</a:t>
          </a:r>
          <a:r>
            <a:rPr lang="en-GB" sz="2600" b="1" i="1" kern="1200" dirty="0"/>
            <a:t>negative Conditionality</a:t>
          </a:r>
          <a:r>
            <a:rPr lang="en-GB" sz="2600" kern="1200" dirty="0"/>
            <a:t>).</a:t>
          </a:r>
          <a:endParaRPr lang="en-DE" sz="2600" kern="1200" dirty="0"/>
        </a:p>
      </dsp:txBody>
      <dsp:txXfrm>
        <a:off x="5968069" y="985295"/>
        <a:ext cx="5424253" cy="3254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DEB17-C340-4548-BD2F-34E0D9393E46}">
      <dsp:nvSpPr>
        <dsp:cNvPr id="0" name=""/>
        <dsp:cNvSpPr/>
      </dsp:nvSpPr>
      <dsp:spPr>
        <a:xfrm>
          <a:off x="1390" y="985295"/>
          <a:ext cx="5424253" cy="3254551"/>
        </a:xfrm>
        <a:prstGeom prst="rect">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i="1" kern="1200" dirty="0"/>
            <a:t>Ex-ante Conditionality:</a:t>
          </a:r>
          <a:r>
            <a:rPr lang="en-US" sz="3500" kern="1200" dirty="0"/>
            <a:t> certain conditions have to be fulfilled before an aid or a sanction is issued</a:t>
          </a:r>
          <a:r>
            <a:rPr lang="en-GB" sz="3500" kern="1200" dirty="0"/>
            <a:t>.</a:t>
          </a:r>
          <a:endParaRPr lang="en-DE" sz="3500" kern="1200" dirty="0"/>
        </a:p>
      </dsp:txBody>
      <dsp:txXfrm>
        <a:off x="1390" y="985295"/>
        <a:ext cx="5424253" cy="3254551"/>
      </dsp:txXfrm>
    </dsp:sp>
    <dsp:sp modelId="{C2ABCF76-0393-FF46-AC51-3DAFBD519EAE}">
      <dsp:nvSpPr>
        <dsp:cNvPr id="0" name=""/>
        <dsp:cNvSpPr/>
      </dsp:nvSpPr>
      <dsp:spPr>
        <a:xfrm>
          <a:off x="5968069" y="985295"/>
          <a:ext cx="5424253" cy="3254551"/>
        </a:xfrm>
        <a:prstGeom prst="rect">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i="1" kern="1200" dirty="0"/>
            <a:t>Ex-post Conditionality: </a:t>
          </a:r>
          <a:r>
            <a:rPr lang="en-US" sz="3500" kern="1200" dirty="0"/>
            <a:t>the mechanism of conditionality is issued after the receiving party starts to change or to adopt its politics.</a:t>
          </a:r>
          <a:endParaRPr lang="en-DE" sz="3500" kern="1200" dirty="0"/>
        </a:p>
      </dsp:txBody>
      <dsp:txXfrm>
        <a:off x="5968069" y="985295"/>
        <a:ext cx="5424253" cy="32545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96D8C-28A8-4D45-9869-7F7E98454FDD}">
      <dsp:nvSpPr>
        <dsp:cNvPr id="0" name=""/>
        <dsp:cNvSpPr/>
      </dsp:nvSpPr>
      <dsp:spPr>
        <a:xfrm>
          <a:off x="51" y="205764"/>
          <a:ext cx="4913783" cy="6336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a:outerShdw blurRad="50800" dist="38100" dir="18900000" algn="bl" rotWithShape="0">
            <a:prstClr val="black">
              <a:alpha val="40000"/>
            </a:prstClr>
          </a:outerShdw>
        </a:effectLst>
        <a:scene3d>
          <a:camera prst="orthographicFront"/>
          <a:lightRig rig="threePt" dir="t"/>
        </a:scene3d>
        <a:sp3d prstMaterial="plastic"/>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DE" sz="2200" b="1" kern="1200" dirty="0"/>
            <a:t>Hungary</a:t>
          </a:r>
          <a:endParaRPr lang="en-DE" sz="2200" kern="1200" dirty="0"/>
        </a:p>
      </dsp:txBody>
      <dsp:txXfrm>
        <a:off x="51" y="205764"/>
        <a:ext cx="4913783" cy="633600"/>
      </dsp:txXfrm>
    </dsp:sp>
    <dsp:sp modelId="{3125DB80-36D6-7D48-8CE1-B7A1593DFD7F}">
      <dsp:nvSpPr>
        <dsp:cNvPr id="0" name=""/>
        <dsp:cNvSpPr/>
      </dsp:nvSpPr>
      <dsp:spPr>
        <a:xfrm>
          <a:off x="51" y="839364"/>
          <a:ext cx="4913783" cy="40423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18900000" algn="bl" rotWithShape="0">
            <a:prstClr val="black">
              <a:alpha val="40000"/>
            </a:prstClr>
          </a:outerShdw>
        </a:effectLst>
        <a:scene3d>
          <a:camera prst="orthographicFront"/>
          <a:lightRig rig="threePt" dir="t"/>
        </a:scene3d>
        <a:sp3d prstMaterial="plastic"/>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Spring 2011: start of enacting various amendments to its Fundamental Law.</a:t>
          </a:r>
        </a:p>
        <a:p>
          <a:pPr marL="228600" lvl="1" indent="-228600" algn="l" defTabSz="977900">
            <a:lnSpc>
              <a:spcPct val="90000"/>
            </a:lnSpc>
            <a:spcBef>
              <a:spcPct val="0"/>
            </a:spcBef>
            <a:spcAft>
              <a:spcPct val="15000"/>
            </a:spcAft>
            <a:buChar char="•"/>
          </a:pPr>
          <a:r>
            <a:rPr lang="en-GB" sz="2200" kern="1200" dirty="0"/>
            <a:t>Changes of the Hungarian constitutional system to dismantle the Constitutional Court </a:t>
          </a:r>
          <a:r>
            <a:rPr lang="en-GB" sz="2200" kern="1200" dirty="0">
              <a:sym typeface="Wingdings" pitchFamily="2" charset="2"/>
            </a:rPr>
            <a:t> </a:t>
          </a:r>
          <a:r>
            <a:rPr lang="en-GB" sz="2200" b="1" kern="1200" dirty="0">
              <a:sym typeface="Wingdings" pitchFamily="2" charset="2"/>
            </a:rPr>
            <a:t>attacking independence of judiciary.</a:t>
          </a:r>
        </a:p>
        <a:p>
          <a:pPr marL="228600" lvl="1" indent="-228600" algn="l" defTabSz="977900">
            <a:lnSpc>
              <a:spcPct val="90000"/>
            </a:lnSpc>
            <a:spcBef>
              <a:spcPct val="0"/>
            </a:spcBef>
            <a:spcAft>
              <a:spcPct val="15000"/>
            </a:spcAft>
            <a:buChar char="•"/>
          </a:pPr>
          <a:r>
            <a:rPr lang="en-US" sz="2200" kern="1200" dirty="0">
              <a:effectLst/>
              <a:ea typeface="Calibri" panose="020F0502020204030204" pitchFamily="34" charset="0"/>
            </a:rPr>
            <a:t>EU Parliament: the breakdown of democracy, the Rule of Law and Fundamental Rights in Hungary turn the country into a </a:t>
          </a:r>
          <a:r>
            <a:rPr lang="en-US" sz="2200" b="1" kern="1200" dirty="0">
              <a:effectLst/>
              <a:ea typeface="Calibri" panose="020F0502020204030204" pitchFamily="34" charset="0"/>
            </a:rPr>
            <a:t>regime of electoral autocracy.</a:t>
          </a:r>
          <a:endParaRPr lang="en-DE" sz="2200" kern="1200" dirty="0"/>
        </a:p>
      </dsp:txBody>
      <dsp:txXfrm>
        <a:off x="51" y="839364"/>
        <a:ext cx="4913783" cy="4042355"/>
      </dsp:txXfrm>
    </dsp:sp>
    <dsp:sp modelId="{BBC881F9-72AA-F34B-905B-06CB17E290D8}">
      <dsp:nvSpPr>
        <dsp:cNvPr id="0" name=""/>
        <dsp:cNvSpPr/>
      </dsp:nvSpPr>
      <dsp:spPr>
        <a:xfrm>
          <a:off x="5601764" y="205764"/>
          <a:ext cx="4913783" cy="6336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a:outerShdw blurRad="50800" dist="38100" dir="18900000" algn="bl" rotWithShape="0">
            <a:prstClr val="black">
              <a:alpha val="40000"/>
            </a:prstClr>
          </a:outerShdw>
        </a:effectLst>
        <a:scene3d>
          <a:camera prst="orthographicFront"/>
          <a:lightRig rig="threePt" dir="t"/>
        </a:scene3d>
        <a:sp3d prstMaterial="plastic"/>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dirty="0"/>
            <a:t>Poland</a:t>
          </a:r>
        </a:p>
      </dsp:txBody>
      <dsp:txXfrm>
        <a:off x="5601764" y="205764"/>
        <a:ext cx="4913783" cy="633600"/>
      </dsp:txXfrm>
    </dsp:sp>
    <dsp:sp modelId="{AD3A1FF2-0EEF-F84A-9237-C7F1398098DC}">
      <dsp:nvSpPr>
        <dsp:cNvPr id="0" name=""/>
        <dsp:cNvSpPr/>
      </dsp:nvSpPr>
      <dsp:spPr>
        <a:xfrm>
          <a:off x="5601764" y="839364"/>
          <a:ext cx="4913783" cy="40423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prstMaterial="fla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Start of judicial reforms in 2015: </a:t>
          </a:r>
          <a:r>
            <a:rPr lang="en-GB" sz="2200" b="0" i="0" u="none" kern="1200" dirty="0"/>
            <a:t>changes to the Constitutional Tribunal, the National Council of the Judiciary, and the Supreme Court in order to bring these bodies under political control.</a:t>
          </a:r>
          <a:endParaRPr lang="en-GB" sz="2200" kern="1200" dirty="0"/>
        </a:p>
        <a:p>
          <a:pPr marL="228600" lvl="1" indent="-228600" algn="l" defTabSz="977900">
            <a:lnSpc>
              <a:spcPct val="90000"/>
            </a:lnSpc>
            <a:spcBef>
              <a:spcPct val="0"/>
            </a:spcBef>
            <a:spcAft>
              <a:spcPct val="15000"/>
            </a:spcAft>
            <a:buChar char="•"/>
          </a:pPr>
          <a:r>
            <a:rPr lang="en-GB" sz="2200" b="0" i="0" u="none" kern="1200" dirty="0"/>
            <a:t>Most contentious issue: establishment of the Disciplinary Chamber of the Supreme Court, which has the power to discipline judges </a:t>
          </a:r>
          <a:r>
            <a:rPr lang="en-GB" sz="2200" b="0" i="0" u="none" kern="1200" dirty="0">
              <a:sym typeface="Wingdings" pitchFamily="2" charset="2"/>
            </a:rPr>
            <a:t> </a:t>
          </a:r>
          <a:r>
            <a:rPr lang="en-GB" sz="2200" b="0" i="0" u="none" kern="1200" dirty="0"/>
            <a:t>undermines judicial independence by allowing </a:t>
          </a:r>
          <a:r>
            <a:rPr lang="en-GB" sz="2200" b="1" i="0" u="none" kern="1200" dirty="0"/>
            <a:t>political influence over the judiciary</a:t>
          </a:r>
          <a:r>
            <a:rPr lang="en-GB" sz="2200" b="0" i="0" u="none" kern="1200" dirty="0"/>
            <a:t>.</a:t>
          </a:r>
          <a:endParaRPr lang="en-GB" sz="2200" kern="1200" dirty="0"/>
        </a:p>
      </dsp:txBody>
      <dsp:txXfrm>
        <a:off x="5601764" y="839364"/>
        <a:ext cx="4913783" cy="40423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3552-CCC7-5A42-8F51-D11FE20D7D70}">
      <dsp:nvSpPr>
        <dsp:cNvPr id="0" name=""/>
        <dsp:cNvSpPr/>
      </dsp:nvSpPr>
      <dsp:spPr>
        <a:xfrm>
          <a:off x="0" y="809469"/>
          <a:ext cx="10515600"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Protection of the Union´s budget in case of “</a:t>
          </a:r>
          <a:r>
            <a:rPr lang="en-GB" sz="2300" b="1" kern="1200" dirty="0"/>
            <a:t>generalised deficiencies” regarding the Rule of Law </a:t>
          </a:r>
          <a:r>
            <a:rPr lang="en-GB" sz="2300" kern="1200" dirty="0"/>
            <a:t>in the Member States.</a:t>
          </a:r>
          <a:endParaRPr lang="en-DE" sz="2300" kern="1200" dirty="0"/>
        </a:p>
      </dsp:txBody>
      <dsp:txXfrm>
        <a:off x="0" y="809469"/>
        <a:ext cx="10515600" cy="1304100"/>
      </dsp:txXfrm>
    </dsp:sp>
    <dsp:sp modelId="{D03A662C-EE38-E940-BDEF-D43E7DC95F72}">
      <dsp:nvSpPr>
        <dsp:cNvPr id="0" name=""/>
        <dsp:cNvSpPr/>
      </dsp:nvSpPr>
      <dsp:spPr>
        <a:xfrm>
          <a:off x="525780" y="469989"/>
          <a:ext cx="7360920" cy="6789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GB" sz="2300" kern="1200" dirty="0"/>
            <a:t>The Commissions First Proposal of the New Mechanism</a:t>
          </a:r>
          <a:endParaRPr lang="en-DE" sz="2300" kern="1200" dirty="0"/>
        </a:p>
      </dsp:txBody>
      <dsp:txXfrm>
        <a:off x="558924" y="503133"/>
        <a:ext cx="7294632" cy="612672"/>
      </dsp:txXfrm>
    </dsp:sp>
    <dsp:sp modelId="{6A997DB0-C0C4-FB40-BC47-BE840EDCA9C5}">
      <dsp:nvSpPr>
        <dsp:cNvPr id="0" name=""/>
        <dsp:cNvSpPr/>
      </dsp:nvSpPr>
      <dsp:spPr>
        <a:xfrm>
          <a:off x="0" y="2577249"/>
          <a:ext cx="10515600"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Aim of the Regulation shall be the proper use of EU funds at national level and thus, the </a:t>
          </a:r>
          <a:r>
            <a:rPr lang="en-GB" sz="2300" b="1" kern="1200" dirty="0"/>
            <a:t>protection of the EU Budget</a:t>
          </a:r>
          <a:r>
            <a:rPr lang="en-GB" sz="2300" kern="1200" dirty="0"/>
            <a:t>.</a:t>
          </a:r>
          <a:endParaRPr lang="en-DE" sz="2300" kern="1200" dirty="0"/>
        </a:p>
      </dsp:txBody>
      <dsp:txXfrm>
        <a:off x="0" y="2577249"/>
        <a:ext cx="10515600" cy="1304100"/>
      </dsp:txXfrm>
    </dsp:sp>
    <dsp:sp modelId="{9DC32D64-0526-CF4C-A4E1-58426A63FDA5}">
      <dsp:nvSpPr>
        <dsp:cNvPr id="0" name=""/>
        <dsp:cNvSpPr/>
      </dsp:nvSpPr>
      <dsp:spPr>
        <a:xfrm>
          <a:off x="525780" y="2237769"/>
          <a:ext cx="7360920" cy="6789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GB" sz="2300" kern="1200" dirty="0"/>
            <a:t>The Council</a:t>
          </a:r>
          <a:endParaRPr lang="en-DE" sz="2300" kern="1200" dirty="0"/>
        </a:p>
      </dsp:txBody>
      <dsp:txXfrm>
        <a:off x="558924" y="2270913"/>
        <a:ext cx="7294632"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EC106-471C-A243-895F-379E58BCC288}">
      <dsp:nvSpPr>
        <dsp:cNvPr id="0" name=""/>
        <dsp:cNvSpPr/>
      </dsp:nvSpPr>
      <dsp:spPr>
        <a:xfrm>
          <a:off x="809982" y="0"/>
          <a:ext cx="9179797" cy="45227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FFD68-01E4-554F-AF39-99A3BC1E201A}">
      <dsp:nvSpPr>
        <dsp:cNvPr id="0" name=""/>
        <dsp:cNvSpPr/>
      </dsp:nvSpPr>
      <dsp:spPr>
        <a:xfrm>
          <a:off x="365968" y="1356836"/>
          <a:ext cx="3239928" cy="180911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Protecting the EU Budget and the sound financial management of EU resources</a:t>
          </a:r>
          <a:endParaRPr lang="en-DE" sz="2500" kern="1200" dirty="0"/>
        </a:p>
      </dsp:txBody>
      <dsp:txXfrm>
        <a:off x="454282" y="1445150"/>
        <a:ext cx="3063300" cy="1632487"/>
      </dsp:txXfrm>
    </dsp:sp>
    <dsp:sp modelId="{7AF0C409-0434-BF48-A6E8-1DDA82620076}">
      <dsp:nvSpPr>
        <dsp:cNvPr id="0" name=""/>
        <dsp:cNvSpPr/>
      </dsp:nvSpPr>
      <dsp:spPr>
        <a:xfrm>
          <a:off x="3779916" y="1356836"/>
          <a:ext cx="3239928" cy="180911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DE" sz="2500" kern="1200" dirty="0"/>
            <a:t>VS</a:t>
          </a:r>
        </a:p>
      </dsp:txBody>
      <dsp:txXfrm>
        <a:off x="3868230" y="1445150"/>
        <a:ext cx="3063300" cy="1632487"/>
      </dsp:txXfrm>
    </dsp:sp>
    <dsp:sp modelId="{DD103F5A-AA2B-F545-89A7-099FECF32762}">
      <dsp:nvSpPr>
        <dsp:cNvPr id="0" name=""/>
        <dsp:cNvSpPr/>
      </dsp:nvSpPr>
      <dsp:spPr>
        <a:xfrm>
          <a:off x="7193864" y="1356836"/>
          <a:ext cx="3239928" cy="180911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 Ensuring respect for the Rule of Law</a:t>
          </a:r>
          <a:endParaRPr lang="en-DE" sz="2500" kern="1200" dirty="0"/>
        </a:p>
      </dsp:txBody>
      <dsp:txXfrm>
        <a:off x="7282178" y="1445150"/>
        <a:ext cx="3063300" cy="1632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5CD65-DFC8-1C41-BE9F-A46CE1DF14DA}">
      <dsp:nvSpPr>
        <dsp:cNvPr id="0" name=""/>
        <dsp:cNvSpPr/>
      </dsp:nvSpPr>
      <dsp:spPr>
        <a:xfrm>
          <a:off x="822840" y="0"/>
          <a:ext cx="9325530" cy="42227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DCF97-3C7B-704F-838E-55F328FD509C}">
      <dsp:nvSpPr>
        <dsp:cNvPr id="0" name=""/>
        <dsp:cNvSpPr/>
      </dsp:nvSpPr>
      <dsp:spPr>
        <a:xfrm>
          <a:off x="694" y="1266825"/>
          <a:ext cx="3516610" cy="168910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RRF Conditionality </a:t>
          </a:r>
          <a:endParaRPr lang="en-DE" sz="4100" kern="1200" dirty="0"/>
        </a:p>
      </dsp:txBody>
      <dsp:txXfrm>
        <a:off x="83149" y="1349280"/>
        <a:ext cx="3351700" cy="1524190"/>
      </dsp:txXfrm>
    </dsp:sp>
    <dsp:sp modelId="{6A713E4E-C758-1540-8A24-8538F8C017C9}">
      <dsp:nvSpPr>
        <dsp:cNvPr id="0" name=""/>
        <dsp:cNvSpPr/>
      </dsp:nvSpPr>
      <dsp:spPr>
        <a:xfrm>
          <a:off x="3727300" y="1266825"/>
          <a:ext cx="3516610" cy="168910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CPR Conditionality</a:t>
          </a:r>
          <a:endParaRPr lang="en-DE" sz="4100" kern="1200" dirty="0"/>
        </a:p>
      </dsp:txBody>
      <dsp:txXfrm>
        <a:off x="3809755" y="1349280"/>
        <a:ext cx="3351700" cy="1524190"/>
      </dsp:txXfrm>
    </dsp:sp>
    <dsp:sp modelId="{4B66BE78-A0D5-CA4C-B0D5-A4320FC6CFA7}">
      <dsp:nvSpPr>
        <dsp:cNvPr id="0" name=""/>
        <dsp:cNvSpPr/>
      </dsp:nvSpPr>
      <dsp:spPr>
        <a:xfrm>
          <a:off x="7453906" y="1266825"/>
          <a:ext cx="3516610" cy="168910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Conditionality Regulation</a:t>
          </a:r>
          <a:endParaRPr lang="en-DE" sz="4100" kern="1200" dirty="0"/>
        </a:p>
      </dsp:txBody>
      <dsp:txXfrm>
        <a:off x="7536361" y="1349280"/>
        <a:ext cx="3351700" cy="15241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57103-C804-294B-8E82-76E541AFDCC7}">
      <dsp:nvSpPr>
        <dsp:cNvPr id="0" name=""/>
        <dsp:cNvSpPr/>
      </dsp:nvSpPr>
      <dsp:spPr>
        <a:xfrm>
          <a:off x="3428" y="20786"/>
          <a:ext cx="3342791" cy="4320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DE" sz="1500" b="1" kern="1200" dirty="0"/>
            <a:t>Conditionality Regulation</a:t>
          </a:r>
          <a:endParaRPr lang="en-DE" sz="1500" kern="1200" dirty="0"/>
        </a:p>
      </dsp:txBody>
      <dsp:txXfrm>
        <a:off x="3428" y="20786"/>
        <a:ext cx="3342791" cy="432000"/>
      </dsp:txXfrm>
    </dsp:sp>
    <dsp:sp modelId="{D4FA66D9-32DB-2949-A7DC-773DD1A2207F}">
      <dsp:nvSpPr>
        <dsp:cNvPr id="0" name=""/>
        <dsp:cNvSpPr/>
      </dsp:nvSpPr>
      <dsp:spPr>
        <a:xfrm>
          <a:off x="3428" y="452786"/>
          <a:ext cx="3342791" cy="374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DE" sz="2000" kern="1200" dirty="0"/>
            <a:t>Only applicable for cases of </a:t>
          </a:r>
          <a:r>
            <a:rPr lang="en-DE" sz="2000" b="1" kern="1200" dirty="0"/>
            <a:t>“sufficiently direct link”; </a:t>
          </a:r>
          <a:r>
            <a:rPr lang="en-DE" sz="2000" kern="1200" dirty="0"/>
            <a:t>other two Regulations do not contain such strict substantive criteria.</a:t>
          </a:r>
        </a:p>
        <a:p>
          <a:pPr marL="228600" lvl="1" indent="-228600" algn="l" defTabSz="889000">
            <a:lnSpc>
              <a:spcPct val="90000"/>
            </a:lnSpc>
            <a:spcBef>
              <a:spcPct val="0"/>
            </a:spcBef>
            <a:spcAft>
              <a:spcPct val="15000"/>
            </a:spcAft>
            <a:buChar char="•"/>
          </a:pPr>
          <a:r>
            <a:rPr lang="en-DE" sz="2000" kern="1200" dirty="0"/>
            <a:t>Primarily anti-corruption measure (as applied so far).</a:t>
          </a:r>
        </a:p>
        <a:p>
          <a:pPr marL="228600" lvl="1" indent="-228600" algn="l" defTabSz="889000">
            <a:lnSpc>
              <a:spcPct val="90000"/>
            </a:lnSpc>
            <a:spcBef>
              <a:spcPct val="0"/>
            </a:spcBef>
            <a:spcAft>
              <a:spcPct val="15000"/>
            </a:spcAft>
            <a:buChar char="•"/>
          </a:pPr>
          <a:r>
            <a:rPr lang="en-DE" sz="2000" kern="1200" dirty="0"/>
            <a:t>No opt-out.</a:t>
          </a:r>
        </a:p>
        <a:p>
          <a:pPr marL="228600" lvl="1" indent="-228600" algn="l" defTabSz="889000">
            <a:lnSpc>
              <a:spcPct val="90000"/>
            </a:lnSpc>
            <a:spcBef>
              <a:spcPct val="0"/>
            </a:spcBef>
            <a:spcAft>
              <a:spcPct val="15000"/>
            </a:spcAft>
            <a:buChar char="•"/>
          </a:pPr>
          <a:r>
            <a:rPr lang="en-DE" sz="2000" i="1" kern="1200" dirty="0"/>
            <a:t>Ex-Post</a:t>
          </a:r>
          <a:r>
            <a:rPr lang="en-DE" sz="2000" kern="1200" dirty="0"/>
            <a:t> Conditionality.</a:t>
          </a:r>
        </a:p>
      </dsp:txBody>
      <dsp:txXfrm>
        <a:off x="3428" y="452786"/>
        <a:ext cx="3342791" cy="3749176"/>
      </dsp:txXfrm>
    </dsp:sp>
    <dsp:sp modelId="{8A7C7D1F-80C8-304C-90DE-1AC44D0D1166}">
      <dsp:nvSpPr>
        <dsp:cNvPr id="0" name=""/>
        <dsp:cNvSpPr/>
      </dsp:nvSpPr>
      <dsp:spPr>
        <a:xfrm>
          <a:off x="3814210" y="20786"/>
          <a:ext cx="3342791" cy="4320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DE" sz="1500" b="1" kern="1200"/>
            <a:t>RRF</a:t>
          </a:r>
          <a:endParaRPr lang="en-DE" sz="1500" kern="1200"/>
        </a:p>
      </dsp:txBody>
      <dsp:txXfrm>
        <a:off x="3814210" y="20786"/>
        <a:ext cx="3342791" cy="432000"/>
      </dsp:txXfrm>
    </dsp:sp>
    <dsp:sp modelId="{CFC2D128-FD69-1547-B365-CA8D8F6685E6}">
      <dsp:nvSpPr>
        <dsp:cNvPr id="0" name=""/>
        <dsp:cNvSpPr/>
      </dsp:nvSpPr>
      <dsp:spPr>
        <a:xfrm>
          <a:off x="3814210" y="452786"/>
          <a:ext cx="3342791" cy="374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DE" sz="2000" b="1" kern="1200" dirty="0"/>
            <a:t>One-off financial nudging system </a:t>
          </a:r>
          <a:r>
            <a:rPr lang="en-DE" sz="2000" kern="1200" dirty="0"/>
            <a:t>in order to promote certain policy goals, which opens up additional funding for the Member States, conditioned on </a:t>
          </a:r>
          <a:r>
            <a:rPr lang="en-DE" sz="2000" b="1" kern="1200" dirty="0"/>
            <a:t>certain requirements </a:t>
          </a:r>
          <a:r>
            <a:rPr lang="en-DE" sz="2000" kern="1200" dirty="0"/>
            <a:t>(“milestones”).</a:t>
          </a:r>
        </a:p>
        <a:p>
          <a:pPr marL="228600" lvl="1" indent="-228600" algn="l" defTabSz="889000">
            <a:lnSpc>
              <a:spcPct val="90000"/>
            </a:lnSpc>
            <a:spcBef>
              <a:spcPct val="0"/>
            </a:spcBef>
            <a:spcAft>
              <a:spcPct val="15000"/>
            </a:spcAft>
            <a:buChar char="•"/>
          </a:pPr>
          <a:r>
            <a:rPr lang="en-DE" sz="2000" kern="1200" dirty="0"/>
            <a:t>Optional.</a:t>
          </a:r>
        </a:p>
        <a:p>
          <a:pPr marL="228600" lvl="1" indent="-228600" algn="l" defTabSz="889000">
            <a:lnSpc>
              <a:spcPct val="90000"/>
            </a:lnSpc>
            <a:spcBef>
              <a:spcPct val="0"/>
            </a:spcBef>
            <a:spcAft>
              <a:spcPct val="15000"/>
            </a:spcAft>
            <a:buChar char="•"/>
          </a:pPr>
          <a:r>
            <a:rPr lang="en-DE" sz="2000" i="1" kern="1200" dirty="0"/>
            <a:t>Ex-Ante</a:t>
          </a:r>
          <a:r>
            <a:rPr lang="en-DE" sz="2000" kern="1200" dirty="0"/>
            <a:t> Conditionality.</a:t>
          </a:r>
        </a:p>
      </dsp:txBody>
      <dsp:txXfrm>
        <a:off x="3814210" y="452786"/>
        <a:ext cx="3342791" cy="3749176"/>
      </dsp:txXfrm>
    </dsp:sp>
    <dsp:sp modelId="{931F4D9A-35F0-8B44-8FE0-EE93A510EE23}">
      <dsp:nvSpPr>
        <dsp:cNvPr id="0" name=""/>
        <dsp:cNvSpPr/>
      </dsp:nvSpPr>
      <dsp:spPr>
        <a:xfrm>
          <a:off x="7624992" y="20786"/>
          <a:ext cx="3342791" cy="4320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DE" sz="1500" b="1" kern="1200"/>
            <a:t>CPR</a:t>
          </a:r>
          <a:endParaRPr lang="en-DE" sz="1500" kern="1200"/>
        </a:p>
      </dsp:txBody>
      <dsp:txXfrm>
        <a:off x="7624992" y="20786"/>
        <a:ext cx="3342791" cy="432000"/>
      </dsp:txXfrm>
    </dsp:sp>
    <dsp:sp modelId="{EA1C0ACE-2FE1-144A-8BCA-9E5AC1A69D6A}">
      <dsp:nvSpPr>
        <dsp:cNvPr id="0" name=""/>
        <dsp:cNvSpPr/>
      </dsp:nvSpPr>
      <dsp:spPr>
        <a:xfrm>
          <a:off x="7624992" y="452786"/>
          <a:ext cx="3342791" cy="374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DE" sz="1800" b="1" kern="1200" dirty="0"/>
            <a:t>Permanent tool </a:t>
          </a:r>
          <a:r>
            <a:rPr lang="en-DE" sz="1800" kern="1200" dirty="0"/>
            <a:t>and has similar logic to the RRF.</a:t>
          </a:r>
        </a:p>
        <a:p>
          <a:pPr marL="171450" lvl="1" indent="-171450" algn="l" defTabSz="800100">
            <a:lnSpc>
              <a:spcPct val="90000"/>
            </a:lnSpc>
            <a:spcBef>
              <a:spcPct val="0"/>
            </a:spcBef>
            <a:spcAft>
              <a:spcPct val="15000"/>
            </a:spcAft>
            <a:buChar char="•"/>
          </a:pPr>
          <a:r>
            <a:rPr lang="en-DE" sz="1800" kern="1200" dirty="0"/>
            <a:t>Conditioning criteria </a:t>
          </a:r>
          <a:r>
            <a:rPr lang="en-DE" sz="1800" b="1" kern="1200" dirty="0"/>
            <a:t>more universal</a:t>
          </a:r>
          <a:r>
            <a:rPr lang="en-DE" sz="1800" kern="1200" dirty="0"/>
            <a:t>.</a:t>
          </a:r>
        </a:p>
        <a:p>
          <a:pPr marL="171450" lvl="1" indent="-171450" algn="l" defTabSz="800100">
            <a:lnSpc>
              <a:spcPct val="90000"/>
            </a:lnSpc>
            <a:spcBef>
              <a:spcPct val="0"/>
            </a:spcBef>
            <a:spcAft>
              <a:spcPct val="15000"/>
            </a:spcAft>
            <a:buChar char="•"/>
          </a:pPr>
          <a:r>
            <a:rPr lang="en-DE" sz="1800" kern="1200" dirty="0"/>
            <a:t>Focuses mainly on the protection of fundamental rights as enshrined in the Charter by the compliance of the programmes with it (“horizontal enabling condition”).</a:t>
          </a:r>
        </a:p>
        <a:p>
          <a:pPr marL="171450" lvl="1" indent="-171450" algn="l" defTabSz="800100">
            <a:lnSpc>
              <a:spcPct val="90000"/>
            </a:lnSpc>
            <a:spcBef>
              <a:spcPct val="0"/>
            </a:spcBef>
            <a:spcAft>
              <a:spcPct val="15000"/>
            </a:spcAft>
            <a:buChar char="•"/>
          </a:pPr>
          <a:r>
            <a:rPr lang="en-DE" sz="1800" kern="1200" dirty="0"/>
            <a:t>No opt-out.</a:t>
          </a:r>
        </a:p>
        <a:p>
          <a:pPr marL="171450" lvl="1" indent="-171450" algn="l" defTabSz="800100">
            <a:lnSpc>
              <a:spcPct val="90000"/>
            </a:lnSpc>
            <a:spcBef>
              <a:spcPct val="0"/>
            </a:spcBef>
            <a:spcAft>
              <a:spcPct val="15000"/>
            </a:spcAft>
            <a:buChar char="•"/>
          </a:pPr>
          <a:r>
            <a:rPr lang="en-DE" sz="1800" i="1" kern="1200" dirty="0"/>
            <a:t>Ex-Ante</a:t>
          </a:r>
          <a:r>
            <a:rPr lang="en-DE" sz="1800" kern="1200" dirty="0"/>
            <a:t> Conditionality.</a:t>
          </a:r>
        </a:p>
      </dsp:txBody>
      <dsp:txXfrm>
        <a:off x="7624992" y="452786"/>
        <a:ext cx="3342791" cy="37491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EAB0B-B97B-0749-B6A4-8CD65459B2D5}" type="datetimeFigureOut">
              <a:rPr lang="en-DE" smtClean="0"/>
              <a:t>14.09.25</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1910E-2E69-E849-A3DC-5D4C0763DF6D}" type="slidenum">
              <a:rPr lang="en-DE" smtClean="0"/>
              <a:t>‹#›</a:t>
            </a:fld>
            <a:endParaRPr lang="en-DE"/>
          </a:p>
        </p:txBody>
      </p:sp>
    </p:spTree>
    <p:extLst>
      <p:ext uri="{BB962C8B-B14F-4D97-AF65-F5344CB8AC3E}">
        <p14:creationId xmlns:p14="http://schemas.microsoft.com/office/powerpoint/2010/main" val="218562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08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96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64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47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975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2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94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 the measures under the two other Regulations (where the Commission alone decides).</a:t>
            </a:r>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66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This is a consequence of the fact that the EU has only conferred competences, as enshrined in the Treaties.</a:t>
            </a:r>
          </a:p>
          <a:p>
            <a:endParaRPr lang="en-DE" dirty="0"/>
          </a:p>
          <a:p>
            <a:r>
              <a:rPr lang="en-DE" dirty="0"/>
              <a:t>In order to be able to serve as a legal basis for secondary legislation, a provision in the Treaties needs to identify the institutions that are empowered to adopt such acts, the type of acts, as well as the procedure for the adoption of the act. Art. 2 (6) TFEU: The scope and arrangements for exercising the Union´s competences shall be determined by the provisions of the Treaties relating to each area.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511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020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09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D53B6F1C-B9D1-1545-B721-431872FE1994}" type="slidenum">
              <a:rPr lang="en-DE" smtClean="0"/>
              <a:t>2</a:t>
            </a:fld>
            <a:endParaRPr lang="en-DE"/>
          </a:p>
        </p:txBody>
      </p:sp>
    </p:spTree>
    <p:extLst>
      <p:ext uri="{BB962C8B-B14F-4D97-AF65-F5344CB8AC3E}">
        <p14:creationId xmlns:p14="http://schemas.microsoft.com/office/powerpoint/2010/main" val="2852672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627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6773-E924-0523-4E3F-70B3524D8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E84D3-D4A4-176B-380E-1E82ACB6C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A8789-4D6C-131B-7AFE-B6B52EB43DA9}"/>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D802DD0D-099A-315D-6EEB-A348D6F29E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415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311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30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881910E-2E69-E849-A3DC-5D4C0763DF6D}" type="slidenum">
              <a:rPr lang="en-DE" smtClean="0"/>
              <a:t>4</a:t>
            </a:fld>
            <a:endParaRPr lang="en-DE"/>
          </a:p>
        </p:txBody>
      </p:sp>
    </p:spTree>
    <p:extLst>
      <p:ext uri="{BB962C8B-B14F-4D97-AF65-F5344CB8AC3E}">
        <p14:creationId xmlns:p14="http://schemas.microsoft.com/office/powerpoint/2010/main" val="27754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1CEE4-BBDF-8093-D83D-A388DB18D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B1BE2-1737-96B8-3EC9-9A67165C1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673BD-75F3-D86F-978B-02DE5566CD21}"/>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D762135E-AB59-A1BF-35CF-41A06AD7DD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47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86401-840C-4C49-96B5-AD47479FB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B05C7-0F84-1DB3-950E-8A8D1C0DE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9737D-CF53-73A6-4565-4883755369DF}"/>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E6CCCF60-8634-D294-0CA4-B472860425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41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70958-4897-0931-7738-8C7F10480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00165-71C2-92CF-38E0-68BF52161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F15E3-07B7-46A5-508C-37DEC1E32685}"/>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20C952B5-AD83-9737-527A-C266BC86AF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36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67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69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B6F1C-B9D1-1545-B721-431872FE1994}"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62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C21C-02CE-5512-8D87-89251BF2448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A49A16AF-99E9-CAF5-D468-ADB15869A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978BB9AD-C77E-BB54-E18D-E56C92485C3E}"/>
              </a:ext>
            </a:extLst>
          </p:cNvPr>
          <p:cNvSpPr>
            <a:spLocks noGrp="1"/>
          </p:cNvSpPr>
          <p:nvPr>
            <p:ph type="dt" sz="half" idx="10"/>
          </p:nvPr>
        </p:nvSpPr>
        <p:spPr/>
        <p:txBody>
          <a:bodyPr/>
          <a:lstStyle/>
          <a:p>
            <a:fld id="{77337436-C814-4D49-9A4E-960A86ED9D90}" type="datetime1">
              <a:rPr lang="de-DE" smtClean="0"/>
              <a:t>14.09.25</a:t>
            </a:fld>
            <a:endParaRPr lang="en-DE"/>
          </a:p>
        </p:txBody>
      </p:sp>
      <p:sp>
        <p:nvSpPr>
          <p:cNvPr id="5" name="Footer Placeholder 4">
            <a:extLst>
              <a:ext uri="{FF2B5EF4-FFF2-40B4-BE49-F238E27FC236}">
                <a16:creationId xmlns:a16="http://schemas.microsoft.com/office/drawing/2014/main" id="{32C89E7E-5391-E60A-99D0-1B28CE1FFE5A}"/>
              </a:ext>
            </a:extLst>
          </p:cNvPr>
          <p:cNvSpPr>
            <a:spLocks noGrp="1"/>
          </p:cNvSpPr>
          <p:nvPr>
            <p:ph type="ftr" sz="quarter" idx="11"/>
          </p:nvPr>
        </p:nvSpPr>
        <p:spPr/>
        <p:txBody>
          <a:bodyPr/>
          <a:lstStyle/>
          <a:p>
            <a:r>
              <a:rPr lang="en-GB"/>
              <a:t>Summer School NKUA 2024</a:t>
            </a:r>
            <a:endParaRPr lang="en-DE"/>
          </a:p>
        </p:txBody>
      </p:sp>
      <p:sp>
        <p:nvSpPr>
          <p:cNvPr id="6" name="Slide Number Placeholder 5">
            <a:extLst>
              <a:ext uri="{FF2B5EF4-FFF2-40B4-BE49-F238E27FC236}">
                <a16:creationId xmlns:a16="http://schemas.microsoft.com/office/drawing/2014/main" id="{7181E6ED-95F4-5438-87F1-813FCA0B9A5B}"/>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277621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9C52-F50E-76A9-53A5-281C938F7E53}"/>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9568C778-A761-BB2B-C74B-5700E18BA6E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830DAA02-5C56-F5BD-6C01-6E850D8AE38D}"/>
              </a:ext>
            </a:extLst>
          </p:cNvPr>
          <p:cNvSpPr>
            <a:spLocks noGrp="1"/>
          </p:cNvSpPr>
          <p:nvPr>
            <p:ph type="dt" sz="half" idx="10"/>
          </p:nvPr>
        </p:nvSpPr>
        <p:spPr/>
        <p:txBody>
          <a:bodyPr/>
          <a:lstStyle/>
          <a:p>
            <a:fld id="{F3932C95-94FE-C74B-BE15-4670F6C655A4}" type="datetime1">
              <a:rPr lang="de-DE" smtClean="0"/>
              <a:t>14.09.25</a:t>
            </a:fld>
            <a:endParaRPr lang="en-DE"/>
          </a:p>
        </p:txBody>
      </p:sp>
      <p:sp>
        <p:nvSpPr>
          <p:cNvPr id="5" name="Footer Placeholder 4">
            <a:extLst>
              <a:ext uri="{FF2B5EF4-FFF2-40B4-BE49-F238E27FC236}">
                <a16:creationId xmlns:a16="http://schemas.microsoft.com/office/drawing/2014/main" id="{B2A059B1-13ED-2043-282D-5E0F792764E8}"/>
              </a:ext>
            </a:extLst>
          </p:cNvPr>
          <p:cNvSpPr>
            <a:spLocks noGrp="1"/>
          </p:cNvSpPr>
          <p:nvPr>
            <p:ph type="ftr" sz="quarter" idx="11"/>
          </p:nvPr>
        </p:nvSpPr>
        <p:spPr/>
        <p:txBody>
          <a:bodyPr/>
          <a:lstStyle/>
          <a:p>
            <a:r>
              <a:rPr lang="en-GB"/>
              <a:t>Summer School NKUA 2024</a:t>
            </a:r>
            <a:endParaRPr lang="en-DE"/>
          </a:p>
        </p:txBody>
      </p:sp>
      <p:sp>
        <p:nvSpPr>
          <p:cNvPr id="6" name="Slide Number Placeholder 5">
            <a:extLst>
              <a:ext uri="{FF2B5EF4-FFF2-40B4-BE49-F238E27FC236}">
                <a16:creationId xmlns:a16="http://schemas.microsoft.com/office/drawing/2014/main" id="{214C97AB-8D1C-9D5A-0986-92F17E0E47B5}"/>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26841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5D915-8F5A-8FFC-6973-1111A35DD8E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89AD95AC-10E6-9427-1A8B-182BABF7D93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45182F7C-17D4-28EB-73BF-7F871C465CE6}"/>
              </a:ext>
            </a:extLst>
          </p:cNvPr>
          <p:cNvSpPr>
            <a:spLocks noGrp="1"/>
          </p:cNvSpPr>
          <p:nvPr>
            <p:ph type="dt" sz="half" idx="10"/>
          </p:nvPr>
        </p:nvSpPr>
        <p:spPr/>
        <p:txBody>
          <a:bodyPr/>
          <a:lstStyle/>
          <a:p>
            <a:fld id="{E2BDC42F-4707-8A47-B217-9DF2213D4FB1}" type="datetime1">
              <a:rPr lang="de-DE" smtClean="0"/>
              <a:t>14.09.25</a:t>
            </a:fld>
            <a:endParaRPr lang="en-DE"/>
          </a:p>
        </p:txBody>
      </p:sp>
      <p:sp>
        <p:nvSpPr>
          <p:cNvPr id="5" name="Footer Placeholder 4">
            <a:extLst>
              <a:ext uri="{FF2B5EF4-FFF2-40B4-BE49-F238E27FC236}">
                <a16:creationId xmlns:a16="http://schemas.microsoft.com/office/drawing/2014/main" id="{CE9B23E2-5DF0-F40A-0D39-480789F1B2E8}"/>
              </a:ext>
            </a:extLst>
          </p:cNvPr>
          <p:cNvSpPr>
            <a:spLocks noGrp="1"/>
          </p:cNvSpPr>
          <p:nvPr>
            <p:ph type="ftr" sz="quarter" idx="11"/>
          </p:nvPr>
        </p:nvSpPr>
        <p:spPr/>
        <p:txBody>
          <a:bodyPr/>
          <a:lstStyle/>
          <a:p>
            <a:r>
              <a:rPr lang="en-GB"/>
              <a:t>Summer School NKUA 2024</a:t>
            </a:r>
            <a:endParaRPr lang="en-DE"/>
          </a:p>
        </p:txBody>
      </p:sp>
      <p:sp>
        <p:nvSpPr>
          <p:cNvPr id="6" name="Slide Number Placeholder 5">
            <a:extLst>
              <a:ext uri="{FF2B5EF4-FFF2-40B4-BE49-F238E27FC236}">
                <a16:creationId xmlns:a16="http://schemas.microsoft.com/office/drawing/2014/main" id="{1E53656D-9C3E-0C30-B94F-CA9B10C1A3FD}"/>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246073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24E6-4BBB-C2BE-0016-75C0B572895F}"/>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DAFE11CA-E992-FE8C-AFC0-19BEE01350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174D256F-827F-D595-108F-7A59A1158A76}"/>
              </a:ext>
            </a:extLst>
          </p:cNvPr>
          <p:cNvSpPr>
            <a:spLocks noGrp="1"/>
          </p:cNvSpPr>
          <p:nvPr>
            <p:ph type="dt" sz="half" idx="10"/>
          </p:nvPr>
        </p:nvSpPr>
        <p:spPr/>
        <p:txBody>
          <a:bodyPr/>
          <a:lstStyle/>
          <a:p>
            <a:fld id="{0265FFC4-FA40-804B-B18E-CF07584EBBCE}" type="datetime1">
              <a:rPr lang="de-DE" smtClean="0"/>
              <a:t>14.09.25</a:t>
            </a:fld>
            <a:endParaRPr lang="en-DE"/>
          </a:p>
        </p:txBody>
      </p:sp>
      <p:sp>
        <p:nvSpPr>
          <p:cNvPr id="5" name="Footer Placeholder 4">
            <a:extLst>
              <a:ext uri="{FF2B5EF4-FFF2-40B4-BE49-F238E27FC236}">
                <a16:creationId xmlns:a16="http://schemas.microsoft.com/office/drawing/2014/main" id="{CA6058D5-6DBA-2331-1B9E-F9684CB47597}"/>
              </a:ext>
            </a:extLst>
          </p:cNvPr>
          <p:cNvSpPr>
            <a:spLocks noGrp="1"/>
          </p:cNvSpPr>
          <p:nvPr>
            <p:ph type="ftr" sz="quarter" idx="11"/>
          </p:nvPr>
        </p:nvSpPr>
        <p:spPr/>
        <p:txBody>
          <a:bodyPr/>
          <a:lstStyle/>
          <a:p>
            <a:r>
              <a:rPr lang="en-GB"/>
              <a:t>Summer School NKUA 2024</a:t>
            </a:r>
            <a:endParaRPr lang="en-DE"/>
          </a:p>
        </p:txBody>
      </p:sp>
      <p:sp>
        <p:nvSpPr>
          <p:cNvPr id="6" name="Slide Number Placeholder 5">
            <a:extLst>
              <a:ext uri="{FF2B5EF4-FFF2-40B4-BE49-F238E27FC236}">
                <a16:creationId xmlns:a16="http://schemas.microsoft.com/office/drawing/2014/main" id="{FC77D6F2-91B0-75AB-CCCF-7BF23F2541F7}"/>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304240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7924-8976-3043-1E6E-2F30F9B215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B7DB2C7F-3AB6-29C7-94A9-1A2D9B745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BF781E3-F727-61CB-0998-28034AB19EE3}"/>
              </a:ext>
            </a:extLst>
          </p:cNvPr>
          <p:cNvSpPr>
            <a:spLocks noGrp="1"/>
          </p:cNvSpPr>
          <p:nvPr>
            <p:ph type="dt" sz="half" idx="10"/>
          </p:nvPr>
        </p:nvSpPr>
        <p:spPr/>
        <p:txBody>
          <a:bodyPr/>
          <a:lstStyle/>
          <a:p>
            <a:fld id="{87604DE5-8D54-324E-8E56-760BFE579D8F}" type="datetime1">
              <a:rPr lang="de-DE" smtClean="0"/>
              <a:t>14.09.25</a:t>
            </a:fld>
            <a:endParaRPr lang="en-DE"/>
          </a:p>
        </p:txBody>
      </p:sp>
      <p:sp>
        <p:nvSpPr>
          <p:cNvPr id="5" name="Footer Placeholder 4">
            <a:extLst>
              <a:ext uri="{FF2B5EF4-FFF2-40B4-BE49-F238E27FC236}">
                <a16:creationId xmlns:a16="http://schemas.microsoft.com/office/drawing/2014/main" id="{D55A8367-7552-AE34-02CC-423640730C96}"/>
              </a:ext>
            </a:extLst>
          </p:cNvPr>
          <p:cNvSpPr>
            <a:spLocks noGrp="1"/>
          </p:cNvSpPr>
          <p:nvPr>
            <p:ph type="ftr" sz="quarter" idx="11"/>
          </p:nvPr>
        </p:nvSpPr>
        <p:spPr/>
        <p:txBody>
          <a:bodyPr/>
          <a:lstStyle/>
          <a:p>
            <a:r>
              <a:rPr lang="en-GB"/>
              <a:t>Summer School NKUA 2024</a:t>
            </a:r>
            <a:endParaRPr lang="en-DE"/>
          </a:p>
        </p:txBody>
      </p:sp>
      <p:sp>
        <p:nvSpPr>
          <p:cNvPr id="6" name="Slide Number Placeholder 5">
            <a:extLst>
              <a:ext uri="{FF2B5EF4-FFF2-40B4-BE49-F238E27FC236}">
                <a16:creationId xmlns:a16="http://schemas.microsoft.com/office/drawing/2014/main" id="{CC061D0E-918D-F86B-0FD0-3A9423E30C78}"/>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334605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697A-5058-E1EC-2456-4CFA0BF780EB}"/>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B44C65F2-8173-0B7D-0767-01E68331176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33E0B4F9-E02E-5AAE-6A4E-D5D7AB485FC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EB6AA646-7969-E0BD-FB8D-1F80517EBD14}"/>
              </a:ext>
            </a:extLst>
          </p:cNvPr>
          <p:cNvSpPr>
            <a:spLocks noGrp="1"/>
          </p:cNvSpPr>
          <p:nvPr>
            <p:ph type="dt" sz="half" idx="10"/>
          </p:nvPr>
        </p:nvSpPr>
        <p:spPr/>
        <p:txBody>
          <a:bodyPr/>
          <a:lstStyle/>
          <a:p>
            <a:fld id="{0B9A3DCB-18FC-DE4D-80EB-E917DF76081E}" type="datetime1">
              <a:rPr lang="de-DE" smtClean="0"/>
              <a:t>14.09.25</a:t>
            </a:fld>
            <a:endParaRPr lang="en-DE"/>
          </a:p>
        </p:txBody>
      </p:sp>
      <p:sp>
        <p:nvSpPr>
          <p:cNvPr id="6" name="Footer Placeholder 5">
            <a:extLst>
              <a:ext uri="{FF2B5EF4-FFF2-40B4-BE49-F238E27FC236}">
                <a16:creationId xmlns:a16="http://schemas.microsoft.com/office/drawing/2014/main" id="{E236CC56-BF6B-414D-0FE3-FF0B184B4A0B}"/>
              </a:ext>
            </a:extLst>
          </p:cNvPr>
          <p:cNvSpPr>
            <a:spLocks noGrp="1"/>
          </p:cNvSpPr>
          <p:nvPr>
            <p:ph type="ftr" sz="quarter" idx="11"/>
          </p:nvPr>
        </p:nvSpPr>
        <p:spPr/>
        <p:txBody>
          <a:bodyPr/>
          <a:lstStyle/>
          <a:p>
            <a:r>
              <a:rPr lang="en-GB"/>
              <a:t>Summer School NKUA 2024</a:t>
            </a:r>
            <a:endParaRPr lang="en-DE"/>
          </a:p>
        </p:txBody>
      </p:sp>
      <p:sp>
        <p:nvSpPr>
          <p:cNvPr id="7" name="Slide Number Placeholder 6">
            <a:extLst>
              <a:ext uri="{FF2B5EF4-FFF2-40B4-BE49-F238E27FC236}">
                <a16:creationId xmlns:a16="http://schemas.microsoft.com/office/drawing/2014/main" id="{3A2FA6F4-39F5-A436-89BB-748FA118A4AA}"/>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370107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C6B7-2CDC-1407-364D-2CE956C20653}"/>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E762DEC3-2930-982D-8946-698E2FEE1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FC91AF-85AC-6C58-70D5-7D1C95DEC4A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504B6E6D-5078-990D-199F-287723CC39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8BF0B08-6584-7AC9-0C69-8E4CBEB159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9D4B347E-C770-0F76-18D4-98992462873E}"/>
              </a:ext>
            </a:extLst>
          </p:cNvPr>
          <p:cNvSpPr>
            <a:spLocks noGrp="1"/>
          </p:cNvSpPr>
          <p:nvPr>
            <p:ph type="dt" sz="half" idx="10"/>
          </p:nvPr>
        </p:nvSpPr>
        <p:spPr/>
        <p:txBody>
          <a:bodyPr/>
          <a:lstStyle/>
          <a:p>
            <a:fld id="{4DBE62A5-62EB-BA45-A2BC-13E1FFFED741}" type="datetime1">
              <a:rPr lang="de-DE" smtClean="0"/>
              <a:t>14.09.25</a:t>
            </a:fld>
            <a:endParaRPr lang="en-DE"/>
          </a:p>
        </p:txBody>
      </p:sp>
      <p:sp>
        <p:nvSpPr>
          <p:cNvPr id="8" name="Footer Placeholder 7">
            <a:extLst>
              <a:ext uri="{FF2B5EF4-FFF2-40B4-BE49-F238E27FC236}">
                <a16:creationId xmlns:a16="http://schemas.microsoft.com/office/drawing/2014/main" id="{4192A312-90CD-6320-A126-EEDDC9B54B80}"/>
              </a:ext>
            </a:extLst>
          </p:cNvPr>
          <p:cNvSpPr>
            <a:spLocks noGrp="1"/>
          </p:cNvSpPr>
          <p:nvPr>
            <p:ph type="ftr" sz="quarter" idx="11"/>
          </p:nvPr>
        </p:nvSpPr>
        <p:spPr/>
        <p:txBody>
          <a:bodyPr/>
          <a:lstStyle/>
          <a:p>
            <a:r>
              <a:rPr lang="en-GB"/>
              <a:t>Summer School NKUA 2024</a:t>
            </a:r>
            <a:endParaRPr lang="en-DE"/>
          </a:p>
        </p:txBody>
      </p:sp>
      <p:sp>
        <p:nvSpPr>
          <p:cNvPr id="9" name="Slide Number Placeholder 8">
            <a:extLst>
              <a:ext uri="{FF2B5EF4-FFF2-40B4-BE49-F238E27FC236}">
                <a16:creationId xmlns:a16="http://schemas.microsoft.com/office/drawing/2014/main" id="{77F4F486-5112-9ADA-726E-15A608223F93}"/>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41517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5076-65B0-E283-0721-9C277C25336A}"/>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523A5EC4-BA4E-4B23-603B-92609F97610E}"/>
              </a:ext>
            </a:extLst>
          </p:cNvPr>
          <p:cNvSpPr>
            <a:spLocks noGrp="1"/>
          </p:cNvSpPr>
          <p:nvPr>
            <p:ph type="dt" sz="half" idx="10"/>
          </p:nvPr>
        </p:nvSpPr>
        <p:spPr/>
        <p:txBody>
          <a:bodyPr/>
          <a:lstStyle/>
          <a:p>
            <a:fld id="{85F966FC-DAAC-D34D-BB49-D233EEC03B79}" type="datetime1">
              <a:rPr lang="de-DE" smtClean="0"/>
              <a:t>14.09.25</a:t>
            </a:fld>
            <a:endParaRPr lang="en-DE"/>
          </a:p>
        </p:txBody>
      </p:sp>
      <p:sp>
        <p:nvSpPr>
          <p:cNvPr id="4" name="Footer Placeholder 3">
            <a:extLst>
              <a:ext uri="{FF2B5EF4-FFF2-40B4-BE49-F238E27FC236}">
                <a16:creationId xmlns:a16="http://schemas.microsoft.com/office/drawing/2014/main" id="{5FA56D8D-A304-C4A0-EF45-16C4764DAAA5}"/>
              </a:ext>
            </a:extLst>
          </p:cNvPr>
          <p:cNvSpPr>
            <a:spLocks noGrp="1"/>
          </p:cNvSpPr>
          <p:nvPr>
            <p:ph type="ftr" sz="quarter" idx="11"/>
          </p:nvPr>
        </p:nvSpPr>
        <p:spPr/>
        <p:txBody>
          <a:bodyPr/>
          <a:lstStyle/>
          <a:p>
            <a:r>
              <a:rPr lang="en-GB"/>
              <a:t>Summer School NKUA 2024</a:t>
            </a:r>
            <a:endParaRPr lang="en-DE"/>
          </a:p>
        </p:txBody>
      </p:sp>
      <p:sp>
        <p:nvSpPr>
          <p:cNvPr id="5" name="Slide Number Placeholder 4">
            <a:extLst>
              <a:ext uri="{FF2B5EF4-FFF2-40B4-BE49-F238E27FC236}">
                <a16:creationId xmlns:a16="http://schemas.microsoft.com/office/drawing/2014/main" id="{1AD74A29-B8C8-014A-8F23-4E5807D23F12}"/>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150049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48C16-A082-2233-12F5-C3127A7759AB}"/>
              </a:ext>
            </a:extLst>
          </p:cNvPr>
          <p:cNvSpPr>
            <a:spLocks noGrp="1"/>
          </p:cNvSpPr>
          <p:nvPr>
            <p:ph type="dt" sz="half" idx="10"/>
          </p:nvPr>
        </p:nvSpPr>
        <p:spPr/>
        <p:txBody>
          <a:bodyPr/>
          <a:lstStyle/>
          <a:p>
            <a:fld id="{04ADB79B-1660-0B4B-8CE6-A0EE05DD4B8C}" type="datetime1">
              <a:rPr lang="de-DE" smtClean="0"/>
              <a:t>14.09.25</a:t>
            </a:fld>
            <a:endParaRPr lang="en-DE"/>
          </a:p>
        </p:txBody>
      </p:sp>
      <p:sp>
        <p:nvSpPr>
          <p:cNvPr id="3" name="Footer Placeholder 2">
            <a:extLst>
              <a:ext uri="{FF2B5EF4-FFF2-40B4-BE49-F238E27FC236}">
                <a16:creationId xmlns:a16="http://schemas.microsoft.com/office/drawing/2014/main" id="{151C5DD0-950E-D89F-F561-85C43B5A4995}"/>
              </a:ext>
            </a:extLst>
          </p:cNvPr>
          <p:cNvSpPr>
            <a:spLocks noGrp="1"/>
          </p:cNvSpPr>
          <p:nvPr>
            <p:ph type="ftr" sz="quarter" idx="11"/>
          </p:nvPr>
        </p:nvSpPr>
        <p:spPr/>
        <p:txBody>
          <a:bodyPr/>
          <a:lstStyle/>
          <a:p>
            <a:r>
              <a:rPr lang="en-GB"/>
              <a:t>Summer School NKUA 2024</a:t>
            </a:r>
            <a:endParaRPr lang="en-DE"/>
          </a:p>
        </p:txBody>
      </p:sp>
      <p:sp>
        <p:nvSpPr>
          <p:cNvPr id="4" name="Slide Number Placeholder 3">
            <a:extLst>
              <a:ext uri="{FF2B5EF4-FFF2-40B4-BE49-F238E27FC236}">
                <a16:creationId xmlns:a16="http://schemas.microsoft.com/office/drawing/2014/main" id="{2AAB6283-F08A-6888-3979-59F6B6473BF1}"/>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379369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DDA5-A661-6265-9A85-E3C7354FDE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19330D96-4278-332D-0259-86F90ED20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EA20E731-1295-8F94-B3C7-A64B8F80C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391E99-9615-FEE1-6898-E1E06E4D8BDA}"/>
              </a:ext>
            </a:extLst>
          </p:cNvPr>
          <p:cNvSpPr>
            <a:spLocks noGrp="1"/>
          </p:cNvSpPr>
          <p:nvPr>
            <p:ph type="dt" sz="half" idx="10"/>
          </p:nvPr>
        </p:nvSpPr>
        <p:spPr/>
        <p:txBody>
          <a:bodyPr/>
          <a:lstStyle/>
          <a:p>
            <a:fld id="{8D26B53F-4CE1-4F47-9EC2-78DF78262206}" type="datetime1">
              <a:rPr lang="de-DE" smtClean="0"/>
              <a:t>14.09.25</a:t>
            </a:fld>
            <a:endParaRPr lang="en-DE"/>
          </a:p>
        </p:txBody>
      </p:sp>
      <p:sp>
        <p:nvSpPr>
          <p:cNvPr id="6" name="Footer Placeholder 5">
            <a:extLst>
              <a:ext uri="{FF2B5EF4-FFF2-40B4-BE49-F238E27FC236}">
                <a16:creationId xmlns:a16="http://schemas.microsoft.com/office/drawing/2014/main" id="{88117092-F44E-83E3-960E-EDB136CC762C}"/>
              </a:ext>
            </a:extLst>
          </p:cNvPr>
          <p:cNvSpPr>
            <a:spLocks noGrp="1"/>
          </p:cNvSpPr>
          <p:nvPr>
            <p:ph type="ftr" sz="quarter" idx="11"/>
          </p:nvPr>
        </p:nvSpPr>
        <p:spPr/>
        <p:txBody>
          <a:bodyPr/>
          <a:lstStyle/>
          <a:p>
            <a:r>
              <a:rPr lang="en-GB"/>
              <a:t>Summer School NKUA 2024</a:t>
            </a:r>
            <a:endParaRPr lang="en-DE"/>
          </a:p>
        </p:txBody>
      </p:sp>
      <p:sp>
        <p:nvSpPr>
          <p:cNvPr id="7" name="Slide Number Placeholder 6">
            <a:extLst>
              <a:ext uri="{FF2B5EF4-FFF2-40B4-BE49-F238E27FC236}">
                <a16:creationId xmlns:a16="http://schemas.microsoft.com/office/drawing/2014/main" id="{E1C5EC98-F280-FA0E-5F11-EF37894A310D}"/>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216180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1B71-81CD-89AC-071E-E6C01F9ABC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8CEDA46B-E5E2-3F8B-8583-3B45C1904F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496ED77A-EC00-5C0B-D7BA-FA6201EDD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B457BD-EF47-1D6A-197F-E0FD24EE11AC}"/>
              </a:ext>
            </a:extLst>
          </p:cNvPr>
          <p:cNvSpPr>
            <a:spLocks noGrp="1"/>
          </p:cNvSpPr>
          <p:nvPr>
            <p:ph type="dt" sz="half" idx="10"/>
          </p:nvPr>
        </p:nvSpPr>
        <p:spPr/>
        <p:txBody>
          <a:bodyPr/>
          <a:lstStyle/>
          <a:p>
            <a:fld id="{962B5520-5CD7-8948-A23F-5B6D2267BEDA}" type="datetime1">
              <a:rPr lang="de-DE" smtClean="0"/>
              <a:t>14.09.25</a:t>
            </a:fld>
            <a:endParaRPr lang="en-DE"/>
          </a:p>
        </p:txBody>
      </p:sp>
      <p:sp>
        <p:nvSpPr>
          <p:cNvPr id="6" name="Footer Placeholder 5">
            <a:extLst>
              <a:ext uri="{FF2B5EF4-FFF2-40B4-BE49-F238E27FC236}">
                <a16:creationId xmlns:a16="http://schemas.microsoft.com/office/drawing/2014/main" id="{A388F2AE-98DB-33C7-E717-2ED18C23C6D3}"/>
              </a:ext>
            </a:extLst>
          </p:cNvPr>
          <p:cNvSpPr>
            <a:spLocks noGrp="1"/>
          </p:cNvSpPr>
          <p:nvPr>
            <p:ph type="ftr" sz="quarter" idx="11"/>
          </p:nvPr>
        </p:nvSpPr>
        <p:spPr/>
        <p:txBody>
          <a:bodyPr/>
          <a:lstStyle/>
          <a:p>
            <a:r>
              <a:rPr lang="en-GB"/>
              <a:t>Summer School NKUA 2024</a:t>
            </a:r>
            <a:endParaRPr lang="en-DE"/>
          </a:p>
        </p:txBody>
      </p:sp>
      <p:sp>
        <p:nvSpPr>
          <p:cNvPr id="7" name="Slide Number Placeholder 6">
            <a:extLst>
              <a:ext uri="{FF2B5EF4-FFF2-40B4-BE49-F238E27FC236}">
                <a16:creationId xmlns:a16="http://schemas.microsoft.com/office/drawing/2014/main" id="{AEF69AA3-871C-5A87-2E4C-977EA5EC5D3C}"/>
              </a:ext>
            </a:extLst>
          </p:cNvPr>
          <p:cNvSpPr>
            <a:spLocks noGrp="1"/>
          </p:cNvSpPr>
          <p:nvPr>
            <p:ph type="sldNum" sz="quarter" idx="12"/>
          </p:nvPr>
        </p:nvSpPr>
        <p:spPr/>
        <p:txBody>
          <a:bodyPr/>
          <a:lstStyle/>
          <a:p>
            <a:fld id="{A885AC8D-1DE7-1D46-B73A-85609ECADBA1}" type="slidenum">
              <a:rPr lang="en-DE" smtClean="0"/>
              <a:t>‹#›</a:t>
            </a:fld>
            <a:endParaRPr lang="en-DE"/>
          </a:p>
        </p:txBody>
      </p:sp>
    </p:spTree>
    <p:extLst>
      <p:ext uri="{BB962C8B-B14F-4D97-AF65-F5344CB8AC3E}">
        <p14:creationId xmlns:p14="http://schemas.microsoft.com/office/powerpoint/2010/main" val="96912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724303-C885-24D9-6239-23BBFF3A8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210AFB8D-FB38-F6E9-AB84-ACCB8D8F2F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1A12B620-A3E6-3469-8401-2C80F68D10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A9040-6517-9543-BB2D-273D7D703A48}" type="datetime1">
              <a:rPr lang="de-DE" smtClean="0"/>
              <a:t>14.09.25</a:t>
            </a:fld>
            <a:endParaRPr lang="en-DE"/>
          </a:p>
        </p:txBody>
      </p:sp>
      <p:sp>
        <p:nvSpPr>
          <p:cNvPr id="5" name="Footer Placeholder 4">
            <a:extLst>
              <a:ext uri="{FF2B5EF4-FFF2-40B4-BE49-F238E27FC236}">
                <a16:creationId xmlns:a16="http://schemas.microsoft.com/office/drawing/2014/main" id="{1DEC5B62-1832-5EED-A32F-560B87C70C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Summer School NKUA 2024</a:t>
            </a:r>
            <a:endParaRPr lang="en-DE"/>
          </a:p>
        </p:txBody>
      </p:sp>
      <p:sp>
        <p:nvSpPr>
          <p:cNvPr id="6" name="Slide Number Placeholder 5">
            <a:extLst>
              <a:ext uri="{FF2B5EF4-FFF2-40B4-BE49-F238E27FC236}">
                <a16:creationId xmlns:a16="http://schemas.microsoft.com/office/drawing/2014/main" id="{2A32AE02-CCA1-F1CA-980B-014548E8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5AC8D-1DE7-1D46-B73A-85609ECADBA1}" type="slidenum">
              <a:rPr lang="en-DE" smtClean="0"/>
              <a:t>‹#›</a:t>
            </a:fld>
            <a:endParaRPr lang="en-DE"/>
          </a:p>
        </p:txBody>
      </p:sp>
    </p:spTree>
    <p:extLst>
      <p:ext uri="{BB962C8B-B14F-4D97-AF65-F5344CB8AC3E}">
        <p14:creationId xmlns:p14="http://schemas.microsoft.com/office/powerpoint/2010/main" val="3818157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E1A7CD-22BC-9E23-02A5-B648EB43D7ED}"/>
              </a:ext>
            </a:extLst>
          </p:cNvPr>
          <p:cNvSpPr>
            <a:spLocks noGrp="1"/>
          </p:cNvSpPr>
          <p:nvPr>
            <p:ph type="ctrTitle"/>
          </p:nvPr>
        </p:nvSpPr>
        <p:spPr>
          <a:xfrm>
            <a:off x="1314824" y="735106"/>
            <a:ext cx="10053763" cy="2928470"/>
          </a:xfrm>
        </p:spPr>
        <p:txBody>
          <a:bodyPr anchor="b">
            <a:normAutofit/>
          </a:bodyPr>
          <a:lstStyle/>
          <a:p>
            <a:pPr algn="l"/>
            <a:r>
              <a:rPr lang="en-DE" sz="4800" dirty="0">
                <a:solidFill>
                  <a:srgbClr val="FFFFFF"/>
                </a:solidFill>
              </a:rPr>
              <a:t>Conditionality </a:t>
            </a:r>
            <a:r>
              <a:rPr lang="en-GB" sz="4800" dirty="0">
                <a:solidFill>
                  <a:srgbClr val="FFFFFF"/>
                </a:solidFill>
              </a:rPr>
              <a:t>as an Effective Instrument for Ensuring Respect for the Rule of Law in the EU? </a:t>
            </a:r>
            <a:endParaRPr lang="en-DE" sz="4800" dirty="0">
              <a:solidFill>
                <a:srgbClr val="FFFFFF"/>
              </a:solidFill>
            </a:endParaRPr>
          </a:p>
        </p:txBody>
      </p:sp>
      <p:sp>
        <p:nvSpPr>
          <p:cNvPr id="3" name="Subtitle 2">
            <a:extLst>
              <a:ext uri="{FF2B5EF4-FFF2-40B4-BE49-F238E27FC236}">
                <a16:creationId xmlns:a16="http://schemas.microsoft.com/office/drawing/2014/main" id="{B58A8C33-5F93-6C0B-882B-1BB34DD84F2E}"/>
              </a:ext>
            </a:extLst>
          </p:cNvPr>
          <p:cNvSpPr>
            <a:spLocks noGrp="1"/>
          </p:cNvSpPr>
          <p:nvPr>
            <p:ph type="subTitle" idx="1"/>
          </p:nvPr>
        </p:nvSpPr>
        <p:spPr>
          <a:xfrm>
            <a:off x="499924" y="4593739"/>
            <a:ext cx="10041809" cy="1738794"/>
          </a:xfrm>
        </p:spPr>
        <p:txBody>
          <a:bodyPr anchor="ctr">
            <a:normAutofit/>
          </a:bodyPr>
          <a:lstStyle/>
          <a:p>
            <a:pPr algn="l">
              <a:lnSpc>
                <a:spcPct val="160000"/>
              </a:lnSpc>
            </a:pPr>
            <a:r>
              <a:rPr lang="en-DE" i="1" dirty="0"/>
              <a:t>Rule of Law and Fundamental Rights Protection in the EU</a:t>
            </a:r>
          </a:p>
          <a:p>
            <a:pPr algn="l"/>
            <a:r>
              <a:rPr lang="en-DE" b="1" dirty="0"/>
              <a:t>Jean Monnet Module Summer School</a:t>
            </a:r>
          </a:p>
          <a:p>
            <a:pPr algn="l"/>
            <a:r>
              <a:rPr lang="en-DE" b="1" dirty="0"/>
              <a:t>1.-6. September 2025</a:t>
            </a:r>
          </a:p>
        </p:txBody>
      </p:sp>
      <p:pic>
        <p:nvPicPr>
          <p:cNvPr id="9" name="Graphic 8">
            <a:extLst>
              <a:ext uri="{FF2B5EF4-FFF2-40B4-BE49-F238E27FC236}">
                <a16:creationId xmlns:a16="http://schemas.microsoft.com/office/drawing/2014/main" id="{7866D66A-3A71-3A3C-88F2-D13CC6880A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4830" y="4540061"/>
            <a:ext cx="3577246" cy="2129314"/>
          </a:xfrm>
          <a:prstGeom prst="rect">
            <a:avLst/>
          </a:prstGeom>
        </p:spPr>
      </p:pic>
      <p:pic>
        <p:nvPicPr>
          <p:cNvPr id="6" name="Picture 5">
            <a:extLst>
              <a:ext uri="{FF2B5EF4-FFF2-40B4-BE49-F238E27FC236}">
                <a16:creationId xmlns:a16="http://schemas.microsoft.com/office/drawing/2014/main" id="{86435752-AD57-73F2-8AD1-A1827E8CA2F5}"/>
              </a:ext>
            </a:extLst>
          </p:cNvPr>
          <p:cNvPicPr>
            <a:picLocks noChangeAspect="1"/>
          </p:cNvPicPr>
          <p:nvPr/>
        </p:nvPicPr>
        <p:blipFill>
          <a:blip r:embed="rId5"/>
          <a:stretch>
            <a:fillRect/>
          </a:stretch>
        </p:blipFill>
        <p:spPr>
          <a:xfrm>
            <a:off x="4446494" y="2811159"/>
            <a:ext cx="4551506" cy="6440955"/>
          </a:xfrm>
          <a:prstGeom prst="rect">
            <a:avLst/>
          </a:prstGeom>
        </p:spPr>
      </p:pic>
    </p:spTree>
    <p:extLst>
      <p:ext uri="{BB962C8B-B14F-4D97-AF65-F5344CB8AC3E}">
        <p14:creationId xmlns:p14="http://schemas.microsoft.com/office/powerpoint/2010/main" val="177136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050641-A802-34A1-FE0F-6F7491BE0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795975-5788-1A3A-3519-C932A7305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EB831BA6-0CFD-122A-C1B6-043C3B27B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646EDBA-71BB-B7C3-6155-AB377D7BB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8AC046C-D203-3F6C-4B07-9AAC33144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040E5D8-1E22-952F-3B42-C11C85C6D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358B2C-16CC-812C-524D-240EE00B3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69EAAD9-636C-B9A9-FF6C-3556F93E3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AB05882-C5DE-C4F7-DE92-EEC9733E589D}"/>
              </a:ext>
            </a:extLst>
          </p:cNvPr>
          <p:cNvSpPr>
            <a:spLocks noGrp="1"/>
          </p:cNvSpPr>
          <p:nvPr>
            <p:ph type="title"/>
          </p:nvPr>
        </p:nvSpPr>
        <p:spPr>
          <a:xfrm>
            <a:off x="466722" y="586855"/>
            <a:ext cx="3201366" cy="3387497"/>
          </a:xfrm>
        </p:spPr>
        <p:txBody>
          <a:bodyPr anchor="b">
            <a:normAutofit/>
          </a:bodyPr>
          <a:lstStyle/>
          <a:p>
            <a:pPr algn="r"/>
            <a:endParaRPr lang="en-DE" sz="4000" dirty="0">
              <a:solidFill>
                <a:srgbClr val="FFFFFF"/>
              </a:solidFill>
            </a:endParaRPr>
          </a:p>
        </p:txBody>
      </p:sp>
      <p:sp>
        <p:nvSpPr>
          <p:cNvPr id="3" name="Content Placeholder 2">
            <a:extLst>
              <a:ext uri="{FF2B5EF4-FFF2-40B4-BE49-F238E27FC236}">
                <a16:creationId xmlns:a16="http://schemas.microsoft.com/office/drawing/2014/main" id="{00495C2B-5388-9853-49BE-2E8A1F00E9A6}"/>
              </a:ext>
            </a:extLst>
          </p:cNvPr>
          <p:cNvSpPr>
            <a:spLocks noGrp="1"/>
          </p:cNvSpPr>
          <p:nvPr>
            <p:ph idx="1"/>
          </p:nvPr>
        </p:nvSpPr>
        <p:spPr>
          <a:xfrm>
            <a:off x="4810259" y="649480"/>
            <a:ext cx="6555347" cy="5546047"/>
          </a:xfrm>
        </p:spPr>
        <p:txBody>
          <a:bodyPr anchor="ctr">
            <a:normAutofit/>
          </a:bodyPr>
          <a:lstStyle/>
          <a:p>
            <a:pPr algn="just"/>
            <a:r>
              <a:rPr lang="en-GB" b="1" dirty="0"/>
              <a:t>First formal recognition of Conditionality </a:t>
            </a:r>
            <a:r>
              <a:rPr lang="en-GB" dirty="0"/>
              <a:t>in the Treaties in Art. 136 para. 3 TFEU.</a:t>
            </a:r>
          </a:p>
          <a:p>
            <a:pPr algn="just"/>
            <a:r>
              <a:rPr lang="en-GB" b="1" dirty="0"/>
              <a:t>Art. 136 para. 3 TFEU: </a:t>
            </a:r>
            <a:r>
              <a:rPr lang="en-GB" dirty="0"/>
              <a:t>“</a:t>
            </a:r>
            <a:r>
              <a:rPr lang="en-GB" i="1" dirty="0"/>
              <a:t>The Member States whose currency is the euro may establish a stability mechanism to be activated if indispensable to safeguard the stability of the euro area as a whole. </a:t>
            </a:r>
            <a:r>
              <a:rPr lang="en-GB" b="1" i="1" dirty="0"/>
              <a:t>The granting of any required financial assistance under the mechanism will be made subject to </a:t>
            </a:r>
            <a:r>
              <a:rPr lang="en-GB" b="1" i="1" u="sng" dirty="0"/>
              <a:t>strict conditionality</a:t>
            </a:r>
            <a:r>
              <a:rPr lang="en-GB" dirty="0"/>
              <a:t>.”</a:t>
            </a:r>
          </a:p>
          <a:p>
            <a:pPr algn="just"/>
            <a:endParaRPr lang="en-DE" sz="2600" dirty="0"/>
          </a:p>
        </p:txBody>
      </p:sp>
      <p:sp>
        <p:nvSpPr>
          <p:cNvPr id="5" name="Footer Placeholder 4">
            <a:extLst>
              <a:ext uri="{FF2B5EF4-FFF2-40B4-BE49-F238E27FC236}">
                <a16:creationId xmlns:a16="http://schemas.microsoft.com/office/drawing/2014/main" id="{82F27139-FBD1-8841-888D-591A1E2FB0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02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FC5CF2-F178-0188-389F-BFAFBD80E3F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5F9974-8DC1-A764-B8C4-83125798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FEE0DF91-6BD8-A46F-9469-F5E23F9A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0349B23-B67A-9785-47EC-87A1E8098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8C2EA02-4BFA-43C9-A19E-E29D49CDB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63B2C86-F042-F471-90BD-A6EF43EB3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1AC3512-67FD-191F-AD90-EA87227D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F015534-BF10-53CE-F94A-9D5684135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80B384-1175-9084-14EE-6EE9CBF4AAF2}"/>
              </a:ext>
            </a:extLst>
          </p:cNvPr>
          <p:cNvSpPr>
            <a:spLocks noGrp="1"/>
          </p:cNvSpPr>
          <p:nvPr>
            <p:ph type="title"/>
          </p:nvPr>
        </p:nvSpPr>
        <p:spPr>
          <a:xfrm>
            <a:off x="466722" y="586855"/>
            <a:ext cx="3201366" cy="3387497"/>
          </a:xfrm>
        </p:spPr>
        <p:txBody>
          <a:bodyPr anchor="b">
            <a:normAutofit/>
          </a:bodyPr>
          <a:lstStyle/>
          <a:p>
            <a:pPr algn="r"/>
            <a:r>
              <a:rPr lang="en-GB" sz="4000" dirty="0">
                <a:solidFill>
                  <a:schemeClr val="bg1"/>
                </a:solidFill>
              </a:rPr>
              <a:t>Expansion of Conditionality Mechanism during the </a:t>
            </a:r>
            <a:r>
              <a:rPr lang="en-GB" sz="4000" dirty="0" err="1">
                <a:solidFill>
                  <a:schemeClr val="bg1"/>
                </a:solidFill>
              </a:rPr>
              <a:t>Eurocrisis</a:t>
            </a:r>
            <a:endParaRPr lang="en-DE" sz="4000" dirty="0">
              <a:solidFill>
                <a:schemeClr val="bg1"/>
              </a:solidFill>
            </a:endParaRPr>
          </a:p>
        </p:txBody>
      </p:sp>
      <p:sp>
        <p:nvSpPr>
          <p:cNvPr id="3" name="Content Placeholder 2">
            <a:extLst>
              <a:ext uri="{FF2B5EF4-FFF2-40B4-BE49-F238E27FC236}">
                <a16:creationId xmlns:a16="http://schemas.microsoft.com/office/drawing/2014/main" id="{13C52E40-A7BE-EE5D-6453-E511C4436943}"/>
              </a:ext>
            </a:extLst>
          </p:cNvPr>
          <p:cNvSpPr>
            <a:spLocks noGrp="1"/>
          </p:cNvSpPr>
          <p:nvPr>
            <p:ph idx="1"/>
          </p:nvPr>
        </p:nvSpPr>
        <p:spPr>
          <a:xfrm>
            <a:off x="4810259" y="649480"/>
            <a:ext cx="6555347" cy="5546047"/>
          </a:xfrm>
        </p:spPr>
        <p:txBody>
          <a:bodyPr anchor="ctr">
            <a:normAutofit/>
          </a:bodyPr>
          <a:lstStyle/>
          <a:p>
            <a:pPr lvl="1" algn="just"/>
            <a:r>
              <a:rPr lang="en-GB" sz="2800" dirty="0"/>
              <a:t>Establishment of new instruments: </a:t>
            </a:r>
            <a:r>
              <a:rPr lang="en-GB" sz="2800" b="1" dirty="0"/>
              <a:t>European Stability Mechanism </a:t>
            </a:r>
            <a:r>
              <a:rPr lang="en-GB" sz="2800" dirty="0"/>
              <a:t>(ESM).</a:t>
            </a:r>
          </a:p>
          <a:p>
            <a:pPr marL="457200" lvl="1" indent="0" algn="just">
              <a:buNone/>
            </a:pPr>
            <a:r>
              <a:rPr lang="en-GB" sz="2800" dirty="0"/>
              <a:t> </a:t>
            </a:r>
          </a:p>
          <a:p>
            <a:pPr lvl="1" algn="just"/>
            <a:r>
              <a:rPr lang="en-GB" sz="2800" dirty="0"/>
              <a:t>Introduction of additional monitoring and control mechanisms to ensure compliance with the original conditionality of the European treaties</a:t>
            </a:r>
            <a:r>
              <a:rPr lang="en-GB" sz="2600" dirty="0"/>
              <a:t>.</a:t>
            </a:r>
          </a:p>
        </p:txBody>
      </p:sp>
      <p:sp>
        <p:nvSpPr>
          <p:cNvPr id="5" name="Footer Placeholder 4">
            <a:extLst>
              <a:ext uri="{FF2B5EF4-FFF2-40B4-BE49-F238E27FC236}">
                <a16:creationId xmlns:a16="http://schemas.microsoft.com/office/drawing/2014/main" id="{2DAD71BD-24E4-7DE9-C099-3E7D4E7127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45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4F6F45-066C-34CE-A14B-B1DC2285C58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1889149-29EC-6812-97E0-8A7489CAB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FFB31B-EDAA-7B22-2313-E6475906CB41}"/>
              </a:ext>
            </a:extLst>
          </p:cNvPr>
          <p:cNvSpPr>
            <a:spLocks noGrp="1"/>
          </p:cNvSpPr>
          <p:nvPr>
            <p:ph type="title"/>
          </p:nvPr>
        </p:nvSpPr>
        <p:spPr>
          <a:xfrm>
            <a:off x="5237249" y="205952"/>
            <a:ext cx="6507478" cy="1807305"/>
          </a:xfrm>
        </p:spPr>
        <p:txBody>
          <a:bodyPr>
            <a:normAutofit/>
          </a:bodyPr>
          <a:lstStyle/>
          <a:p>
            <a:r>
              <a:rPr lang="en-GB" sz="3700" dirty="0"/>
              <a:t>Conditionality within the Context of the European Spending Policy</a:t>
            </a:r>
            <a:endParaRPr lang="en-DE" sz="3700" dirty="0"/>
          </a:p>
        </p:txBody>
      </p:sp>
      <p:pic>
        <p:nvPicPr>
          <p:cNvPr id="12" name="Picture 11" descr="Money and passport">
            <a:extLst>
              <a:ext uri="{FF2B5EF4-FFF2-40B4-BE49-F238E27FC236}">
                <a16:creationId xmlns:a16="http://schemas.microsoft.com/office/drawing/2014/main" id="{D99A9DDF-BF47-BEBA-7C5A-CF1DB256A71C}"/>
              </a:ext>
            </a:extLst>
          </p:cNvPr>
          <p:cNvPicPr>
            <a:picLocks noChangeAspect="1"/>
          </p:cNvPicPr>
          <p:nvPr/>
        </p:nvPicPr>
        <p:blipFill rotWithShape="1">
          <a:blip r:embed="rId2"/>
          <a:srcRect l="37690" r="1481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407B4FD-B1CE-7088-9386-DAD01BADE925}"/>
              </a:ext>
            </a:extLst>
          </p:cNvPr>
          <p:cNvSpPr>
            <a:spLocks noGrp="1"/>
          </p:cNvSpPr>
          <p:nvPr>
            <p:ph idx="1"/>
          </p:nvPr>
        </p:nvSpPr>
        <p:spPr>
          <a:xfrm>
            <a:off x="6513787" y="2333297"/>
            <a:ext cx="5116237" cy="4159578"/>
          </a:xfrm>
        </p:spPr>
        <p:txBody>
          <a:bodyPr>
            <a:normAutofit fontScale="92500" lnSpcReduction="20000"/>
          </a:bodyPr>
          <a:lstStyle/>
          <a:p>
            <a:pPr algn="just"/>
            <a:r>
              <a:rPr lang="en-GB" sz="2600" dirty="0"/>
              <a:t>Almost all EU funding programmes and funds are linked to the implementation of specific requirements.</a:t>
            </a:r>
          </a:p>
          <a:p>
            <a:pPr algn="just"/>
            <a:r>
              <a:rPr lang="en-GB" sz="2600" b="1" dirty="0"/>
              <a:t>European “Spending Conditionality</a:t>
            </a:r>
            <a:r>
              <a:rPr lang="en-GB" sz="2600" dirty="0"/>
              <a:t>”: ever since the Multiannual Financial Framework 2014-2020 under the Common Provisions Regulation (CPR).</a:t>
            </a:r>
          </a:p>
          <a:p>
            <a:pPr algn="just"/>
            <a:r>
              <a:rPr lang="en-GB" sz="2600" dirty="0"/>
              <a:t>CPR introduced several </a:t>
            </a:r>
            <a:r>
              <a:rPr lang="en-GB" sz="2600" i="1" dirty="0"/>
              <a:t>Ex-ante Conditions </a:t>
            </a:r>
            <a:r>
              <a:rPr lang="en-GB" sz="2600" dirty="0"/>
              <a:t>that Member States needed to fulfil in order to get access to EU funding.</a:t>
            </a:r>
          </a:p>
          <a:p>
            <a:pPr marL="0" indent="0" algn="just">
              <a:buNone/>
            </a:pPr>
            <a:r>
              <a:rPr lang="en-GB" sz="2600" dirty="0">
                <a:sym typeface="Wingdings" pitchFamily="2" charset="2"/>
              </a:rPr>
              <a:t> </a:t>
            </a:r>
            <a:r>
              <a:rPr lang="en-GB" sz="2600" b="1" dirty="0">
                <a:sym typeface="Wingdings" pitchFamily="2" charset="2"/>
              </a:rPr>
              <a:t>”Power of Purse”.</a:t>
            </a:r>
            <a:endParaRPr lang="en-GB" sz="2600" b="1" dirty="0"/>
          </a:p>
          <a:p>
            <a:pPr marL="0" indent="0">
              <a:buNone/>
            </a:pPr>
            <a:endParaRPr lang="en-DE" sz="1700" dirty="0"/>
          </a:p>
        </p:txBody>
      </p:sp>
      <p:sp>
        <p:nvSpPr>
          <p:cNvPr id="5" name="Footer Placeholder 4">
            <a:extLst>
              <a:ext uri="{FF2B5EF4-FFF2-40B4-BE49-F238E27FC236}">
                <a16:creationId xmlns:a16="http://schemas.microsoft.com/office/drawing/2014/main" id="{40F271D5-E05A-EA93-EC1F-E23400AD23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Summer School NKUA 2024</a:t>
            </a:r>
            <a:endParaRPr kumimoji="0" lang="en-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27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vintage weighing scales">
            <a:extLst>
              <a:ext uri="{FF2B5EF4-FFF2-40B4-BE49-F238E27FC236}">
                <a16:creationId xmlns:a16="http://schemas.microsoft.com/office/drawing/2014/main" id="{95C87BCE-4F3F-C923-02E2-0B880DC6278A}"/>
              </a:ext>
            </a:extLst>
          </p:cNvPr>
          <p:cNvPicPr>
            <a:picLocks noChangeAspect="1"/>
          </p:cNvPicPr>
          <p:nvPr/>
        </p:nvPicPr>
        <p:blipFill rotWithShape="1">
          <a:blip r:embed="rId2"/>
          <a:srcRect t="9558" b="34267"/>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C27DB7-BAB3-7A23-21DF-3D1D1B0F3F41}"/>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The Rule of Law Crisis in the EU </a:t>
            </a:r>
          </a:p>
        </p:txBody>
      </p:sp>
      <p:sp>
        <p:nvSpPr>
          <p:cNvPr id="4" name="Footer Placeholder 3">
            <a:extLst>
              <a:ext uri="{FF2B5EF4-FFF2-40B4-BE49-F238E27FC236}">
                <a16:creationId xmlns:a16="http://schemas.microsoft.com/office/drawing/2014/main" id="{8BB8FA7F-58C3-0C4B-8220-AB30240BBE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7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F6EF5A-0677-DC84-E196-EC1A51593EBA}"/>
              </a:ext>
            </a:extLst>
          </p:cNvPr>
          <p:cNvSpPr>
            <a:spLocks noGrp="1"/>
          </p:cNvSpPr>
          <p:nvPr>
            <p:ph type="title"/>
          </p:nvPr>
        </p:nvSpPr>
        <p:spPr/>
        <p:txBody>
          <a:bodyPr/>
          <a:lstStyle/>
          <a:p>
            <a:r>
              <a:rPr lang="en-DE" dirty="0"/>
              <a:t>The Rule of Law Crisis in the EU</a:t>
            </a:r>
          </a:p>
        </p:txBody>
      </p:sp>
      <p:graphicFrame>
        <p:nvGraphicFramePr>
          <p:cNvPr id="3" name="Diagram 2">
            <a:extLst>
              <a:ext uri="{FF2B5EF4-FFF2-40B4-BE49-F238E27FC236}">
                <a16:creationId xmlns:a16="http://schemas.microsoft.com/office/drawing/2014/main" id="{4D0DA633-763F-6E62-23B2-DD4DAFFEC383}"/>
              </a:ext>
            </a:extLst>
          </p:cNvPr>
          <p:cNvGraphicFramePr/>
          <p:nvPr/>
        </p:nvGraphicFramePr>
        <p:xfrm>
          <a:off x="836612" y="1405391"/>
          <a:ext cx="10515600" cy="5087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34C8617-30BD-7DF7-E0DE-445F8F1B2C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6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a:bodyPr>
          <a:lstStyle/>
          <a:p>
            <a:r>
              <a:rPr lang="en-DE" sz="4000" dirty="0">
                <a:solidFill>
                  <a:schemeClr val="bg1"/>
                </a:solidFill>
              </a:rPr>
              <a:t>European Rule of L</a:t>
            </a:r>
            <a:r>
              <a:rPr lang="en-GB" sz="4000" dirty="0">
                <a:solidFill>
                  <a:schemeClr val="bg1"/>
                </a:solidFill>
              </a:rPr>
              <a:t>a</a:t>
            </a:r>
            <a:r>
              <a:rPr lang="en-DE" sz="4000" dirty="0">
                <a:solidFill>
                  <a:schemeClr val="bg1"/>
                </a:solidFill>
              </a:rPr>
              <a:t>w Toolbox and their Deficits</a:t>
            </a:r>
          </a:p>
        </p:txBody>
      </p:sp>
      <p:sp>
        <p:nvSpPr>
          <p:cNvPr id="3" name="Content Placeholder 2">
            <a:extLst>
              <a:ext uri="{FF2B5EF4-FFF2-40B4-BE49-F238E27FC236}">
                <a16:creationId xmlns:a16="http://schemas.microsoft.com/office/drawing/2014/main" id="{DDB01EF8-66BA-A1F0-CCE6-9767AFC39978}"/>
              </a:ext>
            </a:extLst>
          </p:cNvPr>
          <p:cNvSpPr>
            <a:spLocks noGrp="1"/>
          </p:cNvSpPr>
          <p:nvPr>
            <p:ph idx="1"/>
          </p:nvPr>
        </p:nvSpPr>
        <p:spPr>
          <a:xfrm>
            <a:off x="459349" y="1891970"/>
            <a:ext cx="10798628" cy="4523344"/>
          </a:xfrm>
        </p:spPr>
        <p:txBody>
          <a:bodyPr anchor="ctr">
            <a:normAutofit/>
          </a:bodyPr>
          <a:lstStyle/>
          <a:p>
            <a:pPr lvl="0">
              <a:lnSpc>
                <a:spcPct val="100000"/>
              </a:lnSpc>
            </a:pPr>
            <a:r>
              <a:rPr lang="en-GB" sz="2700" dirty="0"/>
              <a:t>Not a product of strategic engineering</a:t>
            </a:r>
            <a:endParaRPr lang="en-DE" sz="2700" dirty="0"/>
          </a:p>
          <a:p>
            <a:pPr lvl="0">
              <a:lnSpc>
                <a:spcPct val="100000"/>
              </a:lnSpc>
            </a:pPr>
            <a:r>
              <a:rPr lang="en-GB" sz="2700" dirty="0"/>
              <a:t>Target only specific violations of EU law</a:t>
            </a:r>
            <a:endParaRPr lang="en-DE" sz="2700" dirty="0"/>
          </a:p>
          <a:p>
            <a:pPr lvl="0">
              <a:lnSpc>
                <a:spcPct val="100000"/>
              </a:lnSpc>
            </a:pPr>
            <a:r>
              <a:rPr lang="en-GB" sz="2700" dirty="0"/>
              <a:t>Formal dialogues instead of credible and effective incentives for compliance</a:t>
            </a:r>
            <a:endParaRPr lang="en-DE" sz="2700" dirty="0"/>
          </a:p>
          <a:p>
            <a:pPr lvl="0">
              <a:lnSpc>
                <a:spcPct val="100000"/>
              </a:lnSpc>
            </a:pPr>
            <a:r>
              <a:rPr lang="en-GB" sz="2700" dirty="0"/>
              <a:t>High decision-hurdles (Art. 7 TEU)</a:t>
            </a:r>
            <a:endParaRPr lang="en-DE" sz="2700" dirty="0"/>
          </a:p>
          <a:p>
            <a:pPr lvl="0">
              <a:lnSpc>
                <a:spcPct val="100000"/>
              </a:lnSpc>
            </a:pPr>
            <a:r>
              <a:rPr lang="en-GB" sz="2700" dirty="0"/>
              <a:t>“Veto Play” between Member States</a:t>
            </a:r>
          </a:p>
          <a:p>
            <a:pPr marL="0" lvl="0" indent="0">
              <a:buNone/>
            </a:pPr>
            <a:endParaRPr lang="en-GB" sz="2400" dirty="0"/>
          </a:p>
          <a:p>
            <a:pPr marL="0" lvl="0" indent="0">
              <a:buNone/>
            </a:pPr>
            <a:r>
              <a:rPr lang="en-GB" dirty="0">
                <a:sym typeface="Wingdings" pitchFamily="2" charset="2"/>
              </a:rPr>
              <a:t> </a:t>
            </a:r>
            <a:r>
              <a:rPr lang="en-GB" b="1" dirty="0">
                <a:sym typeface="Wingdings" pitchFamily="2" charset="2"/>
              </a:rPr>
              <a:t>Need for a new mechanism/ more effective tool.</a:t>
            </a:r>
            <a:endParaRPr lang="en-GB" b="1" dirty="0"/>
          </a:p>
        </p:txBody>
      </p:sp>
      <p:sp>
        <p:nvSpPr>
          <p:cNvPr id="5" name="Footer Placeholder 4">
            <a:extLst>
              <a:ext uri="{FF2B5EF4-FFF2-40B4-BE49-F238E27FC236}">
                <a16:creationId xmlns:a16="http://schemas.microsoft.com/office/drawing/2014/main" id="{0E31A2EF-7517-C434-32CC-935E5AD1C7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0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1ACB17-AC29-864F-75F3-514740291FA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19AC2B-AE1B-5FB4-4475-C5A7A9730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2028BB1-11E0-13FC-4C05-34B31BF1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1444D16-AEE9-046F-E236-7DAD4BFA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54359E6-B875-0443-EDB5-8A646501C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721689E-6D20-2063-B7A7-88F26A55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C7FDD5F-B2E3-C783-182B-6EB70E14A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64A329-6AA4-EA0C-6D9F-DD29C9ECC1B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The Conditionality Regulation – New Mechanism to Protect the Rule of Law?</a:t>
            </a:r>
          </a:p>
        </p:txBody>
      </p:sp>
      <p:sp>
        <p:nvSpPr>
          <p:cNvPr id="3" name="Text Placeholder 2">
            <a:extLst>
              <a:ext uri="{FF2B5EF4-FFF2-40B4-BE49-F238E27FC236}">
                <a16:creationId xmlns:a16="http://schemas.microsoft.com/office/drawing/2014/main" id="{4BB27126-6311-B459-44BB-FE1FC29BEE77}"/>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dirty="0">
              <a:solidFill>
                <a:schemeClr val="tx1"/>
              </a:solidFill>
              <a:latin typeface="+mn-lt"/>
              <a:ea typeface="+mn-ea"/>
              <a:cs typeface="+mn-cs"/>
            </a:endParaRPr>
          </a:p>
        </p:txBody>
      </p:sp>
      <p:sp>
        <p:nvSpPr>
          <p:cNvPr id="5" name="Footer Placeholder 4">
            <a:extLst>
              <a:ext uri="{FF2B5EF4-FFF2-40B4-BE49-F238E27FC236}">
                <a16:creationId xmlns:a16="http://schemas.microsoft.com/office/drawing/2014/main" id="{D0021EA0-DF2A-70B1-B4C7-9F60F9FB5C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08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DE" sz="4000" dirty="0">
                <a:solidFill>
                  <a:schemeClr val="bg1"/>
                </a:solidFill>
              </a:rPr>
              <a:t>Legislative Procedure and Implementation of the Regulation</a:t>
            </a:r>
          </a:p>
        </p:txBody>
      </p:sp>
      <p:graphicFrame>
        <p:nvGraphicFramePr>
          <p:cNvPr id="9" name="Content Placeholder 5">
            <a:extLst>
              <a:ext uri="{FF2B5EF4-FFF2-40B4-BE49-F238E27FC236}">
                <a16:creationId xmlns:a16="http://schemas.microsoft.com/office/drawing/2014/main" id="{97CA60BE-9038-C585-4360-A559AAA6F2F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40D1996-593A-A823-3072-0F3DE76174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785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38A8AD-6EE8-CD1A-2834-2C7CC9A8E865}"/>
              </a:ext>
            </a:extLst>
          </p:cNvPr>
          <p:cNvSpPr>
            <a:spLocks noGrp="1"/>
          </p:cNvSpPr>
          <p:nvPr>
            <p:ph type="title"/>
          </p:nvPr>
        </p:nvSpPr>
        <p:spPr>
          <a:xfrm>
            <a:off x="466722" y="586855"/>
            <a:ext cx="3201366" cy="3387497"/>
          </a:xfrm>
        </p:spPr>
        <p:txBody>
          <a:bodyPr anchor="b">
            <a:normAutofit/>
          </a:bodyPr>
          <a:lstStyle/>
          <a:p>
            <a:pPr algn="r"/>
            <a:endParaRPr lang="en-DE" sz="4000">
              <a:solidFill>
                <a:srgbClr val="FFFFFF"/>
              </a:solidFill>
            </a:endParaRPr>
          </a:p>
        </p:txBody>
      </p:sp>
      <p:sp>
        <p:nvSpPr>
          <p:cNvPr id="3" name="Content Placeholder 2">
            <a:extLst>
              <a:ext uri="{FF2B5EF4-FFF2-40B4-BE49-F238E27FC236}">
                <a16:creationId xmlns:a16="http://schemas.microsoft.com/office/drawing/2014/main" id="{B2095967-C7B3-1B58-9559-4ED16AB845F5}"/>
              </a:ext>
            </a:extLst>
          </p:cNvPr>
          <p:cNvSpPr>
            <a:spLocks noGrp="1"/>
          </p:cNvSpPr>
          <p:nvPr>
            <p:ph idx="1"/>
          </p:nvPr>
        </p:nvSpPr>
        <p:spPr>
          <a:xfrm>
            <a:off x="4810259" y="649480"/>
            <a:ext cx="6555347" cy="5546047"/>
          </a:xfrm>
        </p:spPr>
        <p:txBody>
          <a:bodyPr anchor="ctr">
            <a:normAutofit/>
          </a:bodyPr>
          <a:lstStyle/>
          <a:p>
            <a:pPr algn="just"/>
            <a:r>
              <a:rPr lang="en-GB" dirty="0"/>
              <a:t>Due to the limited competences of the EU, the Commission used a technical legal basis: </a:t>
            </a:r>
            <a:r>
              <a:rPr lang="en-GB" b="1" dirty="0"/>
              <a:t>Art. 322 para. 1 lit. a TFEU.</a:t>
            </a:r>
          </a:p>
          <a:p>
            <a:pPr algn="just"/>
            <a:r>
              <a:rPr lang="en-GB" dirty="0"/>
              <a:t>The Council questioned the compatibility of the Commission´s proposal with EU law, in particular with Art. 7 TEU:</a:t>
            </a:r>
          </a:p>
          <a:p>
            <a:pPr lvl="1" algn="just"/>
            <a:r>
              <a:rPr lang="en-GB" sz="2800" dirty="0"/>
              <a:t>Secondary legislation cannot amend, supplement or circumvent Art. 7 procedure.</a:t>
            </a:r>
          </a:p>
          <a:p>
            <a:pPr lvl="1" algn="just"/>
            <a:endParaRPr lang="en-GB" sz="2800" dirty="0"/>
          </a:p>
          <a:p>
            <a:pPr marL="0" indent="0" algn="just">
              <a:buNone/>
            </a:pPr>
            <a:r>
              <a:rPr lang="en-GB" b="1" dirty="0">
                <a:sym typeface="Wingdings" pitchFamily="2" charset="2"/>
              </a:rPr>
              <a:t> Disagreement between Council and Commission.</a:t>
            </a:r>
            <a:endParaRPr lang="en-DE" b="1" dirty="0"/>
          </a:p>
        </p:txBody>
      </p:sp>
      <p:sp>
        <p:nvSpPr>
          <p:cNvPr id="5" name="Footer Placeholder 4">
            <a:extLst>
              <a:ext uri="{FF2B5EF4-FFF2-40B4-BE49-F238E27FC236}">
                <a16:creationId xmlns:a16="http://schemas.microsoft.com/office/drawing/2014/main" id="{7F495AB7-4314-BBF0-8BD4-E5DA68F985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13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GB" sz="4000" dirty="0">
                <a:solidFill>
                  <a:schemeClr val="bg1"/>
                </a:solidFill>
              </a:rPr>
              <a:t>Ambiguity of the real goal of the proposed new Regulation</a:t>
            </a:r>
            <a:endParaRPr lang="en-DE" sz="4000" dirty="0">
              <a:solidFill>
                <a:schemeClr val="bg1"/>
              </a:solidFill>
            </a:endParaRPr>
          </a:p>
        </p:txBody>
      </p:sp>
      <p:graphicFrame>
        <p:nvGraphicFramePr>
          <p:cNvPr id="5" name="Content Placeholder 4">
            <a:extLst>
              <a:ext uri="{FF2B5EF4-FFF2-40B4-BE49-F238E27FC236}">
                <a16:creationId xmlns:a16="http://schemas.microsoft.com/office/drawing/2014/main" id="{BBBCB690-73B5-CD91-1B5D-485C481E57AD}"/>
              </a:ext>
            </a:extLst>
          </p:cNvPr>
          <p:cNvGraphicFramePr>
            <a:graphicFrameLocks noGrp="1"/>
          </p:cNvGraphicFramePr>
          <p:nvPr>
            <p:ph idx="1"/>
          </p:nvPr>
        </p:nvGraphicFramePr>
        <p:xfrm>
          <a:off x="458788" y="1892300"/>
          <a:ext cx="10799762" cy="4522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ACEC4C55-5C4C-30C7-62DF-44BBDFF9A0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59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26E8-6AFE-097B-04B4-477D109FB34A}"/>
              </a:ext>
            </a:extLst>
          </p:cNvPr>
          <p:cNvSpPr>
            <a:spLocks noGrp="1"/>
          </p:cNvSpPr>
          <p:nvPr>
            <p:ph type="title"/>
          </p:nvPr>
        </p:nvSpPr>
        <p:spPr>
          <a:xfrm>
            <a:off x="457199" y="177801"/>
            <a:ext cx="5638801" cy="965199"/>
          </a:xfrm>
        </p:spPr>
        <p:txBody>
          <a:bodyPr anchor="ctr">
            <a:normAutofit/>
          </a:bodyPr>
          <a:lstStyle/>
          <a:p>
            <a:r>
              <a:rPr lang="en-DE" sz="4000" dirty="0"/>
              <a:t>Content</a:t>
            </a:r>
          </a:p>
        </p:txBody>
      </p:sp>
      <p:sp>
        <p:nvSpPr>
          <p:cNvPr id="3" name="Content Placeholder 2">
            <a:extLst>
              <a:ext uri="{FF2B5EF4-FFF2-40B4-BE49-F238E27FC236}">
                <a16:creationId xmlns:a16="http://schemas.microsoft.com/office/drawing/2014/main" id="{94C3B816-A510-A204-D78D-CD7CBB5C4272}"/>
              </a:ext>
            </a:extLst>
          </p:cNvPr>
          <p:cNvSpPr>
            <a:spLocks noGrp="1"/>
          </p:cNvSpPr>
          <p:nvPr>
            <p:ph idx="1"/>
          </p:nvPr>
        </p:nvSpPr>
        <p:spPr>
          <a:xfrm>
            <a:off x="457200" y="1143000"/>
            <a:ext cx="6400596" cy="5537200"/>
          </a:xfrm>
        </p:spPr>
        <p:txBody>
          <a:bodyPr lIns="90000" anchor="ctr">
            <a:normAutofit/>
          </a:bodyPr>
          <a:lstStyle/>
          <a:p>
            <a:pPr marL="514350" indent="-514350">
              <a:buFont typeface="+mj-lt"/>
              <a:buAutoNum type="romanUcPeriod"/>
            </a:pPr>
            <a:r>
              <a:rPr lang="en-DE" sz="1800" dirty="0"/>
              <a:t>The Concept of Conditionality</a:t>
            </a:r>
          </a:p>
          <a:p>
            <a:pPr marL="514350" indent="-514350">
              <a:buFont typeface="+mj-lt"/>
              <a:buAutoNum type="romanUcPeriod"/>
            </a:pPr>
            <a:r>
              <a:rPr lang="en-DE" sz="1800" dirty="0"/>
              <a:t>The Rule of Law Crisis in the EU</a:t>
            </a:r>
          </a:p>
          <a:p>
            <a:pPr marL="514350" indent="-514350">
              <a:buFont typeface="+mj-lt"/>
              <a:buAutoNum type="romanUcPeriod"/>
            </a:pPr>
            <a:r>
              <a:rPr lang="en-DE" sz="1800" dirty="0"/>
              <a:t>The Conditionality Regulation – New Mechanism to protect the Rule of Law?</a:t>
            </a:r>
          </a:p>
          <a:p>
            <a:pPr marL="514350" indent="-514350">
              <a:buFont typeface="+mj-lt"/>
              <a:buAutoNum type="romanUcPeriod"/>
            </a:pPr>
            <a:r>
              <a:rPr lang="en-DE" sz="1800" dirty="0"/>
              <a:t>The Conditionality Regulation: Procedures and Practical Application</a:t>
            </a:r>
          </a:p>
          <a:p>
            <a:pPr marL="514350" indent="-514350">
              <a:buFont typeface="+mj-lt"/>
              <a:buAutoNum type="romanUcPeriod"/>
            </a:pPr>
            <a:r>
              <a:rPr lang="en-DE" sz="1800" dirty="0"/>
              <a:t>Conditionality´s Effectivness for the Protection of the R</a:t>
            </a:r>
            <a:r>
              <a:rPr lang="en-GB" sz="1800" dirty="0"/>
              <a:t>u</a:t>
            </a:r>
            <a:r>
              <a:rPr lang="en-DE" sz="1800" dirty="0"/>
              <a:t>le of Law</a:t>
            </a:r>
          </a:p>
          <a:p>
            <a:pPr marL="514350" indent="-514350">
              <a:buFont typeface="+mj-lt"/>
              <a:buAutoNum type="romanUcPeriod"/>
            </a:pPr>
            <a:r>
              <a:rPr lang="en-DE" sz="1800" dirty="0"/>
              <a:t>Multiple Layers of Protection of the R</a:t>
            </a:r>
            <a:r>
              <a:rPr lang="en-GB" sz="1800" dirty="0"/>
              <a:t>u</a:t>
            </a:r>
            <a:r>
              <a:rPr lang="en-DE" sz="1800" dirty="0"/>
              <a:t>le of Law by Conditionality Instruments</a:t>
            </a:r>
          </a:p>
          <a:p>
            <a:pPr marL="514350" indent="-514350">
              <a:buFont typeface="+mj-lt"/>
              <a:buAutoNum type="romanUcPeriod"/>
            </a:pPr>
            <a:r>
              <a:rPr lang="en-DE" sz="1800" dirty="0"/>
              <a:t>Conclusion: The Rise of Conditionality within the EU</a:t>
            </a:r>
          </a:p>
          <a:p>
            <a:pPr marL="514350" indent="-514350">
              <a:buFont typeface="+mj-lt"/>
              <a:buAutoNum type="romanUcPeriod"/>
            </a:pPr>
            <a:endParaRPr lang="en-DE" sz="1800" dirty="0"/>
          </a:p>
          <a:p>
            <a:pPr marL="514350" indent="-514350">
              <a:buFont typeface="+mj-lt"/>
              <a:buAutoNum type="romanUcPeriod"/>
            </a:pPr>
            <a:endParaRPr lang="en-DE" sz="1400" dirty="0"/>
          </a:p>
        </p:txBody>
      </p:sp>
      <p:pic>
        <p:nvPicPr>
          <p:cNvPr id="5" name="Picture 4" descr="Front steps and columns of a majestic city building">
            <a:extLst>
              <a:ext uri="{FF2B5EF4-FFF2-40B4-BE49-F238E27FC236}">
                <a16:creationId xmlns:a16="http://schemas.microsoft.com/office/drawing/2014/main" id="{233EFBCE-A5D8-9965-1854-50EC9B7386D1}"/>
              </a:ext>
            </a:extLst>
          </p:cNvPr>
          <p:cNvPicPr>
            <a:picLocks noChangeAspect="1"/>
          </p:cNvPicPr>
          <p:nvPr/>
        </p:nvPicPr>
        <p:blipFill rotWithShape="1">
          <a:blip r:embed="rId3"/>
          <a:srcRect l="22907" r="2525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6" name="Footer Placeholder 5">
            <a:extLst>
              <a:ext uri="{FF2B5EF4-FFF2-40B4-BE49-F238E27FC236}">
                <a16:creationId xmlns:a16="http://schemas.microsoft.com/office/drawing/2014/main" id="{E0DD238E-50A5-E4C2-77D0-5864A152C336}"/>
              </a:ext>
            </a:extLst>
          </p:cNvPr>
          <p:cNvSpPr>
            <a:spLocks noGrp="1"/>
          </p:cNvSpPr>
          <p:nvPr>
            <p:ph type="ftr" sz="quarter" idx="11"/>
          </p:nvPr>
        </p:nvSpPr>
        <p:spPr/>
        <p:txBody>
          <a:bodyPr/>
          <a:lstStyle/>
          <a:p>
            <a:r>
              <a:rPr lang="en-GB" dirty="0"/>
              <a:t>Summer School NKUA 2025</a:t>
            </a:r>
            <a:endParaRPr lang="en-DE" dirty="0"/>
          </a:p>
        </p:txBody>
      </p:sp>
    </p:spTree>
    <p:extLst>
      <p:ext uri="{BB962C8B-B14F-4D97-AF65-F5344CB8AC3E}">
        <p14:creationId xmlns:p14="http://schemas.microsoft.com/office/powerpoint/2010/main" val="190118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357439-8146-4D27-5F2F-A0D9D18C8CED}"/>
              </a:ext>
            </a:extLst>
          </p:cNvPr>
          <p:cNvSpPr>
            <a:spLocks noGrp="1"/>
          </p:cNvSpPr>
          <p:nvPr>
            <p:ph type="title"/>
          </p:nvPr>
        </p:nvSpPr>
        <p:spPr>
          <a:xfrm>
            <a:off x="466722" y="586855"/>
            <a:ext cx="3201366" cy="3387497"/>
          </a:xfrm>
        </p:spPr>
        <p:txBody>
          <a:bodyPr anchor="b">
            <a:normAutofit/>
          </a:bodyPr>
          <a:lstStyle/>
          <a:p>
            <a:pPr algn="r"/>
            <a:endParaRPr lang="en-DE" sz="4000">
              <a:solidFill>
                <a:srgbClr val="FFFFFF"/>
              </a:solidFill>
            </a:endParaRPr>
          </a:p>
        </p:txBody>
      </p:sp>
      <p:sp>
        <p:nvSpPr>
          <p:cNvPr id="3" name="Content Placeholder 2">
            <a:extLst>
              <a:ext uri="{FF2B5EF4-FFF2-40B4-BE49-F238E27FC236}">
                <a16:creationId xmlns:a16="http://schemas.microsoft.com/office/drawing/2014/main" id="{53DA4A3C-B361-AB6D-234C-1B9C2328EB14}"/>
              </a:ext>
            </a:extLst>
          </p:cNvPr>
          <p:cNvSpPr>
            <a:spLocks noGrp="1"/>
          </p:cNvSpPr>
          <p:nvPr>
            <p:ph idx="1"/>
          </p:nvPr>
        </p:nvSpPr>
        <p:spPr>
          <a:xfrm>
            <a:off x="4810259" y="649480"/>
            <a:ext cx="6555347" cy="5546047"/>
          </a:xfrm>
        </p:spPr>
        <p:txBody>
          <a:bodyPr anchor="ctr">
            <a:normAutofit/>
          </a:bodyPr>
          <a:lstStyle/>
          <a:p>
            <a:pPr algn="just"/>
            <a:r>
              <a:rPr lang="en-GB" dirty="0"/>
              <a:t>Despite the disagreement, there was the need to finalize the MFF before the end of 2020.</a:t>
            </a:r>
          </a:p>
          <a:p>
            <a:pPr algn="just"/>
            <a:r>
              <a:rPr lang="en-GB" dirty="0"/>
              <a:t>Agreement could finally be reached under </a:t>
            </a:r>
            <a:r>
              <a:rPr lang="en-GB" sz="2800" dirty="0"/>
              <a:t>the conditions agreed in the </a:t>
            </a:r>
            <a:r>
              <a:rPr lang="en-GB" sz="2800" b="1" dirty="0"/>
              <a:t>Conclusions of the European Council in December 2020</a:t>
            </a:r>
            <a:r>
              <a:rPr lang="en-GB" b="1" dirty="0"/>
              <a:t>: </a:t>
            </a:r>
            <a:r>
              <a:rPr lang="en-GB" dirty="0"/>
              <a:t>development and finalizing of guidelines after CJEU judgment.</a:t>
            </a:r>
            <a:endParaRPr lang="en-GB" sz="2800" dirty="0"/>
          </a:p>
          <a:p>
            <a:pPr algn="just"/>
            <a:r>
              <a:rPr lang="en-GB" dirty="0"/>
              <a:t>Regulation entered into force in January 2021.</a:t>
            </a:r>
          </a:p>
          <a:p>
            <a:pPr algn="just"/>
            <a:r>
              <a:rPr lang="en-GB" dirty="0"/>
              <a:t>Hungary and Poland contested Regulation in front of the CJEU.</a:t>
            </a:r>
          </a:p>
          <a:p>
            <a:endParaRPr lang="en-DE" sz="2000" dirty="0"/>
          </a:p>
        </p:txBody>
      </p:sp>
      <p:sp>
        <p:nvSpPr>
          <p:cNvPr id="5" name="Footer Placeholder 4">
            <a:extLst>
              <a:ext uri="{FF2B5EF4-FFF2-40B4-BE49-F238E27FC236}">
                <a16:creationId xmlns:a16="http://schemas.microsoft.com/office/drawing/2014/main" id="{0AF7E825-192C-2731-1007-A53700E1AB8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72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a:bodyPr>
          <a:lstStyle/>
          <a:p>
            <a:r>
              <a:rPr lang="en-DE" sz="4000" dirty="0">
                <a:solidFill>
                  <a:schemeClr val="bg1"/>
                </a:solidFill>
              </a:rPr>
              <a:t>CJEU´s Findings</a:t>
            </a:r>
          </a:p>
        </p:txBody>
      </p:sp>
      <p:sp>
        <p:nvSpPr>
          <p:cNvPr id="3" name="Content Placeholder 2">
            <a:extLst>
              <a:ext uri="{FF2B5EF4-FFF2-40B4-BE49-F238E27FC236}">
                <a16:creationId xmlns:a16="http://schemas.microsoft.com/office/drawing/2014/main" id="{DDB01EF8-66BA-A1F0-CCE6-9767AFC39978}"/>
              </a:ext>
            </a:extLst>
          </p:cNvPr>
          <p:cNvSpPr>
            <a:spLocks noGrp="1"/>
          </p:cNvSpPr>
          <p:nvPr>
            <p:ph idx="1"/>
          </p:nvPr>
        </p:nvSpPr>
        <p:spPr>
          <a:xfrm>
            <a:off x="459350" y="2040118"/>
            <a:ext cx="10798628" cy="4523344"/>
          </a:xfrm>
        </p:spPr>
        <p:txBody>
          <a:bodyPr anchor="ctr">
            <a:normAutofit/>
          </a:bodyPr>
          <a:lstStyle/>
          <a:p>
            <a:pPr algn="just"/>
            <a:r>
              <a:rPr lang="de-DE" sz="2600" dirty="0"/>
              <a:t>Art. 322 (1) (a) TFEU </a:t>
            </a:r>
            <a:r>
              <a:rPr lang="de-DE" sz="2600" dirty="0" err="1"/>
              <a:t>is</a:t>
            </a:r>
            <a:r>
              <a:rPr lang="de-DE" sz="2600" dirty="0"/>
              <a:t> a proper legal </a:t>
            </a:r>
            <a:r>
              <a:rPr lang="de-DE" sz="2600" dirty="0" err="1"/>
              <a:t>basis</a:t>
            </a:r>
            <a:r>
              <a:rPr lang="de-DE" sz="2600" dirty="0"/>
              <a:t> </a:t>
            </a:r>
          </a:p>
          <a:p>
            <a:pPr algn="just"/>
            <a:r>
              <a:rPr lang="de-DE" sz="2600" dirty="0" err="1"/>
              <a:t>No</a:t>
            </a:r>
            <a:r>
              <a:rPr lang="de-DE" sz="2600" dirty="0"/>
              <a:t> </a:t>
            </a:r>
            <a:r>
              <a:rPr lang="de-DE" sz="2600" dirty="0" err="1"/>
              <a:t>circumvention</a:t>
            </a:r>
            <a:r>
              <a:rPr lang="de-DE" sz="2600" dirty="0"/>
              <a:t> </a:t>
            </a:r>
            <a:r>
              <a:rPr lang="de-DE" sz="2600" dirty="0" err="1"/>
              <a:t>of</a:t>
            </a:r>
            <a:r>
              <a:rPr lang="de-DE" sz="2600" dirty="0"/>
              <a:t> Art. 7 TEU</a:t>
            </a:r>
          </a:p>
          <a:p>
            <a:pPr algn="just"/>
            <a:r>
              <a:rPr lang="de-DE" sz="2600" dirty="0" err="1"/>
              <a:t>Respecting</a:t>
            </a:r>
            <a:r>
              <a:rPr lang="de-DE" sz="2600" dirty="0"/>
              <a:t> Art. 2 TEU </a:t>
            </a:r>
            <a:r>
              <a:rPr lang="de-DE" sz="2600" dirty="0" err="1"/>
              <a:t>values</a:t>
            </a:r>
            <a:r>
              <a:rPr lang="de-DE" sz="2600" dirty="0"/>
              <a:t> </a:t>
            </a:r>
            <a:r>
              <a:rPr lang="de-DE" sz="2600" dirty="0" err="1"/>
              <a:t>is</a:t>
            </a:r>
            <a:r>
              <a:rPr lang="de-DE" sz="2600" dirty="0"/>
              <a:t> </a:t>
            </a:r>
            <a:r>
              <a:rPr lang="de-DE" sz="2600" dirty="0" err="1"/>
              <a:t>prerequiste</a:t>
            </a:r>
            <a:r>
              <a:rPr lang="de-DE" sz="2600" dirty="0"/>
              <a:t> </a:t>
            </a:r>
            <a:r>
              <a:rPr lang="de-DE" sz="2600" dirty="0" err="1"/>
              <a:t>of</a:t>
            </a:r>
            <a:r>
              <a:rPr lang="de-DE" sz="2600" dirty="0"/>
              <a:t> </a:t>
            </a:r>
            <a:r>
              <a:rPr lang="de-DE" sz="2600" dirty="0" err="1"/>
              <a:t>the</a:t>
            </a:r>
            <a:r>
              <a:rPr lang="de-DE" sz="2600" dirty="0"/>
              <a:t> </a:t>
            </a:r>
            <a:r>
              <a:rPr lang="de-DE" sz="2600" dirty="0" err="1"/>
              <a:t>excercise</a:t>
            </a:r>
            <a:r>
              <a:rPr lang="de-DE" sz="2600" dirty="0"/>
              <a:t> </a:t>
            </a:r>
            <a:r>
              <a:rPr lang="de-DE" sz="2600" dirty="0" err="1"/>
              <a:t>of</a:t>
            </a:r>
            <a:r>
              <a:rPr lang="de-DE" sz="2600" dirty="0"/>
              <a:t> all </a:t>
            </a:r>
            <a:r>
              <a:rPr lang="de-DE" sz="2600" dirty="0" err="1"/>
              <a:t>rights</a:t>
            </a:r>
            <a:r>
              <a:rPr lang="de-DE" sz="2600" dirty="0"/>
              <a:t> </a:t>
            </a:r>
            <a:r>
              <a:rPr lang="de-DE" sz="2600" dirty="0" err="1"/>
              <a:t>stemming</a:t>
            </a:r>
            <a:r>
              <a:rPr lang="de-DE" sz="2600" dirty="0"/>
              <a:t> </a:t>
            </a:r>
            <a:r>
              <a:rPr lang="de-DE" sz="2600" dirty="0" err="1"/>
              <a:t>from</a:t>
            </a:r>
            <a:r>
              <a:rPr lang="de-DE" sz="2600" dirty="0"/>
              <a:t> </a:t>
            </a:r>
            <a:r>
              <a:rPr lang="de-DE" sz="2600" dirty="0" err="1"/>
              <a:t>the</a:t>
            </a:r>
            <a:r>
              <a:rPr lang="de-DE" sz="2600" dirty="0"/>
              <a:t> </a:t>
            </a:r>
            <a:r>
              <a:rPr lang="de-DE" sz="2600" dirty="0" err="1"/>
              <a:t>Treaties</a:t>
            </a:r>
            <a:r>
              <a:rPr lang="de-DE" sz="2600" dirty="0"/>
              <a:t> – permanent </a:t>
            </a:r>
            <a:r>
              <a:rPr lang="de-DE" sz="2600" dirty="0" err="1"/>
              <a:t>binding</a:t>
            </a:r>
            <a:r>
              <a:rPr lang="de-DE" sz="2600" dirty="0"/>
              <a:t> </a:t>
            </a:r>
            <a:r>
              <a:rPr lang="de-DE" sz="2600" dirty="0" err="1"/>
              <a:t>obligation</a:t>
            </a:r>
            <a:r>
              <a:rPr lang="de-DE" sz="2600" dirty="0"/>
              <a:t> </a:t>
            </a:r>
            <a:r>
              <a:rPr lang="de-DE" sz="2600" dirty="0">
                <a:sym typeface="Wingdings" pitchFamily="2" charset="2"/>
              </a:rPr>
              <a:t> „</a:t>
            </a:r>
            <a:r>
              <a:rPr lang="de-DE" sz="2600" dirty="0" err="1">
                <a:sym typeface="Wingdings" pitchFamily="2" charset="2"/>
              </a:rPr>
              <a:t>they</a:t>
            </a:r>
            <a:r>
              <a:rPr lang="de-DE" sz="2600" dirty="0">
                <a:sym typeface="Wingdings" pitchFamily="2" charset="2"/>
              </a:rPr>
              <a:t> </a:t>
            </a:r>
            <a:r>
              <a:rPr lang="de-DE" sz="2600" dirty="0" err="1">
                <a:sym typeface="Wingdings" pitchFamily="2" charset="2"/>
              </a:rPr>
              <a:t>define</a:t>
            </a:r>
            <a:r>
              <a:rPr lang="de-DE" sz="2600" dirty="0">
                <a:sym typeface="Wingdings" pitchFamily="2" charset="2"/>
              </a:rPr>
              <a:t> </a:t>
            </a:r>
            <a:r>
              <a:rPr lang="de-DE" sz="2600" dirty="0" err="1">
                <a:sym typeface="Wingdings" pitchFamily="2" charset="2"/>
              </a:rPr>
              <a:t>the</a:t>
            </a:r>
            <a:r>
              <a:rPr lang="de-DE" sz="2600" b="1" dirty="0">
                <a:sym typeface="Wingdings" pitchFamily="2" charset="2"/>
              </a:rPr>
              <a:t> </a:t>
            </a:r>
            <a:r>
              <a:rPr lang="de-DE" sz="2600" b="1" dirty="0" err="1">
                <a:sym typeface="Wingdings" pitchFamily="2" charset="2"/>
              </a:rPr>
              <a:t>identity</a:t>
            </a:r>
            <a:r>
              <a:rPr lang="de-DE" sz="2600" b="1" dirty="0">
                <a:sym typeface="Wingdings" pitchFamily="2" charset="2"/>
              </a:rPr>
              <a:t> </a:t>
            </a:r>
            <a:r>
              <a:rPr lang="de-DE" sz="2600" dirty="0" err="1">
                <a:sym typeface="Wingdings" pitchFamily="2" charset="2"/>
              </a:rPr>
              <a:t>of</a:t>
            </a:r>
            <a:r>
              <a:rPr lang="de-DE" sz="2600" dirty="0">
                <a:sym typeface="Wingdings" pitchFamily="2" charset="2"/>
              </a:rPr>
              <a:t> </a:t>
            </a:r>
            <a:r>
              <a:rPr lang="de-DE" sz="2600" dirty="0" err="1">
                <a:sym typeface="Wingdings" pitchFamily="2" charset="2"/>
              </a:rPr>
              <a:t>the</a:t>
            </a:r>
            <a:r>
              <a:rPr lang="de-DE" sz="2600" dirty="0">
                <a:sym typeface="Wingdings" pitchFamily="2" charset="2"/>
              </a:rPr>
              <a:t> EU“</a:t>
            </a:r>
            <a:endParaRPr lang="de-DE" sz="2600" dirty="0"/>
          </a:p>
          <a:p>
            <a:pPr algn="just"/>
            <a:r>
              <a:rPr lang="de-DE" sz="2600" dirty="0"/>
              <a:t>EU </a:t>
            </a:r>
            <a:r>
              <a:rPr lang="de-DE" sz="2600" dirty="0" err="1"/>
              <a:t>must</a:t>
            </a:r>
            <a:r>
              <a:rPr lang="de-DE" sz="2600" dirty="0"/>
              <a:t> </a:t>
            </a:r>
            <a:r>
              <a:rPr lang="de-DE" sz="2600" dirty="0" err="1"/>
              <a:t>be</a:t>
            </a:r>
            <a:r>
              <a:rPr lang="de-DE" sz="2600" dirty="0"/>
              <a:t> </a:t>
            </a:r>
            <a:r>
              <a:rPr lang="de-DE" sz="2600" dirty="0" err="1"/>
              <a:t>able</a:t>
            </a:r>
            <a:r>
              <a:rPr lang="de-DE" sz="2600" dirty="0"/>
              <a:t> </a:t>
            </a:r>
            <a:r>
              <a:rPr lang="de-DE" sz="2600" dirty="0" err="1"/>
              <a:t>to</a:t>
            </a:r>
            <a:r>
              <a:rPr lang="de-DE" sz="2600" dirty="0"/>
              <a:t> </a:t>
            </a:r>
            <a:r>
              <a:rPr lang="de-DE" sz="2600" dirty="0" err="1"/>
              <a:t>defend</a:t>
            </a:r>
            <a:r>
              <a:rPr lang="de-DE" sz="2600" dirty="0"/>
              <a:t> </a:t>
            </a:r>
            <a:r>
              <a:rPr lang="de-DE" sz="2600" dirty="0" err="1"/>
              <a:t>these</a:t>
            </a:r>
            <a:r>
              <a:rPr lang="de-DE" sz="2600" dirty="0"/>
              <a:t> </a:t>
            </a:r>
            <a:r>
              <a:rPr lang="de-DE" sz="2600" dirty="0" err="1"/>
              <a:t>values</a:t>
            </a:r>
            <a:r>
              <a:rPr lang="de-DE" sz="2600" dirty="0"/>
              <a:t>, </a:t>
            </a:r>
            <a:r>
              <a:rPr lang="de-DE" sz="2600" dirty="0" err="1"/>
              <a:t>within</a:t>
            </a:r>
            <a:r>
              <a:rPr lang="de-DE" sz="2600" dirty="0"/>
              <a:t> </a:t>
            </a:r>
            <a:r>
              <a:rPr lang="de-DE" sz="2600" dirty="0" err="1"/>
              <a:t>the</a:t>
            </a:r>
            <a:r>
              <a:rPr lang="de-DE" sz="2600" dirty="0"/>
              <a:t> </a:t>
            </a:r>
            <a:r>
              <a:rPr lang="de-DE" sz="2600" dirty="0" err="1"/>
              <a:t>limits</a:t>
            </a:r>
            <a:r>
              <a:rPr lang="de-DE" sz="2600" dirty="0"/>
              <a:t> </a:t>
            </a:r>
            <a:r>
              <a:rPr lang="de-DE" sz="2600" dirty="0" err="1"/>
              <a:t>of</a:t>
            </a:r>
            <a:r>
              <a:rPr lang="de-DE" sz="2600" dirty="0"/>
              <a:t> </a:t>
            </a:r>
            <a:r>
              <a:rPr lang="de-DE" sz="2600" dirty="0" err="1"/>
              <a:t>it´s</a:t>
            </a:r>
            <a:r>
              <a:rPr lang="de-DE" sz="2600" dirty="0"/>
              <a:t> </a:t>
            </a:r>
            <a:r>
              <a:rPr lang="de-DE" sz="2600" dirty="0" err="1"/>
              <a:t>powers</a:t>
            </a:r>
            <a:r>
              <a:rPr lang="de-DE" sz="2600" dirty="0"/>
              <a:t> </a:t>
            </a:r>
            <a:r>
              <a:rPr lang="de-DE" sz="2600" dirty="0" err="1"/>
              <a:t>as</a:t>
            </a:r>
            <a:r>
              <a:rPr lang="de-DE" sz="2600" dirty="0"/>
              <a:t> </a:t>
            </a:r>
            <a:r>
              <a:rPr lang="de-DE" sz="2600" dirty="0" err="1"/>
              <a:t>laid</a:t>
            </a:r>
            <a:r>
              <a:rPr lang="de-DE" sz="2600" dirty="0"/>
              <a:t> down </a:t>
            </a:r>
            <a:r>
              <a:rPr lang="de-DE" sz="2600" dirty="0" err="1"/>
              <a:t>by</a:t>
            </a:r>
            <a:r>
              <a:rPr lang="de-DE" sz="2600" dirty="0"/>
              <a:t> </a:t>
            </a:r>
            <a:r>
              <a:rPr lang="de-DE" sz="2600" dirty="0" err="1"/>
              <a:t>the</a:t>
            </a:r>
            <a:r>
              <a:rPr lang="de-DE" sz="2600" dirty="0"/>
              <a:t> </a:t>
            </a:r>
            <a:r>
              <a:rPr lang="de-DE" sz="2600" dirty="0" err="1"/>
              <a:t>Treaties</a:t>
            </a:r>
            <a:endParaRPr lang="de-DE" sz="2600" dirty="0"/>
          </a:p>
          <a:p>
            <a:pPr algn="just"/>
            <a:endParaRPr lang="de-DE" sz="2600" dirty="0"/>
          </a:p>
          <a:p>
            <a:pPr marL="0" indent="0" algn="just">
              <a:buNone/>
            </a:pPr>
            <a:r>
              <a:rPr lang="en-DE" sz="2400" dirty="0">
                <a:sym typeface="Wingdings" pitchFamily="2" charset="2"/>
              </a:rPr>
              <a:t> </a:t>
            </a:r>
            <a:r>
              <a:rPr lang="en-DE" sz="2600" dirty="0">
                <a:sym typeface="Wingdings" pitchFamily="2" charset="2"/>
              </a:rPr>
              <a:t>Conditionality Regulation is not a general sanctioning mechanism, but a targeted budgetary tool to safeguard EU funds.</a:t>
            </a:r>
            <a:endParaRPr lang="en-DE" sz="2600" dirty="0"/>
          </a:p>
        </p:txBody>
      </p:sp>
      <p:sp>
        <p:nvSpPr>
          <p:cNvPr id="5" name="Footer Placeholder 4">
            <a:extLst>
              <a:ext uri="{FF2B5EF4-FFF2-40B4-BE49-F238E27FC236}">
                <a16:creationId xmlns:a16="http://schemas.microsoft.com/office/drawing/2014/main" id="{02112941-1E17-B967-4E0E-79479D6DA6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694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88F0B4-8D49-BE11-6E36-1B6A07407542}"/>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500" dirty="0">
                <a:solidFill>
                  <a:schemeClr val="bg1"/>
                </a:solidFill>
              </a:rPr>
              <a:t>The Conditionality Regulation: Procedures and Practical Application</a:t>
            </a:r>
            <a:endParaRPr lang="en-US" sz="4500"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BE16EC1F-02E5-0A2E-C85A-F3E139A222D9}"/>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5" name="Footer Placeholder 4">
            <a:extLst>
              <a:ext uri="{FF2B5EF4-FFF2-40B4-BE49-F238E27FC236}">
                <a16:creationId xmlns:a16="http://schemas.microsoft.com/office/drawing/2014/main" id="{997FC6DB-F2C2-8806-7512-6E47B5F1AA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36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802713-D7F9-CF16-ED06-BC5F413D14CD}"/>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Art. 1 of the Conditionality Regulation – The Scope of the Regulation</a:t>
            </a:r>
            <a:endParaRPr lang="en-DE" sz="4000" dirty="0">
              <a:solidFill>
                <a:srgbClr val="FFFFFF"/>
              </a:solidFill>
            </a:endParaRPr>
          </a:p>
        </p:txBody>
      </p:sp>
      <p:sp>
        <p:nvSpPr>
          <p:cNvPr id="3" name="Content Placeholder 2">
            <a:extLst>
              <a:ext uri="{FF2B5EF4-FFF2-40B4-BE49-F238E27FC236}">
                <a16:creationId xmlns:a16="http://schemas.microsoft.com/office/drawing/2014/main" id="{416294FE-1296-BEEC-FDEC-F4649BE1C405}"/>
              </a:ext>
            </a:extLst>
          </p:cNvPr>
          <p:cNvSpPr>
            <a:spLocks noGrp="1"/>
          </p:cNvSpPr>
          <p:nvPr>
            <p:ph idx="1"/>
          </p:nvPr>
        </p:nvSpPr>
        <p:spPr>
          <a:xfrm>
            <a:off x="4810259" y="649480"/>
            <a:ext cx="6555347" cy="5546047"/>
          </a:xfrm>
        </p:spPr>
        <p:txBody>
          <a:bodyPr anchor="ctr">
            <a:normAutofit/>
          </a:bodyPr>
          <a:lstStyle/>
          <a:p>
            <a:pPr marL="0" indent="0" algn="just">
              <a:buNone/>
            </a:pPr>
            <a:r>
              <a:rPr lang="en-GB" sz="2900" i="1" dirty="0"/>
              <a:t>“This Regulation establishes the rules necessary for the protection of the Union budget in the case of breaches of the principles of the rule of law in the Member States.”</a:t>
            </a:r>
          </a:p>
        </p:txBody>
      </p:sp>
      <p:sp>
        <p:nvSpPr>
          <p:cNvPr id="5" name="Footer Placeholder 4">
            <a:extLst>
              <a:ext uri="{FF2B5EF4-FFF2-40B4-BE49-F238E27FC236}">
                <a16:creationId xmlns:a16="http://schemas.microsoft.com/office/drawing/2014/main" id="{2346B33D-DF05-1B28-7079-7F6A70E2B1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22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802713-D7F9-CF16-ED06-BC5F413D14CD}"/>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Art. 4 of the Conditionality Regulation</a:t>
            </a:r>
            <a:endParaRPr lang="en-DE" sz="4000">
              <a:solidFill>
                <a:srgbClr val="FFFFFF"/>
              </a:solidFill>
            </a:endParaRPr>
          </a:p>
        </p:txBody>
      </p:sp>
      <p:sp>
        <p:nvSpPr>
          <p:cNvPr id="3" name="Content Placeholder 2">
            <a:extLst>
              <a:ext uri="{FF2B5EF4-FFF2-40B4-BE49-F238E27FC236}">
                <a16:creationId xmlns:a16="http://schemas.microsoft.com/office/drawing/2014/main" id="{416294FE-1296-BEEC-FDEC-F4649BE1C405}"/>
              </a:ext>
            </a:extLst>
          </p:cNvPr>
          <p:cNvSpPr>
            <a:spLocks noGrp="1"/>
          </p:cNvSpPr>
          <p:nvPr>
            <p:ph idx="1"/>
          </p:nvPr>
        </p:nvSpPr>
        <p:spPr>
          <a:xfrm>
            <a:off x="4810259" y="649480"/>
            <a:ext cx="6555347" cy="5546047"/>
          </a:xfrm>
        </p:spPr>
        <p:txBody>
          <a:bodyPr anchor="ctr">
            <a:normAutofit/>
          </a:bodyPr>
          <a:lstStyle/>
          <a:p>
            <a:pPr marL="0" indent="0">
              <a:buNone/>
            </a:pPr>
            <a:r>
              <a:rPr lang="en-GB" sz="2700" dirty="0"/>
              <a:t>“</a:t>
            </a:r>
            <a:r>
              <a:rPr lang="en-GB" sz="2700" i="1" dirty="0"/>
              <a:t>Appropriate measures shall be taken where it is established in accordance with Art. 6 that </a:t>
            </a:r>
            <a:r>
              <a:rPr lang="en-GB" sz="2700" b="1" i="1" dirty="0"/>
              <a:t>breaches of the principles of the rule of law </a:t>
            </a:r>
            <a:r>
              <a:rPr lang="en-GB" sz="2700" i="1" dirty="0"/>
              <a:t>in a Member State </a:t>
            </a:r>
            <a:r>
              <a:rPr lang="en-GB" sz="2700" b="1" i="1" dirty="0"/>
              <a:t>affect or seriously risk affecting </a:t>
            </a:r>
            <a:r>
              <a:rPr lang="en-GB" sz="2700" i="1" dirty="0"/>
              <a:t>the sound financial management of the </a:t>
            </a:r>
            <a:r>
              <a:rPr lang="en-GB" sz="2700" b="1" i="1" dirty="0"/>
              <a:t>Union budget </a:t>
            </a:r>
            <a:r>
              <a:rPr lang="en-GB" sz="2700" i="1" dirty="0"/>
              <a:t>or the protection of the financial interests of the Union in a </a:t>
            </a:r>
            <a:r>
              <a:rPr lang="en-GB" sz="2700" b="1" i="1" u="sng" dirty="0"/>
              <a:t>sufficient direct way</a:t>
            </a:r>
            <a:r>
              <a:rPr lang="en-GB" sz="2700" i="1" dirty="0"/>
              <a:t>. “</a:t>
            </a:r>
          </a:p>
        </p:txBody>
      </p:sp>
      <p:sp>
        <p:nvSpPr>
          <p:cNvPr id="5" name="Footer Placeholder 4">
            <a:extLst>
              <a:ext uri="{FF2B5EF4-FFF2-40B4-BE49-F238E27FC236}">
                <a16:creationId xmlns:a16="http://schemas.microsoft.com/office/drawing/2014/main" id="{B7DDA2B1-374C-2CB1-B151-9F10642D74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190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rmAutofit/>
          </a:bodyPr>
          <a:lstStyle/>
          <a:p>
            <a:r>
              <a:rPr lang="en-GB" sz="4200" b="1" dirty="0">
                <a:solidFill>
                  <a:schemeClr val="bg1"/>
                </a:solidFill>
              </a:rPr>
              <a:t>Conditions</a:t>
            </a:r>
            <a:r>
              <a:rPr lang="en-GB" b="1" dirty="0"/>
              <a:t> </a:t>
            </a:r>
            <a:r>
              <a:rPr lang="en-GB" b="1" dirty="0">
                <a:solidFill>
                  <a:schemeClr val="bg1"/>
                </a:solidFill>
              </a:rPr>
              <a:t>for the adoption of measures</a:t>
            </a:r>
            <a:endParaRPr lang="en-DE" sz="4200" b="1"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pPr marL="514350" indent="-514350">
              <a:buAutoNum type="arabicPeriod"/>
            </a:pPr>
            <a:r>
              <a:rPr lang="en-GB" b="1" i="1" dirty="0"/>
              <a:t>breaches of the principles of the rule of law </a:t>
            </a:r>
          </a:p>
          <a:p>
            <a:pPr marL="514350" indent="-514350">
              <a:buAutoNum type="arabicPeriod"/>
            </a:pPr>
            <a:r>
              <a:rPr lang="en-GB" b="1" i="1" dirty="0"/>
              <a:t>that affect or seriously risk affecting </a:t>
            </a:r>
            <a:r>
              <a:rPr lang="en-GB" i="1" dirty="0"/>
              <a:t>the sound financial management of the </a:t>
            </a:r>
            <a:r>
              <a:rPr lang="en-GB" b="1" i="1" dirty="0"/>
              <a:t>Union budget </a:t>
            </a:r>
            <a:r>
              <a:rPr lang="en-GB" i="1" dirty="0"/>
              <a:t>or the protection of the financial interests of the Union </a:t>
            </a:r>
          </a:p>
          <a:p>
            <a:pPr marL="514350" indent="-514350">
              <a:buAutoNum type="arabicPeriod"/>
            </a:pPr>
            <a:r>
              <a:rPr lang="en-GB" b="1" i="1" dirty="0"/>
              <a:t>in a sufficient direct way</a:t>
            </a:r>
          </a:p>
          <a:p>
            <a:pPr marL="514350" indent="-514350">
              <a:buAutoNum type="arabicPeriod"/>
            </a:pPr>
            <a:r>
              <a:rPr lang="en-GB" b="1" i="1" dirty="0"/>
              <a:t>no other procedures set out in Union legislation would allow it to protect the Union budget more effectively (subsidiarity)</a:t>
            </a:r>
          </a:p>
          <a:p>
            <a:pPr marL="514350" indent="-514350">
              <a:buAutoNum type="arabicPeriod"/>
            </a:pPr>
            <a:endParaRPr lang="en-DE" b="1" dirty="0"/>
          </a:p>
        </p:txBody>
      </p:sp>
      <p:sp>
        <p:nvSpPr>
          <p:cNvPr id="5" name="Footer Placeholder 4">
            <a:extLst>
              <a:ext uri="{FF2B5EF4-FFF2-40B4-BE49-F238E27FC236}">
                <a16:creationId xmlns:a16="http://schemas.microsoft.com/office/drawing/2014/main" id="{23A5B09E-13EC-0D4F-EB74-A95980DC5B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196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802713-D7F9-CF16-ED06-BC5F413D14CD}"/>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Art. 2 (a) of the Conditionality Regulation</a:t>
            </a:r>
            <a:endParaRPr lang="en-DE" sz="4000" dirty="0">
              <a:solidFill>
                <a:srgbClr val="FFFFFF"/>
              </a:solidFill>
            </a:endParaRPr>
          </a:p>
        </p:txBody>
      </p:sp>
      <p:sp>
        <p:nvSpPr>
          <p:cNvPr id="3" name="Content Placeholder 2">
            <a:extLst>
              <a:ext uri="{FF2B5EF4-FFF2-40B4-BE49-F238E27FC236}">
                <a16:creationId xmlns:a16="http://schemas.microsoft.com/office/drawing/2014/main" id="{416294FE-1296-BEEC-FDEC-F4649BE1C405}"/>
              </a:ext>
            </a:extLst>
          </p:cNvPr>
          <p:cNvSpPr>
            <a:spLocks noGrp="1"/>
          </p:cNvSpPr>
          <p:nvPr>
            <p:ph idx="1"/>
          </p:nvPr>
        </p:nvSpPr>
        <p:spPr>
          <a:xfrm>
            <a:off x="4810259" y="649480"/>
            <a:ext cx="6555347" cy="5546047"/>
          </a:xfrm>
        </p:spPr>
        <p:txBody>
          <a:bodyPr anchor="ctr">
            <a:normAutofit/>
          </a:bodyPr>
          <a:lstStyle/>
          <a:p>
            <a:pPr marL="0" indent="0" algn="just">
              <a:buNone/>
            </a:pPr>
            <a:r>
              <a:rPr lang="en-GB" sz="2700" dirty="0"/>
              <a:t>“</a:t>
            </a:r>
            <a:r>
              <a:rPr lang="en-GB" sz="2700" i="1" dirty="0"/>
              <a:t>(a) the </a:t>
            </a:r>
            <a:r>
              <a:rPr lang="en-GB" sz="2700" b="1" i="1" dirty="0"/>
              <a:t>”rule of law” </a:t>
            </a:r>
            <a:r>
              <a:rPr lang="en-GB" sz="2700" i="1" dirty="0"/>
              <a:t>refers to the </a:t>
            </a:r>
            <a:r>
              <a:rPr lang="en-GB" sz="2700" b="1" i="1" dirty="0"/>
              <a:t>Union values enshrined in Art. 2 TEU</a:t>
            </a:r>
            <a:r>
              <a:rPr lang="en-GB" sz="2700" i="1" dirty="0"/>
              <a:t>. It includes the principles of legality implying a transparent, accountable, democratic and pluralistic law-making process; legal certainty; prohibition of arbitrariness of the executive powers; </a:t>
            </a:r>
            <a:r>
              <a:rPr lang="en-GB" sz="2700" b="1" i="1" dirty="0"/>
              <a:t>effective judicial protection</a:t>
            </a:r>
            <a:r>
              <a:rPr lang="en-GB" sz="2700" i="1" dirty="0"/>
              <a:t>, including access to justice by independent and impartial courts, also as regards fundamental rights; separation of powers; and non-discrimination and equality before the law. The rule of law shall be understood having regard to the other Union values and principles enshrined in Article 2 TEU. (…)”</a:t>
            </a:r>
          </a:p>
        </p:txBody>
      </p:sp>
      <p:sp>
        <p:nvSpPr>
          <p:cNvPr id="5" name="Footer Placeholder 4">
            <a:extLst>
              <a:ext uri="{FF2B5EF4-FFF2-40B4-BE49-F238E27FC236}">
                <a16:creationId xmlns:a16="http://schemas.microsoft.com/office/drawing/2014/main" id="{CBC37A1B-84C4-F085-B6A5-8DD7B8D49B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33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802713-D7F9-CF16-ED06-BC5F413D14CD}"/>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Art. 3 of the Conditionality Regulation</a:t>
            </a:r>
            <a:endParaRPr lang="en-DE" sz="4000" dirty="0">
              <a:solidFill>
                <a:srgbClr val="FFFFFF"/>
              </a:solidFill>
            </a:endParaRPr>
          </a:p>
        </p:txBody>
      </p:sp>
      <p:sp>
        <p:nvSpPr>
          <p:cNvPr id="3" name="Content Placeholder 2">
            <a:extLst>
              <a:ext uri="{FF2B5EF4-FFF2-40B4-BE49-F238E27FC236}">
                <a16:creationId xmlns:a16="http://schemas.microsoft.com/office/drawing/2014/main" id="{416294FE-1296-BEEC-FDEC-F4649BE1C405}"/>
              </a:ext>
            </a:extLst>
          </p:cNvPr>
          <p:cNvSpPr>
            <a:spLocks noGrp="1"/>
          </p:cNvSpPr>
          <p:nvPr>
            <p:ph idx="1"/>
          </p:nvPr>
        </p:nvSpPr>
        <p:spPr>
          <a:xfrm>
            <a:off x="4810259" y="649480"/>
            <a:ext cx="6915019" cy="5816634"/>
          </a:xfrm>
        </p:spPr>
        <p:txBody>
          <a:bodyPr anchor="ctr">
            <a:normAutofit lnSpcReduction="10000"/>
          </a:bodyPr>
          <a:lstStyle/>
          <a:p>
            <a:pPr marL="0" indent="0" algn="just">
              <a:buNone/>
            </a:pPr>
            <a:r>
              <a:rPr lang="en-GB" sz="2700" dirty="0"/>
              <a:t>“</a:t>
            </a:r>
            <a:r>
              <a:rPr lang="en-GB" sz="2700" i="1" dirty="0"/>
              <a:t>(…) the following may be indicative of breaches of the principle of the rule of law:</a:t>
            </a:r>
          </a:p>
          <a:p>
            <a:pPr marL="514350" indent="-514350" algn="just">
              <a:buAutoNum type="alphaLcParenBoth"/>
            </a:pPr>
            <a:r>
              <a:rPr lang="en-GB" sz="2700" i="1" dirty="0"/>
              <a:t>Endangering the </a:t>
            </a:r>
            <a:r>
              <a:rPr lang="en-GB" sz="2700" b="1" i="1" dirty="0"/>
              <a:t>independence of judiciary</a:t>
            </a:r>
            <a:r>
              <a:rPr lang="en-GB" sz="2700" i="1" dirty="0"/>
              <a:t>;</a:t>
            </a:r>
          </a:p>
          <a:p>
            <a:pPr marL="514350" indent="-514350" algn="just">
              <a:buAutoNum type="alphaLcParenBoth"/>
            </a:pPr>
            <a:r>
              <a:rPr lang="en-GB" sz="2700" i="1" dirty="0"/>
              <a:t>Failing to prevent, correct or sanction arbitrary or unlawful decisions by public authorities, including by law-enforcement authorities, withholding financial and human resources affecting their proper functioning or failing to ensure the absence of conflicts of interest;</a:t>
            </a:r>
          </a:p>
          <a:p>
            <a:pPr marL="514350" indent="-514350" algn="just">
              <a:buAutoNum type="alphaLcParenBoth"/>
            </a:pPr>
            <a:r>
              <a:rPr lang="en-GB" sz="2700" i="1" dirty="0"/>
              <a:t>Limiting the availability and effectiveness of legal remedies, including through restrictive procedural rules and lack of  implementation of judgments, or limiting the effective investigation, prosecution or sanctioning of breaches of law.” </a:t>
            </a:r>
          </a:p>
          <a:p>
            <a:pPr algn="just">
              <a:buFontTx/>
              <a:buChar char="-"/>
            </a:pPr>
            <a:endParaRPr lang="en-GB" sz="2700" i="1" dirty="0"/>
          </a:p>
        </p:txBody>
      </p:sp>
      <p:sp>
        <p:nvSpPr>
          <p:cNvPr id="5" name="Footer Placeholder 4">
            <a:extLst>
              <a:ext uri="{FF2B5EF4-FFF2-40B4-BE49-F238E27FC236}">
                <a16:creationId xmlns:a16="http://schemas.microsoft.com/office/drawing/2014/main" id="{45E23FB7-7D8D-D770-8F2F-47BA475A68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02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802713-D7F9-CF16-ED06-BC5F413D14CD}"/>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Art. 4 (2) of the Conditionality Regulation</a:t>
            </a:r>
            <a:endParaRPr lang="en-DE" sz="4000" dirty="0">
              <a:solidFill>
                <a:srgbClr val="FFFFFF"/>
              </a:solidFill>
            </a:endParaRPr>
          </a:p>
        </p:txBody>
      </p:sp>
      <p:sp>
        <p:nvSpPr>
          <p:cNvPr id="3" name="Content Placeholder 2">
            <a:extLst>
              <a:ext uri="{FF2B5EF4-FFF2-40B4-BE49-F238E27FC236}">
                <a16:creationId xmlns:a16="http://schemas.microsoft.com/office/drawing/2014/main" id="{416294FE-1296-BEEC-FDEC-F4649BE1C405}"/>
              </a:ext>
            </a:extLst>
          </p:cNvPr>
          <p:cNvSpPr>
            <a:spLocks noGrp="1"/>
          </p:cNvSpPr>
          <p:nvPr>
            <p:ph idx="1"/>
          </p:nvPr>
        </p:nvSpPr>
        <p:spPr>
          <a:xfrm>
            <a:off x="4810259" y="649480"/>
            <a:ext cx="6555347" cy="5546047"/>
          </a:xfrm>
        </p:spPr>
        <p:txBody>
          <a:bodyPr anchor="ctr">
            <a:normAutofit fontScale="55000" lnSpcReduction="20000"/>
          </a:bodyPr>
          <a:lstStyle/>
          <a:p>
            <a:pPr marL="0" indent="0">
              <a:buNone/>
            </a:pPr>
            <a:r>
              <a:rPr lang="en-GB" sz="2700" dirty="0"/>
              <a:t>“</a:t>
            </a:r>
            <a:r>
              <a:rPr lang="en-GB" sz="2700" i="1" dirty="0"/>
              <a:t>(…) </a:t>
            </a:r>
            <a:r>
              <a:rPr lang="en-GB" sz="2700" b="1" i="1" dirty="0"/>
              <a:t>breaches of the principles of the rule of law</a:t>
            </a:r>
            <a:r>
              <a:rPr lang="en-GB" sz="2700" i="1" dirty="0"/>
              <a:t> shall concern one or more of the following:</a:t>
            </a:r>
          </a:p>
          <a:p>
            <a:pPr marL="514350" indent="-514350">
              <a:buAutoNum type="alphaLcParenBoth"/>
            </a:pPr>
            <a:r>
              <a:rPr lang="en-GB" sz="2700" i="1" dirty="0"/>
              <a:t>The proper functioning of the </a:t>
            </a:r>
            <a:r>
              <a:rPr lang="en-GB" sz="2700" b="1" i="1" dirty="0"/>
              <a:t>authorities implementing the Union budget</a:t>
            </a:r>
            <a:r>
              <a:rPr lang="en-GB" sz="2700" i="1" dirty="0"/>
              <a:t>, including loans and other instruments guaranteed by the Union budget, in particular in the context of public procurement or grant procedures;</a:t>
            </a:r>
          </a:p>
          <a:p>
            <a:pPr marL="514350" indent="-514350">
              <a:buAutoNum type="alphaLcParenBoth"/>
            </a:pPr>
            <a:r>
              <a:rPr lang="en-GB" sz="2700" i="1" dirty="0"/>
              <a:t>The proper functioning of the </a:t>
            </a:r>
            <a:r>
              <a:rPr lang="en-GB" sz="2700" b="1" i="1" dirty="0"/>
              <a:t>authorities carrying out financial control</a:t>
            </a:r>
            <a:r>
              <a:rPr lang="en-GB" sz="2700" i="1" dirty="0"/>
              <a:t>, monitoring and audit, and the proper functioning of effective and transparent financial management and accountability systems;</a:t>
            </a:r>
          </a:p>
          <a:p>
            <a:pPr marL="514350" indent="-514350">
              <a:buAutoNum type="alphaLcParenBoth"/>
            </a:pPr>
            <a:r>
              <a:rPr lang="en-GB" sz="2700" i="1" dirty="0"/>
              <a:t>The proper functioning of investigation and public  prosecution services in relation to the investigation and prosecution of fraud, including tax fraud, corruption or other breaches of Union law relating to the implementation of the Union budget or the protection of the financial interests of the Union;</a:t>
            </a:r>
          </a:p>
          <a:p>
            <a:pPr marL="514350" indent="-514350">
              <a:buAutoNum type="alphaLcParenBoth"/>
            </a:pPr>
            <a:r>
              <a:rPr lang="en-GB" sz="2700" i="1" dirty="0"/>
              <a:t>The </a:t>
            </a:r>
            <a:r>
              <a:rPr lang="en-GB" sz="2700" dirty="0"/>
              <a:t>effective judicial review </a:t>
            </a:r>
            <a:r>
              <a:rPr lang="en-GB" sz="2700" i="1" dirty="0"/>
              <a:t>by independent courts of actions or omissions by the authorities referred to in points (a), (b) and (c);</a:t>
            </a:r>
          </a:p>
          <a:p>
            <a:pPr marL="514350" indent="-514350">
              <a:buAutoNum type="alphaLcParenBoth"/>
            </a:pPr>
            <a:r>
              <a:rPr lang="en-GB" sz="2700" i="1" dirty="0"/>
              <a:t>The prevention and sanctioning of fraud, including tax fraud, corruption or other breaches of Union law relating to the implementation of the Union budget or to the protection of the financial interests of the Union, and the imposition of  effective and dissuasive penalties on recipients by national courts or by administrative authorities;</a:t>
            </a:r>
          </a:p>
          <a:p>
            <a:pPr marL="514350" indent="-514350">
              <a:buAutoNum type="alphaLcParenBoth"/>
            </a:pPr>
            <a:r>
              <a:rPr lang="en-GB" sz="2700" i="1" dirty="0"/>
              <a:t>The recovery of funds unduly paid;</a:t>
            </a:r>
          </a:p>
          <a:p>
            <a:pPr marL="514350" indent="-514350">
              <a:buAutoNum type="alphaLcParenBoth"/>
            </a:pPr>
            <a:r>
              <a:rPr lang="en-GB" sz="2700" i="1" dirty="0"/>
              <a:t>Effective and timely cooperation with OLAF and, subject to the participation of the Member State concerned, with EPPO in their investigations or prosecutions pursuant to the applicable Union acts in accordance with the principles of sincere cooperation;</a:t>
            </a:r>
          </a:p>
          <a:p>
            <a:pPr marL="514350" indent="-514350">
              <a:buAutoNum type="alphaLcParenBoth"/>
            </a:pPr>
            <a:r>
              <a:rPr lang="en-GB" sz="2700" i="1" dirty="0"/>
              <a:t> other situations or conduct of authorities that are relevant to the sound financial management of the Union budget or the protection of the financial interests of the Union.”</a:t>
            </a:r>
          </a:p>
        </p:txBody>
      </p:sp>
      <p:sp>
        <p:nvSpPr>
          <p:cNvPr id="5" name="Footer Placeholder 4">
            <a:extLst>
              <a:ext uri="{FF2B5EF4-FFF2-40B4-BE49-F238E27FC236}">
                <a16:creationId xmlns:a16="http://schemas.microsoft.com/office/drawing/2014/main" id="{A0D6CFD5-61A6-F005-754D-BCEAC743FF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39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20220B-DBB6-D42F-FF7A-3726E980D79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11303-5F1F-6E6C-1FC7-471BDAED9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AB50597-F2DB-D617-BAFC-B780A67D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A013BCD-A717-9914-42F1-A5F436713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5E9D021-033E-2C23-26E0-8ED3276F5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6CCB0C2-7BEE-0BA7-07E5-A85B8E5B7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753CE9-FAE0-BA2A-980A-101BCF87CD5F}"/>
              </a:ext>
            </a:extLst>
          </p:cNvPr>
          <p:cNvSpPr>
            <a:spLocks noGrp="1"/>
          </p:cNvSpPr>
          <p:nvPr>
            <p:ph type="title"/>
          </p:nvPr>
        </p:nvSpPr>
        <p:spPr>
          <a:xfrm>
            <a:off x="1371599" y="294538"/>
            <a:ext cx="9895951" cy="1033669"/>
          </a:xfrm>
        </p:spPr>
        <p:txBody>
          <a:bodyPr>
            <a:normAutofit/>
          </a:bodyPr>
          <a:lstStyle/>
          <a:p>
            <a:r>
              <a:rPr lang="en-GB" sz="4200" b="1" dirty="0">
                <a:solidFill>
                  <a:schemeClr val="bg1"/>
                </a:solidFill>
              </a:rPr>
              <a:t>Sufficient Direct Link</a:t>
            </a:r>
            <a:endParaRPr lang="en-DE" sz="4200" b="1" dirty="0">
              <a:solidFill>
                <a:schemeClr val="bg1"/>
              </a:solidFill>
            </a:endParaRPr>
          </a:p>
        </p:txBody>
      </p:sp>
      <p:sp>
        <p:nvSpPr>
          <p:cNvPr id="3" name="Content Placeholder 2">
            <a:extLst>
              <a:ext uri="{FF2B5EF4-FFF2-40B4-BE49-F238E27FC236}">
                <a16:creationId xmlns:a16="http://schemas.microsoft.com/office/drawing/2014/main" id="{99C91320-23BD-8A39-ADE3-D1C3925C3E78}"/>
              </a:ext>
            </a:extLst>
          </p:cNvPr>
          <p:cNvSpPr>
            <a:spLocks noGrp="1"/>
          </p:cNvSpPr>
          <p:nvPr>
            <p:ph idx="1"/>
          </p:nvPr>
        </p:nvSpPr>
        <p:spPr>
          <a:xfrm>
            <a:off x="459350" y="1891970"/>
            <a:ext cx="11171817" cy="4417390"/>
          </a:xfrm>
        </p:spPr>
        <p:txBody>
          <a:bodyPr anchor="ctr">
            <a:normAutofit/>
          </a:bodyPr>
          <a:lstStyle/>
          <a:p>
            <a:r>
              <a:rPr lang="en-GB" b="1" dirty="0"/>
              <a:t>CJEU: </a:t>
            </a:r>
            <a:r>
              <a:rPr lang="en-GB" dirty="0"/>
              <a:t>requires a “genuine” link between the breach of the rule of law and the EU budget. </a:t>
            </a:r>
          </a:p>
          <a:p>
            <a:r>
              <a:rPr lang="en-GB" dirty="0"/>
              <a:t>However, the Court does not go into further detail </a:t>
            </a:r>
            <a:r>
              <a:rPr lang="en-GB" i="1" dirty="0"/>
              <a:t>when</a:t>
            </a:r>
            <a:r>
              <a:rPr lang="en-GB" dirty="0"/>
              <a:t> such genuine link is established.</a:t>
            </a:r>
          </a:p>
          <a:p>
            <a:r>
              <a:rPr lang="en-GB" b="1" dirty="0"/>
              <a:t>The Commission´s Guidelines: </a:t>
            </a:r>
            <a:r>
              <a:rPr lang="en-GB" dirty="0"/>
              <a:t>notion of “genuine” link refers to the fact that the Regulation “</a:t>
            </a:r>
            <a:r>
              <a:rPr lang="en-GB" i="1" dirty="0"/>
              <a:t>should not be triggered with regard to situations in which the connection is merely hypothetical, too uncertain or too vague</a:t>
            </a:r>
            <a:r>
              <a:rPr lang="en-GB" dirty="0"/>
              <a:t>.”</a:t>
            </a:r>
            <a:endParaRPr lang="en-DE" dirty="0"/>
          </a:p>
        </p:txBody>
      </p:sp>
      <p:sp>
        <p:nvSpPr>
          <p:cNvPr id="5" name="Footer Placeholder 4">
            <a:extLst>
              <a:ext uri="{FF2B5EF4-FFF2-40B4-BE49-F238E27FC236}">
                <a16:creationId xmlns:a16="http://schemas.microsoft.com/office/drawing/2014/main" id="{CFA7E1D4-291C-ADAE-B397-F74B0E13E2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05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1C7D30-2771-316C-20FC-29799A3D3339}"/>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The Concept of Conditionality</a:t>
            </a:r>
          </a:p>
        </p:txBody>
      </p:sp>
      <p:sp>
        <p:nvSpPr>
          <p:cNvPr id="3" name="Text Placeholder 2">
            <a:extLst>
              <a:ext uri="{FF2B5EF4-FFF2-40B4-BE49-F238E27FC236}">
                <a16:creationId xmlns:a16="http://schemas.microsoft.com/office/drawing/2014/main" id="{5EC4FBD7-A005-7675-D588-C2F52ADB92F4}"/>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5" name="Footer Placeholder 4">
            <a:extLst>
              <a:ext uri="{FF2B5EF4-FFF2-40B4-BE49-F238E27FC236}">
                <a16:creationId xmlns:a16="http://schemas.microsoft.com/office/drawing/2014/main" id="{F341236E-35EF-2A4E-6D64-08EDB70C46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0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rmAutofit/>
          </a:bodyPr>
          <a:lstStyle/>
          <a:p>
            <a:r>
              <a:rPr lang="en-GB" sz="4200" b="1" dirty="0">
                <a:solidFill>
                  <a:schemeClr val="bg1"/>
                </a:solidFill>
              </a:rPr>
              <a:t>Sufficient Direct Link</a:t>
            </a:r>
            <a:endParaRPr lang="en-DE" sz="4200" b="1"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r>
              <a:rPr lang="en-GB" b="1" dirty="0"/>
              <a:t>Clear direct link:</a:t>
            </a:r>
            <a:r>
              <a:rPr lang="en-GB" dirty="0"/>
              <a:t> If breach of rule of law results from actions or omissions by public authorities in charge of managing and controlling the use of EU funds.</a:t>
            </a:r>
          </a:p>
          <a:p>
            <a:r>
              <a:rPr lang="en-GB" b="1" dirty="0"/>
              <a:t>Scenario 1: </a:t>
            </a:r>
            <a:r>
              <a:rPr lang="en-GB" dirty="0"/>
              <a:t>In the case of adoption of national law or a nationwide administrative decision </a:t>
            </a:r>
            <a:r>
              <a:rPr lang="en-GB" dirty="0">
                <a:sym typeface="Wingdings" pitchFamily="2" charset="2"/>
              </a:rPr>
              <a:t></a:t>
            </a:r>
            <a:r>
              <a:rPr lang="en-GB" sz="2800" dirty="0"/>
              <a:t> “sufficient direct link” (+) if national law infringes rule of law principles and has </a:t>
            </a:r>
            <a:r>
              <a:rPr lang="en-GB" sz="2800" b="1" dirty="0"/>
              <a:t>concrete and direct implications for measures eligible under EU spending programmes </a:t>
            </a:r>
            <a:r>
              <a:rPr lang="en-GB" sz="2800" dirty="0"/>
              <a:t>implemented by national public authorities.</a:t>
            </a:r>
            <a:endParaRPr lang="en-DE" sz="2800" dirty="0"/>
          </a:p>
        </p:txBody>
      </p:sp>
      <p:sp>
        <p:nvSpPr>
          <p:cNvPr id="5" name="Footer Placeholder 4">
            <a:extLst>
              <a:ext uri="{FF2B5EF4-FFF2-40B4-BE49-F238E27FC236}">
                <a16:creationId xmlns:a16="http://schemas.microsoft.com/office/drawing/2014/main" id="{C3FB8385-D5DC-7FD0-2E81-C4BED611D7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901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rmAutofit/>
          </a:bodyPr>
          <a:lstStyle/>
          <a:p>
            <a:r>
              <a:rPr lang="en-GB" sz="4200" b="1" dirty="0">
                <a:solidFill>
                  <a:schemeClr val="bg1"/>
                </a:solidFill>
              </a:rPr>
              <a:t>Sufficient Direct Link</a:t>
            </a:r>
            <a:endParaRPr lang="en-DE" sz="4200" b="1"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fontScale="92500" lnSpcReduction="20000"/>
          </a:bodyPr>
          <a:lstStyle/>
          <a:p>
            <a:r>
              <a:rPr lang="en-GB" sz="2600" b="1" dirty="0"/>
              <a:t>Scenario 2: </a:t>
            </a:r>
            <a:r>
              <a:rPr lang="en-GB" sz="2600" dirty="0"/>
              <a:t>rule of law breach stems from actions or omissions of public authorities not directly involved in the use of EU funds but playing a role in the protection of the EU´s financial interests (for example national public prosecution services, judicial authorities or administrative authorities).</a:t>
            </a:r>
          </a:p>
          <a:p>
            <a:pPr marL="0" indent="0">
              <a:buNone/>
            </a:pPr>
            <a:endParaRPr lang="en-GB" sz="2600" dirty="0"/>
          </a:p>
          <a:p>
            <a:pPr lvl="1">
              <a:buFont typeface="Wingdings" pitchFamily="2" charset="2"/>
              <a:buChar char="Ø"/>
            </a:pPr>
            <a:r>
              <a:rPr lang="en-GB" sz="2600" b="1" dirty="0">
                <a:sym typeface="Wingdings" pitchFamily="2" charset="2"/>
              </a:rPr>
              <a:t>Under a strict interpretation: </a:t>
            </a:r>
            <a:r>
              <a:rPr lang="en-GB" sz="2600" dirty="0">
                <a:sym typeface="Wingdings" pitchFamily="2" charset="2"/>
              </a:rPr>
              <a:t>the mere lack of independent judiciary would not suffice to establish a sufficient direct link. Evidence would be needed.</a:t>
            </a:r>
          </a:p>
          <a:p>
            <a:pPr marL="457200" lvl="1" indent="0">
              <a:buNone/>
            </a:pPr>
            <a:endParaRPr lang="en-GB" sz="2600" dirty="0">
              <a:sym typeface="Wingdings" pitchFamily="2" charset="2"/>
            </a:endParaRPr>
          </a:p>
          <a:p>
            <a:pPr lvl="1">
              <a:buFont typeface="Wingdings" pitchFamily="2" charset="2"/>
              <a:buChar char="Ø"/>
            </a:pPr>
            <a:r>
              <a:rPr lang="en-GB" sz="2600" b="1" dirty="0"/>
              <a:t>Under a broader interpretation: </a:t>
            </a:r>
            <a:r>
              <a:rPr lang="en-GB" sz="2600" dirty="0"/>
              <a:t>if there is strong evidence of total absence of independence of judiciary, there is a clear and serious risk of lack of effective judicial review over the actions of public authorities in charge of managing and controlling of EU funds.</a:t>
            </a:r>
          </a:p>
          <a:p>
            <a:endParaRPr lang="en-GB" sz="2400" dirty="0">
              <a:highlight>
                <a:srgbClr val="FFFF00"/>
              </a:highlight>
            </a:endParaRPr>
          </a:p>
          <a:p>
            <a:pPr marL="0" indent="0">
              <a:buNone/>
            </a:pPr>
            <a:r>
              <a:rPr lang="en-GB" dirty="0">
                <a:sym typeface="Wingdings" pitchFamily="2" charset="2"/>
              </a:rPr>
              <a:t> </a:t>
            </a:r>
            <a:r>
              <a:rPr lang="en-GB" b="1" dirty="0">
                <a:sym typeface="Wingdings" pitchFamily="2" charset="2"/>
              </a:rPr>
              <a:t>CJEU jurisprudence on the notion of “sufficient direct link” is still needed</a:t>
            </a:r>
            <a:r>
              <a:rPr lang="en-GB" dirty="0"/>
              <a:t>.</a:t>
            </a:r>
            <a:endParaRPr lang="en-DE" dirty="0"/>
          </a:p>
        </p:txBody>
      </p:sp>
      <p:sp>
        <p:nvSpPr>
          <p:cNvPr id="5" name="Footer Placeholder 4">
            <a:extLst>
              <a:ext uri="{FF2B5EF4-FFF2-40B4-BE49-F238E27FC236}">
                <a16:creationId xmlns:a16="http://schemas.microsoft.com/office/drawing/2014/main" id="{C37C24DD-FA1B-F3DD-29D0-C0CF56F34F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039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rmAutofit/>
          </a:bodyPr>
          <a:lstStyle/>
          <a:p>
            <a:r>
              <a:rPr lang="en-GB" sz="4100" b="1" dirty="0">
                <a:solidFill>
                  <a:schemeClr val="bg1"/>
                </a:solidFill>
              </a:rPr>
              <a:t>Procedure and Measures of the Regulation</a:t>
            </a:r>
            <a:endParaRPr lang="en-DE" sz="4100" b="1"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pPr marL="0" indent="0">
              <a:buNone/>
            </a:pPr>
            <a:r>
              <a:rPr lang="en-GB" sz="2600" b="1" dirty="0"/>
              <a:t>Art. 6 CR: </a:t>
            </a:r>
            <a:r>
              <a:rPr lang="en-GB" sz="2600" dirty="0"/>
              <a:t>the procedure shall be triggered by the Commission under two conditions:</a:t>
            </a:r>
          </a:p>
          <a:p>
            <a:pPr marL="971550" lvl="1" indent="-514350">
              <a:buFont typeface="+mj-lt"/>
              <a:buAutoNum type="arabicPeriod"/>
            </a:pPr>
            <a:r>
              <a:rPr lang="en-GB" sz="2600" dirty="0"/>
              <a:t>if it considers that there are reasonable grounds to find that the situation in a Member State meets the criteria established in Art. 4 CR and</a:t>
            </a:r>
          </a:p>
          <a:p>
            <a:pPr marL="971550" lvl="1" indent="-514350">
              <a:buFont typeface="+mj-lt"/>
              <a:buAutoNum type="arabicPeriod"/>
            </a:pPr>
            <a:r>
              <a:rPr lang="en-GB" sz="2600" dirty="0"/>
              <a:t>if the Commission considers that no other procedure set out in EU law would allow to protect the EU budget more effectively (</a:t>
            </a:r>
            <a:r>
              <a:rPr lang="en-GB" sz="2600" dirty="0">
                <a:sym typeface="Wingdings" pitchFamily="2" charset="2"/>
              </a:rPr>
              <a:t> </a:t>
            </a:r>
            <a:r>
              <a:rPr lang="en-GB" sz="2600" b="1" dirty="0"/>
              <a:t>Subsidiarity of the Regulation</a:t>
            </a:r>
            <a:r>
              <a:rPr lang="en-GB" sz="2600" dirty="0"/>
              <a:t>).</a:t>
            </a:r>
          </a:p>
          <a:p>
            <a:pPr marL="514350" indent="-514350">
              <a:buFont typeface="+mj-lt"/>
              <a:buAutoNum type="arabicPeriod"/>
            </a:pPr>
            <a:endParaRPr lang="en-GB" sz="2400" dirty="0"/>
          </a:p>
          <a:p>
            <a:pPr marL="0" indent="0">
              <a:buNone/>
            </a:pPr>
            <a:r>
              <a:rPr lang="en-GB" sz="2600" dirty="0">
                <a:sym typeface="Wingdings" pitchFamily="2" charset="2"/>
              </a:rPr>
              <a:t> </a:t>
            </a:r>
            <a:r>
              <a:rPr lang="en-GB" b="1" i="1" dirty="0">
                <a:sym typeface="Wingdings" pitchFamily="2" charset="2"/>
              </a:rPr>
              <a:t>ex-post Conditionality</a:t>
            </a:r>
            <a:endParaRPr lang="en-DE" dirty="0"/>
          </a:p>
        </p:txBody>
      </p:sp>
      <p:sp>
        <p:nvSpPr>
          <p:cNvPr id="5" name="Footer Placeholder 4">
            <a:extLst>
              <a:ext uri="{FF2B5EF4-FFF2-40B4-BE49-F238E27FC236}">
                <a16:creationId xmlns:a16="http://schemas.microsoft.com/office/drawing/2014/main" id="{1B6ECA42-67DF-95C1-C508-B1FB2E9507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027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rmAutofit/>
          </a:bodyPr>
          <a:lstStyle/>
          <a:p>
            <a:r>
              <a:rPr lang="en-GB" sz="4100" b="1" dirty="0">
                <a:solidFill>
                  <a:schemeClr val="bg1"/>
                </a:solidFill>
              </a:rPr>
              <a:t>Procedure and Measures of the Regulation</a:t>
            </a:r>
            <a:endParaRPr lang="en-DE" sz="4100" b="1"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r>
              <a:rPr lang="en-GB" sz="3500" b="1" dirty="0"/>
              <a:t>Art. 5 CR: </a:t>
            </a:r>
            <a:r>
              <a:rPr lang="en-GB" sz="3500" dirty="0"/>
              <a:t>the Commission may adopt one or more measures.</a:t>
            </a:r>
          </a:p>
          <a:p>
            <a:r>
              <a:rPr lang="en-GB" sz="3500" b="1" dirty="0"/>
              <a:t>Art. 5 (3) CR: </a:t>
            </a:r>
            <a:r>
              <a:rPr lang="en-GB" sz="3500" dirty="0"/>
              <a:t>measures shall be </a:t>
            </a:r>
            <a:r>
              <a:rPr lang="en-GB" sz="3500" i="1" u="sng" dirty="0"/>
              <a:t>proportionate</a:t>
            </a:r>
            <a:r>
              <a:rPr lang="en-GB" sz="3500" dirty="0"/>
              <a:t>.</a:t>
            </a:r>
          </a:p>
          <a:p>
            <a:r>
              <a:rPr lang="en-GB" sz="3500" b="1" dirty="0"/>
              <a:t>Art. 8 CR: </a:t>
            </a:r>
            <a:r>
              <a:rPr lang="en-GB" sz="3500" dirty="0"/>
              <a:t>European Parliament does not participate in the application of the Regulation, but Commission is obliged to inform it accordingly.</a:t>
            </a:r>
          </a:p>
        </p:txBody>
      </p:sp>
      <p:sp>
        <p:nvSpPr>
          <p:cNvPr id="5" name="Footer Placeholder 4">
            <a:extLst>
              <a:ext uri="{FF2B5EF4-FFF2-40B4-BE49-F238E27FC236}">
                <a16:creationId xmlns:a16="http://schemas.microsoft.com/office/drawing/2014/main" id="{E927C75B-F6D6-4051-6100-930E8A6407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472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rmAutofit/>
          </a:bodyPr>
          <a:lstStyle/>
          <a:p>
            <a:r>
              <a:rPr lang="en-GB" sz="4000" b="1" dirty="0">
                <a:solidFill>
                  <a:schemeClr val="bg1"/>
                </a:solidFill>
              </a:rPr>
              <a:t>Lifting of Measures of the Regulation</a:t>
            </a:r>
            <a:endParaRPr lang="en-DE" sz="4100" b="1"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r>
              <a:rPr lang="en-GB" sz="2800" b="1" dirty="0"/>
              <a:t>Art. 7 CR: </a:t>
            </a:r>
            <a:r>
              <a:rPr lang="en-GB" sz="2800" dirty="0"/>
              <a:t>Member State concerned may adopt remedial measures and submit written observations with evidence to the Commission anytime.</a:t>
            </a:r>
            <a:endParaRPr lang="en-GB" b="1" dirty="0"/>
          </a:p>
          <a:p>
            <a:r>
              <a:rPr lang="en-GB" b="1" dirty="0"/>
              <a:t>Art. 7 CR: </a:t>
            </a:r>
            <a:r>
              <a:rPr lang="en-GB" dirty="0"/>
              <a:t>at least within a year, the Commission reassesses the situation and examines the remedial measures </a:t>
            </a:r>
            <a:r>
              <a:rPr lang="en-GB" dirty="0">
                <a:sym typeface="Wingdings" pitchFamily="2" charset="2"/>
              </a:rPr>
              <a:t> </a:t>
            </a:r>
            <a:r>
              <a:rPr lang="en-GB" dirty="0"/>
              <a:t>either lifting the adopted measures or altering the measures accordingly.</a:t>
            </a:r>
          </a:p>
          <a:p>
            <a:pPr marL="0" indent="0">
              <a:buNone/>
            </a:pPr>
            <a:r>
              <a:rPr lang="en-GB" dirty="0">
                <a:sym typeface="Wingdings" pitchFamily="2" charset="2"/>
              </a:rPr>
              <a:t> The existence of Art. 7 CR of the Regulation and the possibility to lift measures underlines that the Regulation is a </a:t>
            </a:r>
            <a:r>
              <a:rPr lang="en-GB" b="1" dirty="0">
                <a:sym typeface="Wingdings" pitchFamily="2" charset="2"/>
              </a:rPr>
              <a:t>budgetary conditionality instrument</a:t>
            </a:r>
            <a:r>
              <a:rPr lang="en-GB" dirty="0"/>
              <a:t>.</a:t>
            </a:r>
          </a:p>
        </p:txBody>
      </p:sp>
      <p:sp>
        <p:nvSpPr>
          <p:cNvPr id="5" name="Footer Placeholder 4">
            <a:extLst>
              <a:ext uri="{FF2B5EF4-FFF2-40B4-BE49-F238E27FC236}">
                <a16:creationId xmlns:a16="http://schemas.microsoft.com/office/drawing/2014/main" id="{464FAE71-BD05-3F64-3194-B1EED9DA30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797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rmAutofit/>
          </a:bodyPr>
          <a:lstStyle/>
          <a:p>
            <a:r>
              <a:rPr lang="en-GB" sz="4100" b="1" dirty="0">
                <a:solidFill>
                  <a:schemeClr val="bg1"/>
                </a:solidFill>
              </a:rPr>
              <a:t>Procedure and Measures of the Regulation</a:t>
            </a:r>
            <a:endParaRPr lang="en-DE" sz="4100" b="1"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fontScale="92500" lnSpcReduction="10000"/>
          </a:bodyPr>
          <a:lstStyle/>
          <a:p>
            <a:pPr marL="571500" indent="-571500">
              <a:buFont typeface="+mj-lt"/>
              <a:buAutoNum type="romanUcPeriod"/>
            </a:pPr>
            <a:r>
              <a:rPr lang="en-GB" dirty="0"/>
              <a:t>Initiating the procedure by Commission: written notification of Member State.</a:t>
            </a:r>
          </a:p>
          <a:p>
            <a:pPr marL="571500" indent="-571500">
              <a:buFont typeface="+mj-lt"/>
              <a:buAutoNum type="romanUcPeriod"/>
            </a:pPr>
            <a:r>
              <a:rPr lang="en-GB" dirty="0"/>
              <a:t>Member State makes its comments on the notification and may propose remedial measures to address the indicated shortcomings.</a:t>
            </a:r>
          </a:p>
          <a:p>
            <a:pPr marL="571500" indent="-571500">
              <a:buFont typeface="+mj-lt"/>
              <a:buAutoNum type="romanUcPeriod"/>
            </a:pPr>
            <a:r>
              <a:rPr lang="en-GB" dirty="0"/>
              <a:t>Evaluation by the Commission.</a:t>
            </a:r>
          </a:p>
          <a:p>
            <a:pPr marL="571500" indent="-571500">
              <a:buFont typeface="+mj-lt"/>
              <a:buAutoNum type="romanUcPeriod"/>
            </a:pPr>
            <a:r>
              <a:rPr lang="en-GB" dirty="0"/>
              <a:t>Commission observes proportionality of the measures.</a:t>
            </a:r>
          </a:p>
          <a:p>
            <a:pPr marL="571500" indent="-571500">
              <a:buFont typeface="+mj-lt"/>
              <a:buAutoNum type="romanUcPeriod"/>
            </a:pPr>
            <a:r>
              <a:rPr lang="en-GB" dirty="0"/>
              <a:t>If Commission is not satisfied, it submits its proposal to the Council for an implementing decision.</a:t>
            </a:r>
          </a:p>
          <a:p>
            <a:pPr marL="571500" indent="-571500">
              <a:buFont typeface="+mj-lt"/>
              <a:buAutoNum type="romanUcPeriod"/>
            </a:pPr>
            <a:r>
              <a:rPr lang="en-GB" dirty="0"/>
              <a:t>The Council adopts the implementing decision or amend the proposal of the Commission.</a:t>
            </a:r>
          </a:p>
          <a:p>
            <a:pPr marL="571500" indent="-571500">
              <a:buFont typeface="+mj-lt"/>
              <a:buAutoNum type="romanUcPeriod"/>
            </a:pPr>
            <a:r>
              <a:rPr lang="en-GB" dirty="0"/>
              <a:t>Reassessment by the Commission.</a:t>
            </a:r>
          </a:p>
        </p:txBody>
      </p:sp>
      <p:sp>
        <p:nvSpPr>
          <p:cNvPr id="5" name="Footer Placeholder 4">
            <a:extLst>
              <a:ext uri="{FF2B5EF4-FFF2-40B4-BE49-F238E27FC236}">
                <a16:creationId xmlns:a16="http://schemas.microsoft.com/office/drawing/2014/main" id="{ADD79B34-7764-6EEA-07DB-EB29B2152A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695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rmAutofit/>
          </a:bodyPr>
          <a:lstStyle/>
          <a:p>
            <a:r>
              <a:rPr lang="en-GB" sz="4000" b="1" dirty="0">
                <a:solidFill>
                  <a:schemeClr val="bg1"/>
                </a:solidFill>
              </a:rPr>
              <a:t>Practical Application and Challenges</a:t>
            </a:r>
            <a:endParaRPr lang="en-DE" sz="4100" b="1"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r>
              <a:rPr lang="en-GB" dirty="0"/>
              <a:t>Commission triggered the first procedure against Hungary </a:t>
            </a:r>
            <a:r>
              <a:rPr lang="en-GB" b="1" dirty="0"/>
              <a:t>only in April 2022</a:t>
            </a:r>
            <a:r>
              <a:rPr lang="en-GB" dirty="0">
                <a:sym typeface="Wingdings" pitchFamily="2" charset="2"/>
              </a:rPr>
              <a:t>  1 1/2 years after it entered into force.</a:t>
            </a:r>
          </a:p>
          <a:p>
            <a:r>
              <a:rPr lang="en-GB" dirty="0">
                <a:sym typeface="Wingdings" pitchFamily="2" charset="2"/>
              </a:rPr>
              <a:t>Commission raised concerns a number of issues related to the public procurement  </a:t>
            </a:r>
            <a:r>
              <a:rPr lang="en-GB" dirty="0"/>
              <a:t>Hungarian authorities were systematically unable, unwilling or failing to handle these issues and tackle corruption</a:t>
            </a:r>
            <a:endParaRPr lang="en-GB" dirty="0">
              <a:sym typeface="Wingdings" pitchFamily="2" charset="2"/>
            </a:endParaRPr>
          </a:p>
          <a:p>
            <a:r>
              <a:rPr lang="en-GB" dirty="0"/>
              <a:t>These violated the rule of law principles, namely </a:t>
            </a:r>
          </a:p>
          <a:p>
            <a:pPr marL="971550" lvl="1" indent="-514350">
              <a:buAutoNum type="alphaLcParenBoth"/>
            </a:pPr>
            <a:r>
              <a:rPr lang="en-GB" dirty="0"/>
              <a:t>legal certainty and </a:t>
            </a:r>
          </a:p>
          <a:p>
            <a:pPr marL="971550" lvl="1" indent="-514350">
              <a:buAutoNum type="alphaLcParenBoth"/>
            </a:pPr>
            <a:r>
              <a:rPr lang="en-GB" dirty="0"/>
              <a:t>the prohibition of arbitrariness of the executive power</a:t>
            </a:r>
          </a:p>
          <a:p>
            <a:pPr marL="971550" lvl="1" indent="-514350">
              <a:buAutoNum type="alphaLcParenBoth"/>
            </a:pPr>
            <a:r>
              <a:rPr lang="en-GB" dirty="0"/>
              <a:t>the separation of powers and effective judicial protection.</a:t>
            </a:r>
          </a:p>
          <a:p>
            <a:endParaRPr lang="en-GB" dirty="0">
              <a:sym typeface="Wingdings" pitchFamily="2" charset="2"/>
            </a:endParaRPr>
          </a:p>
        </p:txBody>
      </p:sp>
      <p:sp>
        <p:nvSpPr>
          <p:cNvPr id="5" name="Footer Placeholder 4">
            <a:extLst>
              <a:ext uri="{FF2B5EF4-FFF2-40B4-BE49-F238E27FC236}">
                <a16:creationId xmlns:a16="http://schemas.microsoft.com/office/drawing/2014/main" id="{E69B139D-5AF0-DE8D-74F1-9221089630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50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rmAutofit/>
          </a:bodyPr>
          <a:lstStyle/>
          <a:p>
            <a:r>
              <a:rPr lang="en-GB" sz="4000" b="1" dirty="0">
                <a:solidFill>
                  <a:schemeClr val="bg1"/>
                </a:solidFill>
              </a:rPr>
              <a:t>Practical Application on Hungary</a:t>
            </a:r>
            <a:endParaRPr lang="en-DE" sz="4100" b="1"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pPr marL="0" indent="0">
              <a:buNone/>
            </a:pPr>
            <a:r>
              <a:rPr lang="en-GB" sz="3000" dirty="0"/>
              <a:t>Commission´s Conclusion:</a:t>
            </a:r>
          </a:p>
          <a:p>
            <a:r>
              <a:rPr lang="en-GB" sz="3000" dirty="0">
                <a:sym typeface="Wingdings" pitchFamily="2" charset="2"/>
              </a:rPr>
              <a:t>The legal and practical deficiencies were structural, widespread and present for more than 10 years and, as such, seriously risked to affect the EU´s financial interests.</a:t>
            </a:r>
          </a:p>
          <a:p>
            <a:r>
              <a:rPr lang="en-GB" sz="3000" dirty="0">
                <a:sym typeface="Wingdings" pitchFamily="2" charset="2"/>
              </a:rPr>
              <a:t>no other </a:t>
            </a:r>
            <a:r>
              <a:rPr lang="en-GB" sz="3000" dirty="0" err="1">
                <a:sym typeface="Wingdings" pitchFamily="2" charset="2"/>
              </a:rPr>
              <a:t>mechanims</a:t>
            </a:r>
            <a:r>
              <a:rPr lang="en-GB" sz="3000" dirty="0">
                <a:sym typeface="Wingdings" pitchFamily="2" charset="2"/>
              </a:rPr>
              <a:t> under EU law could protect the EU´s budget (= </a:t>
            </a:r>
            <a:r>
              <a:rPr lang="en-GB" sz="3000" b="1" dirty="0">
                <a:sym typeface="Wingdings" pitchFamily="2" charset="2"/>
              </a:rPr>
              <a:t>subsidiarity</a:t>
            </a:r>
            <a:r>
              <a:rPr lang="en-GB" sz="3000" dirty="0">
                <a:sym typeface="Wingdings" pitchFamily="2" charset="2"/>
              </a:rPr>
              <a:t>).</a:t>
            </a:r>
            <a:endParaRPr lang="en-GB" sz="3000" dirty="0"/>
          </a:p>
        </p:txBody>
      </p:sp>
      <p:sp>
        <p:nvSpPr>
          <p:cNvPr id="5" name="Footer Placeholder 4">
            <a:extLst>
              <a:ext uri="{FF2B5EF4-FFF2-40B4-BE49-F238E27FC236}">
                <a16:creationId xmlns:a16="http://schemas.microsoft.com/office/drawing/2014/main" id="{76399954-5213-F987-EE42-9C0AC70A48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185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rmAutofit/>
          </a:bodyPr>
          <a:lstStyle/>
          <a:p>
            <a:r>
              <a:rPr lang="en-GB" sz="4000" b="1" dirty="0">
                <a:solidFill>
                  <a:schemeClr val="bg1"/>
                </a:solidFill>
              </a:rPr>
              <a:t>Practical Application on Poland?</a:t>
            </a:r>
            <a:endParaRPr lang="en-DE" sz="4100" b="1"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r>
              <a:rPr lang="en-GB" b="1" dirty="0"/>
              <a:t>No application </a:t>
            </a:r>
            <a:r>
              <a:rPr lang="en-GB" dirty="0"/>
              <a:t>of the Conditionality Regulation in the case of Poland.</a:t>
            </a:r>
          </a:p>
          <a:p>
            <a:r>
              <a:rPr lang="en-GB" b="1" dirty="0"/>
              <a:t>Why? </a:t>
            </a:r>
            <a:r>
              <a:rPr lang="en-GB" dirty="0"/>
              <a:t>No “</a:t>
            </a:r>
            <a:r>
              <a:rPr lang="en-GB" i="1" dirty="0"/>
              <a:t>sufficient direct link</a:t>
            </a:r>
            <a:r>
              <a:rPr lang="en-GB" dirty="0"/>
              <a:t>” between breach of rule of law and EU budget.</a:t>
            </a:r>
          </a:p>
          <a:p>
            <a:pPr algn="just"/>
            <a:r>
              <a:rPr lang="en-GB" dirty="0"/>
              <a:t>Rule of Law infringement only concerned laws that enabled the executive or legislative powers systematically </a:t>
            </a:r>
            <a:r>
              <a:rPr lang="en-GB" dirty="0">
                <a:sym typeface="Wingdings" pitchFamily="2" charset="2"/>
              </a:rPr>
              <a:t> </a:t>
            </a:r>
            <a:r>
              <a:rPr lang="en-GB" dirty="0"/>
              <a:t>the independence of judiciary and the separation of powers has been affected seriously, but </a:t>
            </a:r>
            <a:r>
              <a:rPr lang="en-GB" b="1" dirty="0"/>
              <a:t>no sufficient direct link to the EU budget</a:t>
            </a:r>
            <a:r>
              <a:rPr lang="en-GB" dirty="0"/>
              <a:t>.</a:t>
            </a:r>
          </a:p>
          <a:p>
            <a:r>
              <a:rPr lang="en-GB" b="1" dirty="0"/>
              <a:t>2024: </a:t>
            </a:r>
            <a:r>
              <a:rPr lang="en-GB" dirty="0"/>
              <a:t>New polish government introduced </a:t>
            </a:r>
            <a:r>
              <a:rPr lang="en-GB" b="1" dirty="0"/>
              <a:t>Rule of Law Action Plan.</a:t>
            </a:r>
            <a:endParaRPr lang="en-GB" dirty="0"/>
          </a:p>
        </p:txBody>
      </p:sp>
      <p:sp>
        <p:nvSpPr>
          <p:cNvPr id="5" name="Footer Placeholder 4">
            <a:extLst>
              <a:ext uri="{FF2B5EF4-FFF2-40B4-BE49-F238E27FC236}">
                <a16:creationId xmlns:a16="http://schemas.microsoft.com/office/drawing/2014/main" id="{696DC102-1527-34BD-559C-A4492E86BA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888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88F0B4-8D49-BE11-6E36-1B6A07407542}"/>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Conditionality´s Effectiveness for the Protection of the Rule of Law</a:t>
            </a:r>
          </a:p>
        </p:txBody>
      </p:sp>
      <p:sp>
        <p:nvSpPr>
          <p:cNvPr id="3" name="Text Placeholder 2">
            <a:extLst>
              <a:ext uri="{FF2B5EF4-FFF2-40B4-BE49-F238E27FC236}">
                <a16:creationId xmlns:a16="http://schemas.microsoft.com/office/drawing/2014/main" id="{BE16EC1F-02E5-0A2E-C85A-F3E139A222D9}"/>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5" name="Footer Placeholder 4">
            <a:extLst>
              <a:ext uri="{FF2B5EF4-FFF2-40B4-BE49-F238E27FC236}">
                <a16:creationId xmlns:a16="http://schemas.microsoft.com/office/drawing/2014/main" id="{F406E7A8-781E-281B-9713-CE3553CEE2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45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6A8FC-C9B1-1377-4724-25EBA6EFA224}"/>
            </a:ext>
          </a:extLst>
        </p:cNvPr>
        <p:cNvGrpSpPr/>
        <p:nvPr/>
      </p:nvGrpSpPr>
      <p:grpSpPr>
        <a:xfrm>
          <a:off x="0" y="0"/>
          <a:ext cx="0" cy="0"/>
          <a:chOff x="0" y="0"/>
          <a:chExt cx="0" cy="0"/>
        </a:xfrm>
      </p:grpSpPr>
      <p:pic>
        <p:nvPicPr>
          <p:cNvPr id="9220" name="Picture 4" descr="conditionality – Euractiv">
            <a:extLst>
              <a:ext uri="{FF2B5EF4-FFF2-40B4-BE49-F238E27FC236}">
                <a16:creationId xmlns:a16="http://schemas.microsoft.com/office/drawing/2014/main" id="{91EF8D03-5EE3-E0C6-E1CE-6CDDB6D7DB21}"/>
              </a:ext>
            </a:extLst>
          </p:cNvPr>
          <p:cNvPicPr>
            <a:picLocks noChangeAspect="1" noChangeArrowheads="1"/>
          </p:cNvPicPr>
          <p:nvPr/>
        </p:nvPicPr>
        <p:blipFill>
          <a:blip r:embed="rId3">
            <a:alphaModFix amt="29000"/>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0EDD93-A46D-A03E-093B-8A2F9EB7F7B9}"/>
              </a:ext>
            </a:extLst>
          </p:cNvPr>
          <p:cNvSpPr>
            <a:spLocks noGrp="1"/>
          </p:cNvSpPr>
          <p:nvPr>
            <p:ph type="title"/>
          </p:nvPr>
        </p:nvSpPr>
        <p:spPr/>
        <p:txBody>
          <a:bodyPr/>
          <a:lstStyle/>
          <a:p>
            <a:r>
              <a:rPr lang="en-DE" b="1" dirty="0"/>
              <a:t>General Definition of Conditionality</a:t>
            </a:r>
          </a:p>
        </p:txBody>
      </p:sp>
      <p:graphicFrame>
        <p:nvGraphicFramePr>
          <p:cNvPr id="6" name="Content Placeholder 5">
            <a:extLst>
              <a:ext uri="{FF2B5EF4-FFF2-40B4-BE49-F238E27FC236}">
                <a16:creationId xmlns:a16="http://schemas.microsoft.com/office/drawing/2014/main" id="{F4D19380-E391-9517-64C5-CCDE0619A759}"/>
              </a:ext>
            </a:extLst>
          </p:cNvPr>
          <p:cNvGraphicFramePr>
            <a:graphicFrameLocks noGrp="1"/>
          </p:cNvGraphicFramePr>
          <p:nvPr>
            <p:ph idx="1"/>
            <p:extLst>
              <p:ext uri="{D42A27DB-BD31-4B8C-83A1-F6EECF244321}">
                <p14:modId xmlns:p14="http://schemas.microsoft.com/office/powerpoint/2010/main" val="535848142"/>
              </p:ext>
            </p:extLst>
          </p:nvPr>
        </p:nvGraphicFramePr>
        <p:xfrm>
          <a:off x="449943" y="1378858"/>
          <a:ext cx="11393713" cy="5225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294FD93C-FF55-F80B-218B-F2E1B538C8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596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Autofit/>
          </a:bodyPr>
          <a:lstStyle/>
          <a:p>
            <a:r>
              <a:rPr lang="en-DE" sz="4000" dirty="0">
                <a:solidFill>
                  <a:schemeClr val="bg1"/>
                </a:solidFill>
              </a:rPr>
              <a:t>Benefits of the Conditionality Regulation</a:t>
            </a: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pPr algn="just">
              <a:buFont typeface="Wingdings" pitchFamily="2" charset="2"/>
              <a:buChar char="ü"/>
            </a:pPr>
            <a:r>
              <a:rPr lang="en-GB" sz="3200" dirty="0"/>
              <a:t>More promptly actions by the EU</a:t>
            </a:r>
          </a:p>
          <a:p>
            <a:pPr algn="just">
              <a:buFont typeface="Wingdings" pitchFamily="2" charset="2"/>
              <a:buChar char="ü"/>
            </a:pPr>
            <a:r>
              <a:rPr lang="en-GB" sz="3200" dirty="0"/>
              <a:t>Prevention of veto plays</a:t>
            </a:r>
          </a:p>
          <a:p>
            <a:pPr algn="just">
              <a:buFont typeface="Wingdings" pitchFamily="2" charset="2"/>
              <a:buChar char="ü"/>
            </a:pPr>
            <a:r>
              <a:rPr lang="en-GB" sz="3200" dirty="0"/>
              <a:t>Significant and specific sanctions</a:t>
            </a:r>
          </a:p>
          <a:p>
            <a:pPr algn="just">
              <a:buFont typeface="Wingdings" pitchFamily="2" charset="2"/>
              <a:buChar char="ü"/>
            </a:pPr>
            <a:r>
              <a:rPr lang="en-GB" sz="3200" dirty="0"/>
              <a:t>More effective than other infringement procedures due to its</a:t>
            </a:r>
          </a:p>
          <a:p>
            <a:pPr lvl="1" algn="just"/>
            <a:r>
              <a:rPr lang="en-GB" sz="3200" dirty="0"/>
              <a:t>procedural efficiency, </a:t>
            </a:r>
          </a:p>
          <a:p>
            <a:pPr lvl="1" algn="just"/>
            <a:r>
              <a:rPr lang="en-GB" sz="3200" dirty="0"/>
              <a:t>its time limits, </a:t>
            </a:r>
          </a:p>
          <a:p>
            <a:pPr lvl="1" algn="just"/>
            <a:r>
              <a:rPr lang="en-GB" sz="3200" dirty="0"/>
              <a:t>specific measures.</a:t>
            </a:r>
            <a:endParaRPr lang="en-DE" sz="3200" dirty="0"/>
          </a:p>
        </p:txBody>
      </p:sp>
      <p:sp>
        <p:nvSpPr>
          <p:cNvPr id="5" name="Footer Placeholder 4">
            <a:extLst>
              <a:ext uri="{FF2B5EF4-FFF2-40B4-BE49-F238E27FC236}">
                <a16:creationId xmlns:a16="http://schemas.microsoft.com/office/drawing/2014/main" id="{2D430306-8FB8-7DEF-416A-A8A95F836A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95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Autofit/>
          </a:bodyPr>
          <a:lstStyle/>
          <a:p>
            <a:pPr algn="just"/>
            <a:r>
              <a:rPr lang="en-GB" sz="4000" dirty="0">
                <a:solidFill>
                  <a:schemeClr val="bg1"/>
                </a:solidFill>
              </a:rPr>
              <a:t>Constitutional Deficits of Conditionality</a:t>
            </a: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pPr algn="just"/>
            <a:r>
              <a:rPr lang="en-GB" dirty="0">
                <a:sym typeface="Wingdings" pitchFamily="2" charset="2"/>
              </a:rPr>
              <a:t>No consideration of the possible effects on the </a:t>
            </a:r>
            <a:r>
              <a:rPr lang="en-GB" b="1" dirty="0">
                <a:sym typeface="Wingdings" pitchFamily="2" charset="2"/>
              </a:rPr>
              <a:t>EU´s vertical </a:t>
            </a:r>
            <a:r>
              <a:rPr lang="en-GB" dirty="0">
                <a:sym typeface="Wingdings" pitchFamily="2" charset="2"/>
              </a:rPr>
              <a:t>(between the EU and the Member States) and </a:t>
            </a:r>
            <a:r>
              <a:rPr lang="en-GB" b="1" dirty="0">
                <a:sym typeface="Wingdings" pitchFamily="2" charset="2"/>
              </a:rPr>
              <a:t>horizontal</a:t>
            </a:r>
            <a:r>
              <a:rPr lang="en-GB" dirty="0">
                <a:sym typeface="Wingdings" pitchFamily="2" charset="2"/>
              </a:rPr>
              <a:t> (between the EU institutions) </a:t>
            </a:r>
            <a:r>
              <a:rPr lang="en-GB" b="1" dirty="0">
                <a:sym typeface="Wingdings" pitchFamily="2" charset="2"/>
              </a:rPr>
              <a:t>balance of powers</a:t>
            </a:r>
          </a:p>
          <a:p>
            <a:pPr algn="just"/>
            <a:r>
              <a:rPr lang="en-GB" dirty="0">
                <a:sym typeface="Wingdings" pitchFamily="2" charset="2"/>
              </a:rPr>
              <a:t>Rise of Conditionality has an immense impact on EU key principles</a:t>
            </a:r>
            <a:r>
              <a:rPr lang="en-GB" sz="2400" dirty="0">
                <a:sym typeface="Wingdings" pitchFamily="2" charset="2"/>
              </a:rPr>
              <a:t>:</a:t>
            </a:r>
            <a:endParaRPr lang="en-GB" sz="2400" dirty="0"/>
          </a:p>
          <a:p>
            <a:pPr marL="914400" lvl="1" indent="-457200" algn="just">
              <a:buFont typeface="+mj-lt"/>
              <a:buAutoNum type="arabicPeriod"/>
            </a:pPr>
            <a:r>
              <a:rPr lang="en-GB" dirty="0"/>
              <a:t>Potential Negative Effects on the </a:t>
            </a:r>
            <a:r>
              <a:rPr lang="en-GB" b="1" dirty="0"/>
              <a:t>Principle of Equality</a:t>
            </a:r>
          </a:p>
          <a:p>
            <a:pPr marL="914400" lvl="1" indent="-457200" algn="just">
              <a:buFont typeface="+mj-lt"/>
              <a:buAutoNum type="arabicPeriod"/>
            </a:pPr>
            <a:r>
              <a:rPr lang="en-GB" dirty="0"/>
              <a:t>Potential Negative Effect on the </a:t>
            </a:r>
            <a:r>
              <a:rPr lang="en-GB" b="1" dirty="0"/>
              <a:t>Principle of Mutual Trust</a:t>
            </a:r>
          </a:p>
          <a:p>
            <a:pPr marL="914400" lvl="1" indent="-457200" algn="just">
              <a:buFont typeface="+mj-lt"/>
              <a:buAutoNum type="arabicPeriod"/>
            </a:pPr>
            <a:r>
              <a:rPr lang="en-GB" dirty="0"/>
              <a:t>Potential </a:t>
            </a:r>
            <a:r>
              <a:rPr lang="en-GB" b="1" dirty="0"/>
              <a:t>Risk of “Competence Creep”</a:t>
            </a:r>
          </a:p>
          <a:p>
            <a:pPr algn="just">
              <a:buFont typeface="Wingdings" pitchFamily="2" charset="2"/>
              <a:buChar char="à"/>
            </a:pPr>
            <a:endParaRPr lang="en-DE" sz="2400" dirty="0"/>
          </a:p>
        </p:txBody>
      </p:sp>
      <p:sp>
        <p:nvSpPr>
          <p:cNvPr id="5" name="Footer Placeholder 4">
            <a:extLst>
              <a:ext uri="{FF2B5EF4-FFF2-40B4-BE49-F238E27FC236}">
                <a16:creationId xmlns:a16="http://schemas.microsoft.com/office/drawing/2014/main" id="{2D430306-8FB8-7DEF-416A-A8A95F836A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642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Autofit/>
          </a:bodyPr>
          <a:lstStyle/>
          <a:p>
            <a:r>
              <a:rPr lang="en-GB" sz="4000" dirty="0">
                <a:solidFill>
                  <a:schemeClr val="bg1"/>
                </a:solidFill>
              </a:rPr>
              <a:t>Potential Negative Effects on the Principle of Equality</a:t>
            </a:r>
            <a:endParaRPr lang="en-DE" sz="4000"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r>
              <a:rPr lang="en-GB" b="1" dirty="0"/>
              <a:t>Formal equality: </a:t>
            </a:r>
            <a:r>
              <a:rPr lang="en-GB" dirty="0"/>
              <a:t>(+) as the Conditionality Regulation, as any other Regulation, applies to all Member States.</a:t>
            </a:r>
          </a:p>
          <a:p>
            <a:pPr marL="0" indent="0">
              <a:buNone/>
            </a:pPr>
            <a:endParaRPr lang="en-GB" dirty="0"/>
          </a:p>
          <a:p>
            <a:pPr algn="just"/>
            <a:r>
              <a:rPr lang="en-GB" b="1" dirty="0"/>
              <a:t>Substantive equality: </a:t>
            </a:r>
            <a:r>
              <a:rPr lang="en-GB" dirty="0"/>
              <a:t>questionable as the mechanism has a disproportionate impact on the Member States.</a:t>
            </a:r>
          </a:p>
          <a:p>
            <a:pPr marL="457200" lvl="1" indent="0" algn="just">
              <a:buNone/>
            </a:pPr>
            <a:r>
              <a:rPr lang="en-GB" sz="2800" dirty="0">
                <a:sym typeface="Wingdings" pitchFamily="2" charset="2"/>
              </a:rPr>
              <a:t> </a:t>
            </a:r>
            <a:r>
              <a:rPr lang="en-GB" sz="2800" dirty="0"/>
              <a:t>harsher impact on those Member States that receive larger amounts of EU funds.</a:t>
            </a:r>
            <a:endParaRPr lang="en-DE" sz="2800" dirty="0"/>
          </a:p>
        </p:txBody>
      </p:sp>
      <p:sp>
        <p:nvSpPr>
          <p:cNvPr id="5" name="Footer Placeholder 4">
            <a:extLst>
              <a:ext uri="{FF2B5EF4-FFF2-40B4-BE49-F238E27FC236}">
                <a16:creationId xmlns:a16="http://schemas.microsoft.com/office/drawing/2014/main" id="{E6379845-A924-4EB1-5C3F-91B21C08F1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301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Autofit/>
          </a:bodyPr>
          <a:lstStyle/>
          <a:p>
            <a:r>
              <a:rPr lang="en-GB" sz="4000" dirty="0">
                <a:solidFill>
                  <a:schemeClr val="bg1"/>
                </a:solidFill>
              </a:rPr>
              <a:t>Potential Negative Effects on the Principle of Mutual Trust</a:t>
            </a:r>
            <a:endParaRPr lang="en-DE" sz="4000"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pPr algn="just"/>
            <a:r>
              <a:rPr lang="en-GB" b="1" dirty="0"/>
              <a:t>Art. 49 TEU: </a:t>
            </a:r>
            <a:r>
              <a:rPr lang="en-GB" dirty="0"/>
              <a:t>the European Union is composed of States which have </a:t>
            </a:r>
            <a:r>
              <a:rPr lang="en-GB" b="1" i="1" dirty="0"/>
              <a:t>freely and voluntarily </a:t>
            </a:r>
            <a:r>
              <a:rPr lang="en-GB" dirty="0"/>
              <a:t>committed themselves to the common values referred to in Art. 2 TEU </a:t>
            </a:r>
            <a:r>
              <a:rPr lang="en-GB" dirty="0">
                <a:sym typeface="Wingdings" pitchFamily="2" charset="2"/>
              </a:rPr>
              <a:t> </a:t>
            </a:r>
            <a:r>
              <a:rPr lang="en-GB" dirty="0"/>
              <a:t>key principles of loyalty, solidarity and mutual trust</a:t>
            </a:r>
          </a:p>
          <a:p>
            <a:pPr algn="just"/>
            <a:r>
              <a:rPr lang="en-GB" dirty="0"/>
              <a:t>The widespread use of Conditionality, however, introduces a </a:t>
            </a:r>
            <a:r>
              <a:rPr lang="en-GB" b="1" dirty="0"/>
              <a:t>“donor-recipient” logic in the EU legal order</a:t>
            </a:r>
            <a:r>
              <a:rPr lang="en-GB" dirty="0"/>
              <a:t>.</a:t>
            </a:r>
          </a:p>
          <a:p>
            <a:pPr marL="0" indent="0" algn="just">
              <a:buNone/>
            </a:pPr>
            <a:r>
              <a:rPr lang="en-GB" dirty="0">
                <a:sym typeface="Wingdings" pitchFamily="2" charset="2"/>
              </a:rPr>
              <a:t> Risk of </a:t>
            </a:r>
            <a:r>
              <a:rPr lang="en-GB" dirty="0"/>
              <a:t>shift from </a:t>
            </a:r>
            <a:r>
              <a:rPr lang="en-GB" b="1" i="1" dirty="0"/>
              <a:t>mutual trust </a:t>
            </a:r>
            <a:r>
              <a:rPr lang="en-GB" b="1" dirty="0"/>
              <a:t>to </a:t>
            </a:r>
            <a:r>
              <a:rPr lang="en-GB" b="1" i="1" dirty="0"/>
              <a:t>mutual distrust </a:t>
            </a:r>
            <a:r>
              <a:rPr lang="en-GB" dirty="0"/>
              <a:t>between Member States.</a:t>
            </a:r>
            <a:endParaRPr lang="en-DE" sz="2400" dirty="0"/>
          </a:p>
        </p:txBody>
      </p:sp>
      <p:sp>
        <p:nvSpPr>
          <p:cNvPr id="5" name="Footer Placeholder 4">
            <a:extLst>
              <a:ext uri="{FF2B5EF4-FFF2-40B4-BE49-F238E27FC236}">
                <a16:creationId xmlns:a16="http://schemas.microsoft.com/office/drawing/2014/main" id="{86C0D801-DF9B-F8A4-0D33-5BE9D12E84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382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Autofit/>
          </a:bodyPr>
          <a:lstStyle/>
          <a:p>
            <a:r>
              <a:rPr lang="en-GB" sz="4000" dirty="0">
                <a:solidFill>
                  <a:schemeClr val="bg1"/>
                </a:solidFill>
              </a:rPr>
              <a:t>Potential Negative Effect on the Principle of Mutual Trust</a:t>
            </a:r>
            <a:endParaRPr lang="en-DE" sz="4000"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pPr algn="just"/>
            <a:r>
              <a:rPr lang="en-GB" dirty="0"/>
              <a:t>Participation in Union policies and EU funding are key membership rights. </a:t>
            </a:r>
          </a:p>
          <a:p>
            <a:pPr algn="just"/>
            <a:endParaRPr lang="en-GB" dirty="0"/>
          </a:p>
          <a:p>
            <a:pPr algn="just"/>
            <a:r>
              <a:rPr lang="en-GB" dirty="0"/>
              <a:t>EU funding has never been seen as a reward for good compliance and good behaviour.</a:t>
            </a:r>
          </a:p>
          <a:p>
            <a:pPr algn="just"/>
            <a:endParaRPr lang="en-GB" dirty="0"/>
          </a:p>
          <a:p>
            <a:pPr marL="0" indent="0" algn="just">
              <a:buNone/>
            </a:pPr>
            <a:r>
              <a:rPr lang="en-GB" dirty="0">
                <a:sym typeface="Wingdings" pitchFamily="2" charset="2"/>
              </a:rPr>
              <a:t> S</a:t>
            </a:r>
            <a:r>
              <a:rPr lang="en-GB" dirty="0"/>
              <a:t>cholars argue that the Union´s legal basis might shift towards </a:t>
            </a:r>
            <a:r>
              <a:rPr lang="en-GB" b="1" dirty="0"/>
              <a:t>a new “Conditionality Culture”</a:t>
            </a:r>
            <a:r>
              <a:rPr lang="en-GB" sz="2400" dirty="0"/>
              <a:t>.</a:t>
            </a:r>
            <a:endParaRPr lang="en-DE" sz="2400" dirty="0"/>
          </a:p>
        </p:txBody>
      </p:sp>
      <p:sp>
        <p:nvSpPr>
          <p:cNvPr id="5" name="Footer Placeholder 4">
            <a:extLst>
              <a:ext uri="{FF2B5EF4-FFF2-40B4-BE49-F238E27FC236}">
                <a16:creationId xmlns:a16="http://schemas.microsoft.com/office/drawing/2014/main" id="{1AED9DB0-BFB1-2E2A-2630-A6D4F7C618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701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Autofit/>
          </a:bodyPr>
          <a:lstStyle/>
          <a:p>
            <a:r>
              <a:rPr lang="en-GB" sz="4000" dirty="0">
                <a:solidFill>
                  <a:schemeClr val="bg1"/>
                </a:solidFill>
              </a:rPr>
              <a:t>Potential Risk of “Competence Creep”</a:t>
            </a:r>
            <a:endParaRPr lang="en-DE" sz="4000"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pPr algn="just"/>
            <a:r>
              <a:rPr lang="en-GB" b="1" dirty="0"/>
              <a:t>Indirect “Europeanisation” </a:t>
            </a:r>
            <a:r>
              <a:rPr lang="en-GB" dirty="0"/>
              <a:t>of policy areas in which the </a:t>
            </a:r>
            <a:r>
              <a:rPr lang="en-GB" b="1" dirty="0"/>
              <a:t>EU has only limited options for action under primary law</a:t>
            </a:r>
            <a:r>
              <a:rPr lang="en-GB" dirty="0"/>
              <a:t>.</a:t>
            </a:r>
          </a:p>
          <a:p>
            <a:pPr algn="just"/>
            <a:r>
              <a:rPr lang="en-GB" dirty="0"/>
              <a:t>By linking the EU economic field and EU fundamental values an </a:t>
            </a:r>
            <a:r>
              <a:rPr lang="en-GB" b="1" dirty="0"/>
              <a:t>institutional shift in the EU </a:t>
            </a:r>
            <a:r>
              <a:rPr lang="en-GB" dirty="0"/>
              <a:t>might be established.</a:t>
            </a:r>
          </a:p>
          <a:p>
            <a:pPr algn="just"/>
            <a:r>
              <a:rPr lang="en-GB" dirty="0"/>
              <a:t>Expansion of its discretionary scope where it only shares competences with the Member States </a:t>
            </a:r>
            <a:r>
              <a:rPr lang="en-GB" dirty="0">
                <a:sym typeface="Wingdings" pitchFamily="2" charset="2"/>
              </a:rPr>
              <a:t></a:t>
            </a:r>
            <a:r>
              <a:rPr lang="en-GB" dirty="0"/>
              <a:t> this narrows the scope for national special paths.</a:t>
            </a:r>
          </a:p>
          <a:p>
            <a:pPr marL="0" indent="0" algn="just">
              <a:buNone/>
            </a:pPr>
            <a:r>
              <a:rPr lang="en-GB" dirty="0">
                <a:sym typeface="Wingdings" pitchFamily="2" charset="2"/>
              </a:rPr>
              <a:t> </a:t>
            </a:r>
            <a:r>
              <a:rPr lang="en-GB" b="1" dirty="0">
                <a:sym typeface="Wingdings" pitchFamily="2" charset="2"/>
              </a:rPr>
              <a:t>Expansion without formal transfer of competences and amendment of the European Treaties.</a:t>
            </a:r>
            <a:endParaRPr lang="en-DE" b="1" dirty="0"/>
          </a:p>
        </p:txBody>
      </p:sp>
      <p:sp>
        <p:nvSpPr>
          <p:cNvPr id="5" name="Footer Placeholder 4">
            <a:extLst>
              <a:ext uri="{FF2B5EF4-FFF2-40B4-BE49-F238E27FC236}">
                <a16:creationId xmlns:a16="http://schemas.microsoft.com/office/drawing/2014/main" id="{A46D7195-3A98-0806-F7CA-B238EB6C67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477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73EB7-FFDE-4147-4D33-28CBCCD76768}"/>
              </a:ext>
            </a:extLst>
          </p:cNvPr>
          <p:cNvSpPr>
            <a:spLocks noGrp="1"/>
          </p:cNvSpPr>
          <p:nvPr>
            <p:ph type="title"/>
          </p:nvPr>
        </p:nvSpPr>
        <p:spPr>
          <a:xfrm>
            <a:off x="1371599" y="294538"/>
            <a:ext cx="9895951" cy="1033669"/>
          </a:xfrm>
        </p:spPr>
        <p:txBody>
          <a:bodyPr>
            <a:noAutofit/>
          </a:bodyPr>
          <a:lstStyle/>
          <a:p>
            <a:r>
              <a:rPr lang="en-GB" sz="4000" dirty="0">
                <a:solidFill>
                  <a:schemeClr val="bg1"/>
                </a:solidFill>
              </a:rPr>
              <a:t>Potential Risk of “Competence Creep”</a:t>
            </a:r>
            <a:endParaRPr lang="en-DE" sz="4000" dirty="0">
              <a:solidFill>
                <a:schemeClr val="bg1"/>
              </a:solidFill>
            </a:endParaRPr>
          </a:p>
        </p:txBody>
      </p:sp>
      <p:sp>
        <p:nvSpPr>
          <p:cNvPr id="3" name="Content Placeholder 2">
            <a:extLst>
              <a:ext uri="{FF2B5EF4-FFF2-40B4-BE49-F238E27FC236}">
                <a16:creationId xmlns:a16="http://schemas.microsoft.com/office/drawing/2014/main" id="{EB747A79-3CC7-F897-569D-1F42DC9FB803}"/>
              </a:ext>
            </a:extLst>
          </p:cNvPr>
          <p:cNvSpPr>
            <a:spLocks noGrp="1"/>
          </p:cNvSpPr>
          <p:nvPr>
            <p:ph idx="1"/>
          </p:nvPr>
        </p:nvSpPr>
        <p:spPr>
          <a:xfrm>
            <a:off x="459350" y="1891970"/>
            <a:ext cx="11171817" cy="4417390"/>
          </a:xfrm>
        </p:spPr>
        <p:txBody>
          <a:bodyPr anchor="ctr">
            <a:normAutofit/>
          </a:bodyPr>
          <a:lstStyle/>
          <a:p>
            <a:pPr algn="just"/>
            <a:r>
              <a:rPr lang="en-GB" dirty="0"/>
              <a:t>In the EU, a </a:t>
            </a:r>
            <a:r>
              <a:rPr lang="en-GB" b="1" dirty="0"/>
              <a:t>centripetal effect may be problematic </a:t>
            </a:r>
            <a:r>
              <a:rPr lang="en-GB" dirty="0"/>
              <a:t>given the embedded tension between EU centralization and national powers in key policy fields that may be attracted via Conditionality.</a:t>
            </a:r>
          </a:p>
          <a:p>
            <a:pPr marL="0" indent="0" algn="just">
              <a:buNone/>
            </a:pPr>
            <a:endParaRPr lang="en-GB" dirty="0"/>
          </a:p>
          <a:p>
            <a:pPr marL="0" indent="0" algn="just">
              <a:buNone/>
            </a:pPr>
            <a:r>
              <a:rPr lang="en-GB" dirty="0">
                <a:sym typeface="Wingdings" pitchFamily="2" charset="2"/>
              </a:rPr>
              <a:t> Effect of </a:t>
            </a:r>
            <a:r>
              <a:rPr lang="en-GB" b="1" dirty="0">
                <a:sym typeface="Wingdings" pitchFamily="2" charset="2"/>
              </a:rPr>
              <a:t>“competence creep”: </a:t>
            </a:r>
            <a:r>
              <a:rPr lang="en-GB" dirty="0">
                <a:sym typeface="Wingdings" pitchFamily="2" charset="2"/>
              </a:rPr>
              <a:t>expansion concerns national Rule of Law Systems, where the </a:t>
            </a:r>
            <a:r>
              <a:rPr lang="en-GB" b="1" dirty="0">
                <a:sym typeface="Wingdings" pitchFamily="2" charset="2"/>
              </a:rPr>
              <a:t>EU has only limited competences</a:t>
            </a:r>
            <a:r>
              <a:rPr lang="en-GB" dirty="0">
                <a:sym typeface="Wingdings" pitchFamily="2" charset="2"/>
              </a:rPr>
              <a:t>.</a:t>
            </a:r>
            <a:endParaRPr lang="en-DE" dirty="0"/>
          </a:p>
        </p:txBody>
      </p:sp>
      <p:sp>
        <p:nvSpPr>
          <p:cNvPr id="5" name="Footer Placeholder 4">
            <a:extLst>
              <a:ext uri="{FF2B5EF4-FFF2-40B4-BE49-F238E27FC236}">
                <a16:creationId xmlns:a16="http://schemas.microsoft.com/office/drawing/2014/main" id="{2B39CDF3-CA67-8F1D-CF81-15CB09D3D6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557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88F0B4-8D49-BE11-6E36-1B6A07407542}"/>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500" dirty="0">
                <a:solidFill>
                  <a:schemeClr val="bg1"/>
                </a:solidFill>
              </a:rPr>
              <a:t>Multiple Layers of Protection of the Rule of Law by Conditionality?</a:t>
            </a:r>
            <a:endParaRPr lang="en-US" sz="4500"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BE16EC1F-02E5-0A2E-C85A-F3E139A222D9}"/>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5" name="Footer Placeholder 4">
            <a:extLst>
              <a:ext uri="{FF2B5EF4-FFF2-40B4-BE49-F238E27FC236}">
                <a16:creationId xmlns:a16="http://schemas.microsoft.com/office/drawing/2014/main" id="{1A842F3D-6DB2-802B-3F12-FDAA74AC5C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306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GB" sz="4000" dirty="0">
                <a:solidFill>
                  <a:schemeClr val="bg1"/>
                </a:solidFill>
              </a:rPr>
              <a:t>Multiple Layers of Protection of the Rule of Law by Conditionality?</a:t>
            </a:r>
            <a:endParaRPr lang="en-DE" sz="4000" dirty="0">
              <a:solidFill>
                <a:schemeClr val="bg1"/>
              </a:solidFill>
            </a:endParaRPr>
          </a:p>
        </p:txBody>
      </p:sp>
      <p:graphicFrame>
        <p:nvGraphicFramePr>
          <p:cNvPr id="5" name="Content Placeholder 3">
            <a:extLst>
              <a:ext uri="{FF2B5EF4-FFF2-40B4-BE49-F238E27FC236}">
                <a16:creationId xmlns:a16="http://schemas.microsoft.com/office/drawing/2014/main" id="{B1C97038-DFFC-11FD-09DA-7A76FD5D6E5E}"/>
              </a:ext>
            </a:extLst>
          </p:cNvPr>
          <p:cNvGraphicFramePr>
            <a:graphicFrameLocks noGrp="1"/>
          </p:cNvGraphicFramePr>
          <p:nvPr>
            <p:ph idx="1"/>
          </p:nvPr>
        </p:nvGraphicFramePr>
        <p:xfrm>
          <a:off x="458788" y="1892300"/>
          <a:ext cx="10971212" cy="422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45F0088-E2DC-2271-0424-69F57D8397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425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Autofit/>
          </a:bodyPr>
          <a:lstStyle/>
          <a:p>
            <a:r>
              <a:rPr lang="en-DE" sz="3800" dirty="0">
                <a:solidFill>
                  <a:schemeClr val="bg1"/>
                </a:solidFill>
              </a:rPr>
              <a:t>The Recovery and Resilience Facility Regulation (RRF)</a:t>
            </a:r>
          </a:p>
        </p:txBody>
      </p:sp>
      <p:sp>
        <p:nvSpPr>
          <p:cNvPr id="4" name="Content Placeholder 2">
            <a:extLst>
              <a:ext uri="{FF2B5EF4-FFF2-40B4-BE49-F238E27FC236}">
                <a16:creationId xmlns:a16="http://schemas.microsoft.com/office/drawing/2014/main" id="{EA5D04F2-75F8-65B3-AE15-B7DF3B8626CF}"/>
              </a:ext>
            </a:extLst>
          </p:cNvPr>
          <p:cNvSpPr>
            <a:spLocks noGrp="1"/>
          </p:cNvSpPr>
          <p:nvPr>
            <p:ph idx="1"/>
          </p:nvPr>
        </p:nvSpPr>
        <p:spPr>
          <a:xfrm>
            <a:off x="458788" y="1892300"/>
            <a:ext cx="10971212" cy="4222750"/>
          </a:xfrm>
        </p:spPr>
        <p:txBody>
          <a:bodyPr>
            <a:normAutofit fontScale="92500" lnSpcReduction="20000"/>
          </a:bodyPr>
          <a:lstStyle/>
          <a:p>
            <a:r>
              <a:rPr lang="en-DE" sz="3300" dirty="0"/>
              <a:t>Main instrument of the NextGenerationEU Plan: direct financial support to the Member States in order to boost reforms and investments.</a:t>
            </a:r>
          </a:p>
          <a:p>
            <a:r>
              <a:rPr lang="en-DE" sz="3300" b="1" dirty="0"/>
              <a:t>Rule of Law: </a:t>
            </a:r>
            <a:r>
              <a:rPr lang="en-DE" sz="3300" dirty="0"/>
              <a:t>fulfilment of agreed objectives defined through </a:t>
            </a:r>
            <a:r>
              <a:rPr lang="en-DE" sz="3300" b="1" dirty="0"/>
              <a:t>milestones and targets </a:t>
            </a:r>
            <a:r>
              <a:rPr lang="en-DE" sz="3300" dirty="0"/>
              <a:t>under the RRF; tailored to the concerned Member States as issues under the European Semster are adressed.</a:t>
            </a:r>
          </a:p>
          <a:p>
            <a:endParaRPr lang="en-DE" sz="3300" dirty="0"/>
          </a:p>
          <a:p>
            <a:pPr>
              <a:buFont typeface="Wingdings" pitchFamily="2" charset="2"/>
              <a:buChar char="à"/>
            </a:pPr>
            <a:r>
              <a:rPr lang="en-DE" sz="3300" b="1" i="1" dirty="0">
                <a:sym typeface="Wingdings" pitchFamily="2" charset="2"/>
              </a:rPr>
              <a:t>ex-ante Conditioning</a:t>
            </a:r>
            <a:r>
              <a:rPr lang="en-DE" sz="3300" dirty="0">
                <a:sym typeface="Wingdings" pitchFamily="2" charset="2"/>
              </a:rPr>
              <a:t>: providing access to the common treasury once the indicated obligations are met.</a:t>
            </a:r>
            <a:endParaRPr lang="en-DE" sz="3300" dirty="0"/>
          </a:p>
          <a:p>
            <a:pPr marL="0" indent="0">
              <a:buNone/>
            </a:pPr>
            <a:endParaRPr lang="en-DE" b="1" dirty="0"/>
          </a:p>
        </p:txBody>
      </p:sp>
      <p:sp>
        <p:nvSpPr>
          <p:cNvPr id="6" name="Footer Placeholder 5">
            <a:extLst>
              <a:ext uri="{FF2B5EF4-FFF2-40B4-BE49-F238E27FC236}">
                <a16:creationId xmlns:a16="http://schemas.microsoft.com/office/drawing/2014/main" id="{6602814E-EDD9-9BD0-6279-A3711820AE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18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A5E67-67DD-E1DC-946A-C865867EC25E}"/>
            </a:ext>
          </a:extLst>
        </p:cNvPr>
        <p:cNvGrpSpPr/>
        <p:nvPr/>
      </p:nvGrpSpPr>
      <p:grpSpPr>
        <a:xfrm>
          <a:off x="0" y="0"/>
          <a:ext cx="0" cy="0"/>
          <a:chOff x="0" y="0"/>
          <a:chExt cx="0" cy="0"/>
        </a:xfrm>
      </p:grpSpPr>
      <p:pic>
        <p:nvPicPr>
          <p:cNvPr id="9220" name="Picture 4" descr="conditionality – Euractiv">
            <a:extLst>
              <a:ext uri="{FF2B5EF4-FFF2-40B4-BE49-F238E27FC236}">
                <a16:creationId xmlns:a16="http://schemas.microsoft.com/office/drawing/2014/main" id="{C9FA9D72-C626-3999-1C72-E3A185B4A0AC}"/>
              </a:ext>
            </a:extLst>
          </p:cNvPr>
          <p:cNvPicPr>
            <a:picLocks noChangeAspect="1" noChangeArrowheads="1"/>
          </p:cNvPicPr>
          <p:nvPr/>
        </p:nvPicPr>
        <p:blipFill>
          <a:blip r:embed="rId3">
            <a:alphaModFix amt="29000"/>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CF9421-FAD5-8D38-B1C4-BE21311AF0F1}"/>
              </a:ext>
            </a:extLst>
          </p:cNvPr>
          <p:cNvSpPr>
            <a:spLocks noGrp="1"/>
          </p:cNvSpPr>
          <p:nvPr>
            <p:ph type="title"/>
          </p:nvPr>
        </p:nvSpPr>
        <p:spPr/>
        <p:txBody>
          <a:bodyPr/>
          <a:lstStyle/>
          <a:p>
            <a:r>
              <a:rPr lang="en-DE" b="1" dirty="0"/>
              <a:t>General Definition of Conditionality</a:t>
            </a:r>
          </a:p>
        </p:txBody>
      </p:sp>
      <p:graphicFrame>
        <p:nvGraphicFramePr>
          <p:cNvPr id="6" name="Content Placeholder 5">
            <a:extLst>
              <a:ext uri="{FF2B5EF4-FFF2-40B4-BE49-F238E27FC236}">
                <a16:creationId xmlns:a16="http://schemas.microsoft.com/office/drawing/2014/main" id="{3ADFB432-D38F-C259-CB8D-9512AA05CB1D}"/>
              </a:ext>
            </a:extLst>
          </p:cNvPr>
          <p:cNvGraphicFramePr>
            <a:graphicFrameLocks noGrp="1"/>
          </p:cNvGraphicFramePr>
          <p:nvPr>
            <p:ph idx="1"/>
          </p:nvPr>
        </p:nvGraphicFramePr>
        <p:xfrm>
          <a:off x="449943" y="1378858"/>
          <a:ext cx="11393713" cy="5225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6472D0C2-415D-6E54-FBAE-FA1B54A54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326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a:bodyPr>
          <a:lstStyle/>
          <a:p>
            <a:r>
              <a:rPr lang="en-DE" sz="4000" dirty="0">
                <a:solidFill>
                  <a:schemeClr val="bg1"/>
                </a:solidFill>
              </a:rPr>
              <a:t>The Common Provisions Regulation (CPR)</a:t>
            </a:r>
          </a:p>
        </p:txBody>
      </p:sp>
      <p:sp>
        <p:nvSpPr>
          <p:cNvPr id="4" name="Content Placeholder 2">
            <a:extLst>
              <a:ext uri="{FF2B5EF4-FFF2-40B4-BE49-F238E27FC236}">
                <a16:creationId xmlns:a16="http://schemas.microsoft.com/office/drawing/2014/main" id="{EA5D04F2-75F8-65B3-AE15-B7DF3B8626CF}"/>
              </a:ext>
            </a:extLst>
          </p:cNvPr>
          <p:cNvSpPr>
            <a:spLocks noGrp="1"/>
          </p:cNvSpPr>
          <p:nvPr>
            <p:ph idx="1"/>
          </p:nvPr>
        </p:nvSpPr>
        <p:spPr>
          <a:xfrm>
            <a:off x="458788" y="1892300"/>
            <a:ext cx="5375084" cy="4671162"/>
          </a:xfrm>
        </p:spPr>
        <p:txBody>
          <a:bodyPr>
            <a:normAutofit/>
          </a:bodyPr>
          <a:lstStyle/>
          <a:p>
            <a:pPr algn="just"/>
            <a:r>
              <a:rPr lang="de-DE" dirty="0" err="1"/>
              <a:t>R</a:t>
            </a:r>
            <a:r>
              <a:rPr lang="de-DE" sz="2800" dirty="0" err="1"/>
              <a:t>egulatory</a:t>
            </a:r>
            <a:r>
              <a:rPr lang="de-DE" sz="2800" dirty="0"/>
              <a:t> </a:t>
            </a:r>
            <a:r>
              <a:rPr lang="de-DE" sz="2800" dirty="0" err="1"/>
              <a:t>instrument</a:t>
            </a:r>
            <a:r>
              <a:rPr lang="de-DE" sz="2800" dirty="0"/>
              <a:t> </a:t>
            </a:r>
            <a:r>
              <a:rPr lang="de-DE" sz="2800" dirty="0" err="1"/>
              <a:t>concerning</a:t>
            </a:r>
            <a:r>
              <a:rPr lang="de-DE" sz="2800" dirty="0"/>
              <a:t> </a:t>
            </a:r>
            <a:r>
              <a:rPr lang="de-DE" sz="2800" dirty="0" err="1"/>
              <a:t>the</a:t>
            </a:r>
            <a:r>
              <a:rPr lang="de-DE" sz="2800" dirty="0"/>
              <a:t> </a:t>
            </a:r>
            <a:r>
              <a:rPr lang="de-DE" sz="2800" dirty="0" err="1"/>
              <a:t>use</a:t>
            </a:r>
            <a:r>
              <a:rPr lang="de-DE" sz="2800" dirty="0"/>
              <a:t> </a:t>
            </a:r>
            <a:r>
              <a:rPr lang="de-DE" sz="2800" dirty="0" err="1"/>
              <a:t>of</a:t>
            </a:r>
            <a:r>
              <a:rPr lang="de-DE" sz="2800" dirty="0"/>
              <a:t> </a:t>
            </a:r>
            <a:r>
              <a:rPr lang="de-DE" sz="2800" b="1" dirty="0"/>
              <a:t>EU </a:t>
            </a:r>
            <a:r>
              <a:rPr lang="de-DE" sz="2800" b="1" dirty="0" err="1"/>
              <a:t>cohesion</a:t>
            </a:r>
            <a:r>
              <a:rPr lang="de-DE" sz="2800" b="1" dirty="0"/>
              <a:t> </a:t>
            </a:r>
            <a:r>
              <a:rPr lang="de-DE" sz="2800" b="1" dirty="0" err="1"/>
              <a:t>policy</a:t>
            </a:r>
            <a:r>
              <a:rPr lang="de-DE" sz="2800" b="1" dirty="0"/>
              <a:t> </a:t>
            </a:r>
            <a:r>
              <a:rPr lang="de-DE" sz="2800" b="1" dirty="0" err="1"/>
              <a:t>funds</a:t>
            </a:r>
            <a:r>
              <a:rPr lang="de-DE" b="1" dirty="0"/>
              <a:t>: </a:t>
            </a:r>
            <a:r>
              <a:rPr lang="de-DE" sz="2800" dirty="0" err="1"/>
              <a:t>payment</a:t>
            </a:r>
            <a:r>
              <a:rPr lang="de-DE" sz="2800" dirty="0"/>
              <a:t> </a:t>
            </a:r>
            <a:r>
              <a:rPr lang="de-DE" sz="2800" dirty="0" err="1"/>
              <a:t>requests</a:t>
            </a:r>
            <a:r>
              <a:rPr lang="de-DE" sz="2800" dirty="0"/>
              <a:t> </a:t>
            </a:r>
            <a:r>
              <a:rPr lang="de-DE" sz="2800" dirty="0" err="1"/>
              <a:t>are</a:t>
            </a:r>
            <a:r>
              <a:rPr lang="de-DE" sz="2800" dirty="0"/>
              <a:t> </a:t>
            </a:r>
            <a:r>
              <a:rPr lang="de-DE" sz="2800" dirty="0" err="1"/>
              <a:t>connected</a:t>
            </a:r>
            <a:r>
              <a:rPr lang="de-DE" sz="2800" dirty="0"/>
              <a:t> </a:t>
            </a:r>
            <a:r>
              <a:rPr lang="de-DE" sz="2800" dirty="0" err="1"/>
              <a:t>to</a:t>
            </a:r>
            <a:r>
              <a:rPr lang="de-DE" sz="2800" dirty="0"/>
              <a:t> </a:t>
            </a:r>
            <a:r>
              <a:rPr lang="de-DE" sz="2800" dirty="0" err="1"/>
              <a:t>the</a:t>
            </a:r>
            <a:r>
              <a:rPr lang="de-DE" sz="2800" dirty="0"/>
              <a:t> </a:t>
            </a:r>
            <a:r>
              <a:rPr lang="de-DE" sz="2800" dirty="0" err="1"/>
              <a:t>specific</a:t>
            </a:r>
            <a:r>
              <a:rPr lang="de-DE" sz="2800" dirty="0"/>
              <a:t> </a:t>
            </a:r>
            <a:r>
              <a:rPr lang="de-DE" sz="2800" dirty="0" err="1"/>
              <a:t>objectives</a:t>
            </a:r>
            <a:r>
              <a:rPr lang="de-DE" sz="2800" dirty="0"/>
              <a:t>; </a:t>
            </a:r>
            <a:r>
              <a:rPr lang="de-DE" sz="2800" dirty="0" err="1"/>
              <a:t>compliance</a:t>
            </a:r>
            <a:r>
              <a:rPr lang="de-DE" sz="2800" dirty="0"/>
              <a:t> </a:t>
            </a:r>
            <a:r>
              <a:rPr lang="de-DE" sz="2800" dirty="0" err="1"/>
              <a:t>with</a:t>
            </a:r>
            <a:r>
              <a:rPr lang="de-DE" sz="2800" dirty="0"/>
              <a:t> </a:t>
            </a:r>
            <a:r>
              <a:rPr lang="de-DE" sz="2800" dirty="0" err="1"/>
              <a:t>several</a:t>
            </a:r>
            <a:r>
              <a:rPr lang="de-DE" sz="2800" dirty="0"/>
              <a:t> </a:t>
            </a:r>
            <a:r>
              <a:rPr lang="de-DE" sz="2800" b="1" dirty="0"/>
              <a:t>horizontal </a:t>
            </a:r>
            <a:r>
              <a:rPr lang="de-DE" sz="2800" b="1" dirty="0" err="1"/>
              <a:t>enabling</a:t>
            </a:r>
            <a:r>
              <a:rPr lang="de-DE" sz="2800" b="1" dirty="0"/>
              <a:t> </a:t>
            </a:r>
            <a:r>
              <a:rPr lang="de-DE" sz="2800" b="1" dirty="0" err="1"/>
              <a:t>conditions</a:t>
            </a:r>
            <a:r>
              <a:rPr lang="de-DE" sz="2800" b="1" dirty="0"/>
              <a:t> </a:t>
            </a:r>
            <a:r>
              <a:rPr lang="de-DE" sz="2800" dirty="0" err="1"/>
              <a:t>is</a:t>
            </a:r>
            <a:r>
              <a:rPr lang="de-DE" sz="2800" dirty="0"/>
              <a:t> </a:t>
            </a:r>
            <a:r>
              <a:rPr lang="de-DE" sz="2800" dirty="0" err="1"/>
              <a:t>required</a:t>
            </a:r>
            <a:r>
              <a:rPr lang="de-DE" sz="2800" dirty="0"/>
              <a:t>.</a:t>
            </a:r>
          </a:p>
          <a:p>
            <a:r>
              <a:rPr lang="de-DE" sz="2800" b="1" dirty="0"/>
              <a:t>Rule </a:t>
            </a:r>
            <a:r>
              <a:rPr lang="de-DE" sz="2800" b="1" dirty="0" err="1"/>
              <a:t>of</a:t>
            </a:r>
            <a:r>
              <a:rPr lang="de-DE" sz="2800" b="1" dirty="0"/>
              <a:t> Law: </a:t>
            </a:r>
            <a:r>
              <a:rPr lang="de-DE" sz="2800" dirty="0" err="1"/>
              <a:t>Enabling</a:t>
            </a:r>
            <a:r>
              <a:rPr lang="de-DE" sz="2800" dirty="0"/>
              <a:t> </a:t>
            </a:r>
            <a:r>
              <a:rPr lang="de-DE" sz="2800" dirty="0" err="1"/>
              <a:t>Condition</a:t>
            </a:r>
            <a:r>
              <a:rPr lang="de-DE" sz="2800" dirty="0"/>
              <a:t> </a:t>
            </a:r>
            <a:r>
              <a:rPr lang="de-DE" sz="2800" dirty="0">
                <a:sym typeface="Wingdings" pitchFamily="2" charset="2"/>
              </a:rPr>
              <a:t></a:t>
            </a:r>
            <a:r>
              <a:rPr lang="de-DE" sz="2800" dirty="0"/>
              <a:t> „</a:t>
            </a:r>
            <a:r>
              <a:rPr lang="de-DE" sz="2800" i="1" dirty="0" err="1"/>
              <a:t>Effective</a:t>
            </a:r>
            <a:r>
              <a:rPr lang="de-DE" sz="2800" i="1" dirty="0"/>
              <a:t> </a:t>
            </a:r>
            <a:r>
              <a:rPr lang="de-DE" sz="2800" i="1" dirty="0" err="1"/>
              <a:t>application</a:t>
            </a:r>
            <a:r>
              <a:rPr lang="de-DE" sz="2800" i="1" dirty="0"/>
              <a:t> and </a:t>
            </a:r>
            <a:r>
              <a:rPr lang="de-DE" sz="2800" i="1" dirty="0" err="1"/>
              <a:t>implementation</a:t>
            </a:r>
            <a:r>
              <a:rPr lang="de-DE" sz="2800" i="1" dirty="0"/>
              <a:t> </a:t>
            </a:r>
            <a:r>
              <a:rPr lang="de-DE" sz="2800" i="1" dirty="0" err="1"/>
              <a:t>of</a:t>
            </a:r>
            <a:r>
              <a:rPr lang="de-DE" sz="2800" i="1" dirty="0"/>
              <a:t> </a:t>
            </a:r>
            <a:r>
              <a:rPr lang="de-DE" sz="2800" i="1" dirty="0" err="1"/>
              <a:t>the</a:t>
            </a:r>
            <a:r>
              <a:rPr lang="de-DE" sz="2800" i="1" dirty="0"/>
              <a:t> Charter</a:t>
            </a:r>
            <a:r>
              <a:rPr lang="de-DE" sz="2800" dirty="0"/>
              <a:t>“.</a:t>
            </a:r>
            <a:endParaRPr lang="en-DE" sz="2800" dirty="0"/>
          </a:p>
        </p:txBody>
      </p:sp>
      <p:pic>
        <p:nvPicPr>
          <p:cNvPr id="5" name="Picture 2" descr="An update on the Common Provisions Regulation 2021-2027 - European Union of  the Deaf">
            <a:extLst>
              <a:ext uri="{FF2B5EF4-FFF2-40B4-BE49-F238E27FC236}">
                <a16:creationId xmlns:a16="http://schemas.microsoft.com/office/drawing/2014/main" id="{15239629-45A8-69AF-3B8E-5CD2EEB28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207" y="1825625"/>
            <a:ext cx="4267593" cy="24171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C0321C-A89A-80D6-D6A8-52F8983BE963}"/>
              </a:ext>
            </a:extLst>
          </p:cNvPr>
          <p:cNvSpPr txBox="1"/>
          <p:nvPr/>
        </p:nvSpPr>
        <p:spPr>
          <a:xfrm>
            <a:off x="6996620" y="4870691"/>
            <a:ext cx="4736592"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a:t>
            </a:r>
            <a:r>
              <a:rPr kumimoji="0" lang="de-DE" sz="2600" b="1" i="1"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ex-ante </a:t>
            </a:r>
            <a:r>
              <a:rPr kumimoji="0" lang="de-DE" sz="2600" b="1" i="1" u="none" strike="noStrike" kern="1200" cap="none" spc="0" normalizeH="0" baseline="0" noProof="0" dirty="0" err="1">
                <a:ln>
                  <a:noFill/>
                </a:ln>
                <a:solidFill>
                  <a:prstClr val="black"/>
                </a:solidFill>
                <a:effectLst/>
                <a:uLnTx/>
                <a:uFillTx/>
                <a:latin typeface="Calibri" panose="020F0502020204030204"/>
                <a:ea typeface="+mn-ea"/>
                <a:cs typeface="+mn-cs"/>
                <a:sym typeface="Wingdings" pitchFamily="2" charset="2"/>
              </a:rPr>
              <a:t>Conditioning</a:t>
            </a:r>
            <a:r>
              <a:rPr kumimoji="0" lang="de-DE" sz="2600" b="1" i="1"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a:t>
            </a:r>
            <a:r>
              <a:rPr kumimoji="0" lang="de-DE" sz="2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providing </a:t>
            </a:r>
            <a:r>
              <a:rPr kumimoji="0" lang="en-DE" sz="2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access to the common treasury once the indicated obligations are met.</a:t>
            </a:r>
            <a:endParaRPr kumimoji="0" lang="de-DE"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A7350A6E-9139-A062-F41E-C9CA3AFE39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272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DE" sz="4000" dirty="0">
                <a:solidFill>
                  <a:schemeClr val="bg1"/>
                </a:solidFill>
              </a:rPr>
              <a:t>Synergy and Subsidiarity: the Relationship between the three Conditionality Regimes</a:t>
            </a:r>
          </a:p>
        </p:txBody>
      </p:sp>
      <p:graphicFrame>
        <p:nvGraphicFramePr>
          <p:cNvPr id="3" name="Content Placeholder 2">
            <a:extLst>
              <a:ext uri="{FF2B5EF4-FFF2-40B4-BE49-F238E27FC236}">
                <a16:creationId xmlns:a16="http://schemas.microsoft.com/office/drawing/2014/main" id="{3999AA3C-4E79-FC17-85F0-0F320DA91441}"/>
              </a:ext>
            </a:extLst>
          </p:cNvPr>
          <p:cNvGraphicFramePr>
            <a:graphicFrameLocks noGrp="1"/>
          </p:cNvGraphicFramePr>
          <p:nvPr>
            <p:ph idx="1"/>
            <p:extLst>
              <p:ext uri="{D42A27DB-BD31-4B8C-83A1-F6EECF244321}">
                <p14:modId xmlns:p14="http://schemas.microsoft.com/office/powerpoint/2010/main" val="2433195511"/>
              </p:ext>
            </p:extLst>
          </p:nvPr>
        </p:nvGraphicFramePr>
        <p:xfrm>
          <a:off x="458788" y="1892300"/>
          <a:ext cx="10971212" cy="422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6AC315BB-604D-9C6B-2D60-2286F034F8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427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DE" sz="4000" dirty="0">
                <a:solidFill>
                  <a:schemeClr val="bg1"/>
                </a:solidFill>
              </a:rPr>
              <a:t>Synergy and Subsidiarity: the Relationship between the three Conditionality Regimes</a:t>
            </a:r>
          </a:p>
        </p:txBody>
      </p:sp>
      <p:sp>
        <p:nvSpPr>
          <p:cNvPr id="4" name="Content Placeholder 2">
            <a:extLst>
              <a:ext uri="{FF2B5EF4-FFF2-40B4-BE49-F238E27FC236}">
                <a16:creationId xmlns:a16="http://schemas.microsoft.com/office/drawing/2014/main" id="{EA5D04F2-75F8-65B3-AE15-B7DF3B8626CF}"/>
              </a:ext>
            </a:extLst>
          </p:cNvPr>
          <p:cNvSpPr>
            <a:spLocks noGrp="1"/>
          </p:cNvSpPr>
          <p:nvPr>
            <p:ph idx="1"/>
          </p:nvPr>
        </p:nvSpPr>
        <p:spPr>
          <a:xfrm>
            <a:off x="458788" y="1892300"/>
            <a:ext cx="10971212" cy="4222750"/>
          </a:xfrm>
        </p:spPr>
        <p:txBody>
          <a:bodyPr>
            <a:normAutofit fontScale="92500" lnSpcReduction="10000"/>
          </a:bodyPr>
          <a:lstStyle/>
          <a:p>
            <a:r>
              <a:rPr lang="en-GB" dirty="0"/>
              <a:t>A</a:t>
            </a:r>
            <a:r>
              <a:rPr lang="en-DE" dirty="0"/>
              <a:t>ll three tools are only </a:t>
            </a:r>
            <a:r>
              <a:rPr lang="en-DE" b="1" i="1" dirty="0"/>
              <a:t>indirectly </a:t>
            </a:r>
            <a:r>
              <a:rPr lang="en-DE" dirty="0"/>
              <a:t>connected to the protection of Art. 2 TEU values!</a:t>
            </a:r>
          </a:p>
          <a:p>
            <a:r>
              <a:rPr lang="en-DE" dirty="0"/>
              <a:t>The tools mutually support each other with </a:t>
            </a:r>
            <a:r>
              <a:rPr lang="en-DE" b="1" i="1" dirty="0"/>
              <a:t>complementary or even synergetic effect</a:t>
            </a:r>
            <a:r>
              <a:rPr lang="en-DE" dirty="0"/>
              <a:t>.</a:t>
            </a:r>
          </a:p>
          <a:p>
            <a:r>
              <a:rPr lang="en-DE" dirty="0"/>
              <a:t>RRF and CPR usually do not overlap with each other (due to their respective specific funds).</a:t>
            </a:r>
          </a:p>
          <a:p>
            <a:r>
              <a:rPr lang="en-DE" dirty="0"/>
              <a:t>In the case of freezing under the Conditionality Regulation, “</a:t>
            </a:r>
            <a:r>
              <a:rPr lang="en-DE" b="1" dirty="0"/>
              <a:t>double freezing</a:t>
            </a:r>
            <a:r>
              <a:rPr lang="en-DE" dirty="0"/>
              <a:t>” is possible if money is already non-accessible under CPR or RRF.</a:t>
            </a:r>
          </a:p>
          <a:p>
            <a:r>
              <a:rPr lang="en-DE" dirty="0"/>
              <a:t>The subsidarity of the Conditionality Regulation does not exclude its overlapping application </a:t>
            </a:r>
            <a:r>
              <a:rPr lang="en-DE" dirty="0">
                <a:sym typeface="Wingdings" pitchFamily="2" charset="2"/>
              </a:rPr>
              <a:t> rather, it enhances their </a:t>
            </a:r>
            <a:r>
              <a:rPr lang="en-DE" b="1" dirty="0">
                <a:sym typeface="Wingdings" pitchFamily="2" charset="2"/>
              </a:rPr>
              <a:t>overall synergetic effectivity.</a:t>
            </a:r>
            <a:endParaRPr lang="en-DE" b="1" dirty="0"/>
          </a:p>
        </p:txBody>
      </p:sp>
      <p:sp>
        <p:nvSpPr>
          <p:cNvPr id="5" name="Footer Placeholder 4">
            <a:extLst>
              <a:ext uri="{FF2B5EF4-FFF2-40B4-BE49-F238E27FC236}">
                <a16:creationId xmlns:a16="http://schemas.microsoft.com/office/drawing/2014/main" id="{6B058FF9-66A2-2D7B-764A-FC5B7764FD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203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DE" sz="4000" dirty="0">
                <a:solidFill>
                  <a:schemeClr val="bg1"/>
                </a:solidFill>
              </a:rPr>
              <a:t>(When) Is the Conditionality Regulation more effective?</a:t>
            </a:r>
          </a:p>
        </p:txBody>
      </p:sp>
      <p:sp>
        <p:nvSpPr>
          <p:cNvPr id="4" name="Content Placeholder 2">
            <a:extLst>
              <a:ext uri="{FF2B5EF4-FFF2-40B4-BE49-F238E27FC236}">
                <a16:creationId xmlns:a16="http://schemas.microsoft.com/office/drawing/2014/main" id="{EA5D04F2-75F8-65B3-AE15-B7DF3B8626CF}"/>
              </a:ext>
            </a:extLst>
          </p:cNvPr>
          <p:cNvSpPr>
            <a:spLocks noGrp="1"/>
          </p:cNvSpPr>
          <p:nvPr>
            <p:ph idx="1"/>
          </p:nvPr>
        </p:nvSpPr>
        <p:spPr>
          <a:xfrm>
            <a:off x="458788" y="1892300"/>
            <a:ext cx="10971212" cy="4222750"/>
          </a:xfrm>
        </p:spPr>
        <p:txBody>
          <a:bodyPr>
            <a:normAutofit/>
          </a:bodyPr>
          <a:lstStyle/>
          <a:p>
            <a:r>
              <a:rPr lang="en-GB" sz="3300" dirty="0"/>
              <a:t>O</a:t>
            </a:r>
            <a:r>
              <a:rPr lang="en-DE" sz="3300" dirty="0"/>
              <a:t>nly tool that covers risks affecting </a:t>
            </a:r>
            <a:r>
              <a:rPr lang="en-DE" sz="3300" i="1" u="sng" dirty="0"/>
              <a:t>all</a:t>
            </a:r>
            <a:r>
              <a:rPr lang="en-DE" sz="3300" dirty="0"/>
              <a:t> EU revenues and expenditure </a:t>
            </a:r>
            <a:r>
              <a:rPr lang="en-DE" sz="3300" dirty="0">
                <a:sym typeface="Wingdings" pitchFamily="2" charset="2"/>
              </a:rPr>
              <a:t> </a:t>
            </a:r>
            <a:r>
              <a:rPr lang="en-DE" sz="3300" b="1" dirty="0">
                <a:sym typeface="Wingdings" pitchFamily="2" charset="2"/>
              </a:rPr>
              <a:t>widest range of possibilities </a:t>
            </a:r>
            <a:r>
              <a:rPr lang="en-DE" sz="3300" dirty="0">
                <a:sym typeface="Wingdings" pitchFamily="2" charset="2"/>
              </a:rPr>
              <a:t>to actually freeze funds.</a:t>
            </a:r>
          </a:p>
          <a:p>
            <a:r>
              <a:rPr lang="en-GB" sz="3300" dirty="0"/>
              <a:t>The tool has </a:t>
            </a:r>
            <a:r>
              <a:rPr lang="en-GB" sz="3300" b="1" dirty="0"/>
              <a:t>widest financial scope.</a:t>
            </a:r>
            <a:endParaRPr lang="en-DE" sz="3300" dirty="0"/>
          </a:p>
          <a:p>
            <a:r>
              <a:rPr lang="en-DE" sz="3300" b="1" dirty="0"/>
              <a:t>High flexibility</a:t>
            </a:r>
            <a:r>
              <a:rPr lang="en-DE" sz="3300" dirty="0"/>
              <a:t> regarding measures </a:t>
            </a:r>
            <a:r>
              <a:rPr lang="en-DE" sz="3300" dirty="0">
                <a:sym typeface="Wingdings" pitchFamily="2" charset="2"/>
              </a:rPr>
              <a:t> not only the Commission has a wide range of possible measures to propose, but the M</a:t>
            </a:r>
            <a:r>
              <a:rPr lang="en-GB" sz="3300" dirty="0">
                <a:sym typeface="Wingdings" pitchFamily="2" charset="2"/>
              </a:rPr>
              <a:t>e</a:t>
            </a:r>
            <a:r>
              <a:rPr lang="en-DE" sz="3300" dirty="0">
                <a:sym typeface="Wingdings" pitchFamily="2" charset="2"/>
              </a:rPr>
              <a:t>mber State concerned can propose and adopt remedial measures.</a:t>
            </a:r>
          </a:p>
        </p:txBody>
      </p:sp>
      <p:sp>
        <p:nvSpPr>
          <p:cNvPr id="5" name="Footer Placeholder 4">
            <a:extLst>
              <a:ext uri="{FF2B5EF4-FFF2-40B4-BE49-F238E27FC236}">
                <a16:creationId xmlns:a16="http://schemas.microsoft.com/office/drawing/2014/main" id="{1F6869FA-055A-DAA8-13FF-43EE9DCDA9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527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DE" sz="4000" dirty="0">
                <a:solidFill>
                  <a:schemeClr val="bg1"/>
                </a:solidFill>
              </a:rPr>
              <a:t>(When) Is the Conditionality Regulation more effective?</a:t>
            </a:r>
          </a:p>
        </p:txBody>
      </p:sp>
      <p:sp>
        <p:nvSpPr>
          <p:cNvPr id="4" name="Content Placeholder 2">
            <a:extLst>
              <a:ext uri="{FF2B5EF4-FFF2-40B4-BE49-F238E27FC236}">
                <a16:creationId xmlns:a16="http://schemas.microsoft.com/office/drawing/2014/main" id="{EA5D04F2-75F8-65B3-AE15-B7DF3B8626CF}"/>
              </a:ext>
            </a:extLst>
          </p:cNvPr>
          <p:cNvSpPr>
            <a:spLocks noGrp="1"/>
          </p:cNvSpPr>
          <p:nvPr>
            <p:ph idx="1"/>
          </p:nvPr>
        </p:nvSpPr>
        <p:spPr>
          <a:xfrm>
            <a:off x="458788" y="1892300"/>
            <a:ext cx="10971212" cy="4222750"/>
          </a:xfrm>
        </p:spPr>
        <p:txBody>
          <a:bodyPr>
            <a:normAutofit/>
          </a:bodyPr>
          <a:lstStyle/>
          <a:p>
            <a:r>
              <a:rPr lang="en-GB" sz="3000" b="1" dirty="0">
                <a:sym typeface="Wingdings" pitchFamily="2" charset="2"/>
              </a:rPr>
              <a:t>Fast procedure </a:t>
            </a:r>
            <a:r>
              <a:rPr lang="en-GB" sz="3000" dirty="0">
                <a:sym typeface="Wingdings" pitchFamily="2" charset="2"/>
              </a:rPr>
              <a:t>for solving problems: the mere thread of activating the Regulation may be sufficient to convince the Member State to adopt remedial measures.</a:t>
            </a:r>
            <a:endParaRPr lang="en-GB" sz="3000" dirty="0"/>
          </a:p>
          <a:p>
            <a:r>
              <a:rPr lang="en-GB" sz="3000" dirty="0"/>
              <a:t>Proving of fulfilment of the substantive criteria for triggering the tool are more cumbersome.</a:t>
            </a:r>
          </a:p>
          <a:p>
            <a:r>
              <a:rPr lang="en-GB" sz="3000" dirty="0"/>
              <a:t>However, once the measures are in place, they are </a:t>
            </a:r>
            <a:r>
              <a:rPr lang="en-GB" sz="3000" b="1" dirty="0"/>
              <a:t>procedurally more difficult to lift</a:t>
            </a:r>
            <a:r>
              <a:rPr lang="en-GB" sz="3000" dirty="0"/>
              <a:t>: Commission proposes lifting and the Council will decide. </a:t>
            </a:r>
            <a:endParaRPr lang="en-DE" sz="3000" dirty="0"/>
          </a:p>
        </p:txBody>
      </p:sp>
      <p:sp>
        <p:nvSpPr>
          <p:cNvPr id="5" name="Footer Placeholder 4">
            <a:extLst>
              <a:ext uri="{FF2B5EF4-FFF2-40B4-BE49-F238E27FC236}">
                <a16:creationId xmlns:a16="http://schemas.microsoft.com/office/drawing/2014/main" id="{E21B0E22-DB1B-C6D0-C879-565B25F01F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293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GB" sz="4000" dirty="0">
                <a:solidFill>
                  <a:schemeClr val="bg1"/>
                </a:solidFill>
              </a:rPr>
              <a:t>Multiple Layers of Protection of the Rule of Law by Conditionality?</a:t>
            </a:r>
            <a:endParaRPr lang="en-DE" sz="4000" dirty="0">
              <a:solidFill>
                <a:schemeClr val="bg1"/>
              </a:solidFill>
            </a:endParaRPr>
          </a:p>
        </p:txBody>
      </p:sp>
      <p:sp>
        <p:nvSpPr>
          <p:cNvPr id="4" name="Content Placeholder 2">
            <a:extLst>
              <a:ext uri="{FF2B5EF4-FFF2-40B4-BE49-F238E27FC236}">
                <a16:creationId xmlns:a16="http://schemas.microsoft.com/office/drawing/2014/main" id="{EA5D04F2-75F8-65B3-AE15-B7DF3B8626CF}"/>
              </a:ext>
            </a:extLst>
          </p:cNvPr>
          <p:cNvSpPr>
            <a:spLocks noGrp="1"/>
          </p:cNvSpPr>
          <p:nvPr>
            <p:ph idx="1"/>
          </p:nvPr>
        </p:nvSpPr>
        <p:spPr>
          <a:xfrm>
            <a:off x="458788" y="1892300"/>
            <a:ext cx="10971212" cy="4222750"/>
          </a:xfrm>
        </p:spPr>
        <p:txBody>
          <a:bodyPr>
            <a:normAutofit/>
          </a:bodyPr>
          <a:lstStyle/>
          <a:p>
            <a:r>
              <a:rPr lang="en-GB" dirty="0"/>
              <a:t>N</a:t>
            </a:r>
            <a:r>
              <a:rPr lang="en-DE" dirty="0"/>
              <a:t>one of the Regulations aim directly and mainly the protection of Art. 2 TEU values.</a:t>
            </a:r>
          </a:p>
          <a:p>
            <a:r>
              <a:rPr lang="en-DE" dirty="0"/>
              <a:t>Either they aim the </a:t>
            </a:r>
            <a:r>
              <a:rPr lang="en-DE" b="1" dirty="0"/>
              <a:t>protection of EU budgetary </a:t>
            </a:r>
            <a:r>
              <a:rPr lang="en-DE" dirty="0"/>
              <a:t>interest (Conditionality Regulation) or they </a:t>
            </a:r>
            <a:r>
              <a:rPr lang="en-DE" b="1" dirty="0"/>
              <a:t>protect Art. 2 TEU values just as a side-effect </a:t>
            </a:r>
            <a:r>
              <a:rPr lang="en-DE" dirty="0"/>
              <a:t>and/or partial aim (RRF and CPR).</a:t>
            </a:r>
          </a:p>
          <a:p>
            <a:pPr>
              <a:buFont typeface="Wingdings" pitchFamily="2" charset="2"/>
              <a:buChar char="à"/>
            </a:pPr>
            <a:r>
              <a:rPr lang="en-DE" dirty="0">
                <a:sym typeface="Wingdings" pitchFamily="2" charset="2"/>
              </a:rPr>
              <a:t>Art. 2 TEU values are </a:t>
            </a:r>
            <a:r>
              <a:rPr lang="en-DE" b="1" dirty="0">
                <a:sym typeface="Wingdings" pitchFamily="2" charset="2"/>
              </a:rPr>
              <a:t>filtered through the prism of the respective financial tools</a:t>
            </a:r>
            <a:r>
              <a:rPr lang="en-DE" dirty="0">
                <a:sym typeface="Wingdings" pitchFamily="2" charset="2"/>
              </a:rPr>
              <a:t>.</a:t>
            </a:r>
          </a:p>
          <a:p>
            <a:pPr>
              <a:buFont typeface="Wingdings" pitchFamily="2" charset="2"/>
              <a:buChar char="à"/>
            </a:pPr>
            <a:r>
              <a:rPr lang="en-DE" b="1" dirty="0">
                <a:sym typeface="Wingdings" pitchFamily="2" charset="2"/>
              </a:rPr>
              <a:t>Why? </a:t>
            </a:r>
            <a:r>
              <a:rPr lang="en-DE" dirty="0">
                <a:sym typeface="Wingdings" pitchFamily="2" charset="2"/>
              </a:rPr>
              <a:t>Art. 2 TEU itself may not serve as the legal basis for the adoption of secondary EU legislation (Art. 2 para. 6 TFEU).</a:t>
            </a:r>
            <a:endParaRPr lang="en-DE" dirty="0"/>
          </a:p>
        </p:txBody>
      </p:sp>
      <p:sp>
        <p:nvSpPr>
          <p:cNvPr id="5" name="Footer Placeholder 4">
            <a:extLst>
              <a:ext uri="{FF2B5EF4-FFF2-40B4-BE49-F238E27FC236}">
                <a16:creationId xmlns:a16="http://schemas.microsoft.com/office/drawing/2014/main" id="{2339AB6E-73AE-DAD5-01E3-AC8F0CF7A9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319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GB" sz="4000" dirty="0">
                <a:solidFill>
                  <a:schemeClr val="bg1"/>
                </a:solidFill>
              </a:rPr>
              <a:t>Multiple Layers of Protection of the Rule of Law by Conditionality?</a:t>
            </a:r>
            <a:endParaRPr lang="en-DE" sz="4000" dirty="0">
              <a:solidFill>
                <a:schemeClr val="bg1"/>
              </a:solidFill>
            </a:endParaRPr>
          </a:p>
        </p:txBody>
      </p:sp>
      <p:sp>
        <p:nvSpPr>
          <p:cNvPr id="4" name="Content Placeholder 2">
            <a:extLst>
              <a:ext uri="{FF2B5EF4-FFF2-40B4-BE49-F238E27FC236}">
                <a16:creationId xmlns:a16="http://schemas.microsoft.com/office/drawing/2014/main" id="{EA5D04F2-75F8-65B3-AE15-B7DF3B8626CF}"/>
              </a:ext>
            </a:extLst>
          </p:cNvPr>
          <p:cNvSpPr>
            <a:spLocks noGrp="1"/>
          </p:cNvSpPr>
          <p:nvPr>
            <p:ph idx="1"/>
          </p:nvPr>
        </p:nvSpPr>
        <p:spPr>
          <a:xfrm>
            <a:off x="458788" y="1892300"/>
            <a:ext cx="10971212" cy="4222750"/>
          </a:xfrm>
        </p:spPr>
        <p:txBody>
          <a:bodyPr>
            <a:normAutofit/>
          </a:bodyPr>
          <a:lstStyle/>
          <a:p>
            <a:r>
              <a:rPr lang="en-DE" sz="3300" b="1" dirty="0">
                <a:sym typeface="Wingdings" pitchFamily="2" charset="2"/>
              </a:rPr>
              <a:t>Indirect approach on protection of Art. 2 TEU values </a:t>
            </a:r>
            <a:r>
              <a:rPr lang="en-DE" sz="3300" dirty="0">
                <a:sym typeface="Wingdings" pitchFamily="2" charset="2"/>
              </a:rPr>
              <a:t>could possibly alter the very notion of the rule of law with economic or financial implications</a:t>
            </a:r>
          </a:p>
          <a:p>
            <a:r>
              <a:rPr lang="en-DE" sz="3300" dirty="0">
                <a:sym typeface="Wingdings" pitchFamily="2" charset="2"/>
              </a:rPr>
              <a:t>by resorting to sectoral policies, other dimensions of the rule of law are left behind  they continue to be adressed by non-binding / ineffective tools.</a:t>
            </a:r>
            <a:endParaRPr lang="en-DE" sz="3300" dirty="0"/>
          </a:p>
        </p:txBody>
      </p:sp>
      <p:sp>
        <p:nvSpPr>
          <p:cNvPr id="5" name="Footer Placeholder 4">
            <a:extLst>
              <a:ext uri="{FF2B5EF4-FFF2-40B4-BE49-F238E27FC236}">
                <a16:creationId xmlns:a16="http://schemas.microsoft.com/office/drawing/2014/main" id="{C9014670-6983-0935-325B-7DE08BC8B9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042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GB" sz="4000" dirty="0">
                <a:solidFill>
                  <a:schemeClr val="bg1"/>
                </a:solidFill>
              </a:rPr>
              <a:t>Multiple Layers of Protection of the Rule of Law by Conditionality?</a:t>
            </a:r>
            <a:endParaRPr lang="en-DE" sz="4000" dirty="0">
              <a:solidFill>
                <a:schemeClr val="bg1"/>
              </a:solidFill>
            </a:endParaRPr>
          </a:p>
        </p:txBody>
      </p:sp>
      <p:sp>
        <p:nvSpPr>
          <p:cNvPr id="4" name="Content Placeholder 2">
            <a:extLst>
              <a:ext uri="{FF2B5EF4-FFF2-40B4-BE49-F238E27FC236}">
                <a16:creationId xmlns:a16="http://schemas.microsoft.com/office/drawing/2014/main" id="{EA5D04F2-75F8-65B3-AE15-B7DF3B8626CF}"/>
              </a:ext>
            </a:extLst>
          </p:cNvPr>
          <p:cNvSpPr>
            <a:spLocks noGrp="1"/>
          </p:cNvSpPr>
          <p:nvPr>
            <p:ph idx="1"/>
          </p:nvPr>
        </p:nvSpPr>
        <p:spPr>
          <a:xfrm>
            <a:off x="458788" y="1892300"/>
            <a:ext cx="10971212" cy="4222750"/>
          </a:xfrm>
        </p:spPr>
        <p:txBody>
          <a:bodyPr>
            <a:normAutofit/>
          </a:bodyPr>
          <a:lstStyle/>
          <a:p>
            <a:r>
              <a:rPr lang="en-GB" sz="3000" dirty="0">
                <a:sym typeface="Wingdings" pitchFamily="2" charset="2"/>
              </a:rPr>
              <a:t>A</a:t>
            </a:r>
            <a:r>
              <a:rPr lang="en-DE" sz="3000" dirty="0">
                <a:sym typeface="Wingdings" pitchFamily="2" charset="2"/>
              </a:rPr>
              <a:t>ll three Regulations give </a:t>
            </a:r>
            <a:r>
              <a:rPr lang="en-DE" sz="3000" b="1" dirty="0">
                <a:sym typeface="Wingdings" pitchFamily="2" charset="2"/>
              </a:rPr>
              <a:t>wide rooms </a:t>
            </a:r>
            <a:r>
              <a:rPr lang="en-DE" sz="3000" dirty="0">
                <a:sym typeface="Wingdings" pitchFamily="2" charset="2"/>
              </a:rPr>
              <a:t>for political considerations of the Commission.</a:t>
            </a:r>
          </a:p>
          <a:p>
            <a:r>
              <a:rPr lang="en-DE" sz="3000" dirty="0">
                <a:sym typeface="Wingdings" pitchFamily="2" charset="2"/>
              </a:rPr>
              <a:t>The role of the European Parliament is legally marginal (only information obligations).</a:t>
            </a:r>
          </a:p>
          <a:p>
            <a:r>
              <a:rPr lang="en-DE" sz="3000" dirty="0">
                <a:sym typeface="Wingdings" pitchFamily="2" charset="2"/>
              </a:rPr>
              <a:t>However, the European Parliament has indirect influence through its role in the formulation of policy choice, and naturally, in the legislation  as European Parliament exercises “political control” over the Commission. </a:t>
            </a:r>
          </a:p>
        </p:txBody>
      </p:sp>
      <p:sp>
        <p:nvSpPr>
          <p:cNvPr id="5" name="Footer Placeholder 4">
            <a:extLst>
              <a:ext uri="{FF2B5EF4-FFF2-40B4-BE49-F238E27FC236}">
                <a16:creationId xmlns:a16="http://schemas.microsoft.com/office/drawing/2014/main" id="{5F43F2EF-5292-4752-A2C5-6DE28A0857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486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fontScale="90000"/>
          </a:bodyPr>
          <a:lstStyle/>
          <a:p>
            <a:r>
              <a:rPr lang="en-GB" sz="4000" dirty="0">
                <a:solidFill>
                  <a:schemeClr val="bg1"/>
                </a:solidFill>
              </a:rPr>
              <a:t>Multiple Layers of Protection of the Rule of Law by Conditionality?</a:t>
            </a:r>
            <a:endParaRPr lang="en-DE" sz="4000" dirty="0">
              <a:solidFill>
                <a:schemeClr val="bg1"/>
              </a:solidFill>
            </a:endParaRPr>
          </a:p>
        </p:txBody>
      </p:sp>
      <p:sp>
        <p:nvSpPr>
          <p:cNvPr id="4" name="Content Placeholder 2">
            <a:extLst>
              <a:ext uri="{FF2B5EF4-FFF2-40B4-BE49-F238E27FC236}">
                <a16:creationId xmlns:a16="http://schemas.microsoft.com/office/drawing/2014/main" id="{EA5D04F2-75F8-65B3-AE15-B7DF3B8626CF}"/>
              </a:ext>
            </a:extLst>
          </p:cNvPr>
          <p:cNvSpPr>
            <a:spLocks noGrp="1"/>
          </p:cNvSpPr>
          <p:nvPr>
            <p:ph idx="1"/>
          </p:nvPr>
        </p:nvSpPr>
        <p:spPr>
          <a:xfrm>
            <a:off x="458788" y="1892300"/>
            <a:ext cx="10971212" cy="4222750"/>
          </a:xfrm>
        </p:spPr>
        <p:txBody>
          <a:bodyPr>
            <a:normAutofit/>
          </a:bodyPr>
          <a:lstStyle/>
          <a:p>
            <a:r>
              <a:rPr lang="en-GB" sz="3000" b="1" dirty="0">
                <a:sym typeface="Wingdings" pitchFamily="2" charset="2"/>
              </a:rPr>
              <a:t>I</a:t>
            </a:r>
            <a:r>
              <a:rPr lang="en-DE" sz="3000" b="1" dirty="0">
                <a:sym typeface="Wingdings" pitchFamily="2" charset="2"/>
              </a:rPr>
              <a:t>n the end: </a:t>
            </a:r>
            <a:r>
              <a:rPr lang="en-DE" sz="3000" dirty="0">
                <a:sym typeface="Wingdings" pitchFamily="2" charset="2"/>
              </a:rPr>
              <a:t>all decisions under all three Regulations can be challenged at the CJEU (e.g. by the European Parliament or by the concerned M</a:t>
            </a:r>
            <a:r>
              <a:rPr lang="en-GB" sz="3000" dirty="0">
                <a:sym typeface="Wingdings" pitchFamily="2" charset="2"/>
              </a:rPr>
              <a:t>e</a:t>
            </a:r>
            <a:r>
              <a:rPr lang="en-DE" sz="3000" dirty="0">
                <a:sym typeface="Wingdings" pitchFamily="2" charset="2"/>
              </a:rPr>
              <a:t>mber State).</a:t>
            </a:r>
          </a:p>
          <a:p>
            <a:endParaRPr lang="en-DE" sz="3000" dirty="0">
              <a:sym typeface="Wingdings" pitchFamily="2" charset="2"/>
            </a:endParaRPr>
          </a:p>
          <a:p>
            <a:pPr marL="0" indent="0">
              <a:buNone/>
            </a:pPr>
            <a:r>
              <a:rPr lang="en-DE" sz="3000" dirty="0">
                <a:sym typeface="Wingdings" pitchFamily="2" charset="2"/>
              </a:rPr>
              <a:t> </a:t>
            </a:r>
            <a:r>
              <a:rPr lang="en-GB" sz="3000" dirty="0">
                <a:sym typeface="Wingdings" pitchFamily="2" charset="2"/>
              </a:rPr>
              <a:t>I</a:t>
            </a:r>
            <a:r>
              <a:rPr lang="en-DE" sz="3000" dirty="0">
                <a:sym typeface="Wingdings" pitchFamily="2" charset="2"/>
              </a:rPr>
              <a:t>t will therefore remain the task of the CJEU to ensure that Art. 2 TEU values are not fragmanted within the EU along geopolitical considerations and according to individual Member States.</a:t>
            </a:r>
          </a:p>
        </p:txBody>
      </p:sp>
      <p:sp>
        <p:nvSpPr>
          <p:cNvPr id="5" name="Footer Placeholder 4">
            <a:extLst>
              <a:ext uri="{FF2B5EF4-FFF2-40B4-BE49-F238E27FC236}">
                <a16:creationId xmlns:a16="http://schemas.microsoft.com/office/drawing/2014/main" id="{2063C3B4-FA3B-B2C6-FEC7-3CF824B55D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8127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88F0B4-8D49-BE11-6E36-1B6A07407542}"/>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500" dirty="0">
                <a:solidFill>
                  <a:schemeClr val="bg1"/>
                </a:solidFill>
              </a:rPr>
              <a:t>Conclusion</a:t>
            </a:r>
            <a:endParaRPr lang="en-US" sz="4500"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BE16EC1F-02E5-0A2E-C85A-F3E139A222D9}"/>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5" name="Footer Placeholder 4">
            <a:extLst>
              <a:ext uri="{FF2B5EF4-FFF2-40B4-BE49-F238E27FC236}">
                <a16:creationId xmlns:a16="http://schemas.microsoft.com/office/drawing/2014/main" id="{968C33D8-10B4-1336-BC3A-377BA31967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85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90CA59-B332-B931-7796-A5DEA96CCD3B}"/>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FE0949F9-07D2-2689-8374-25E21CFF8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574439D3-7716-79FD-BD6E-427CDB1EE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B757EB-3C65-480E-2934-26DE998AD723}"/>
              </a:ext>
            </a:extLst>
          </p:cNvPr>
          <p:cNvSpPr>
            <a:spLocks noGrp="1"/>
          </p:cNvSpPr>
          <p:nvPr>
            <p:ph type="title"/>
          </p:nvPr>
        </p:nvSpPr>
        <p:spPr>
          <a:xfrm>
            <a:off x="761803" y="350196"/>
            <a:ext cx="4646904" cy="1624520"/>
          </a:xfrm>
        </p:spPr>
        <p:txBody>
          <a:bodyPr anchor="ctr">
            <a:normAutofit/>
          </a:bodyPr>
          <a:lstStyle/>
          <a:p>
            <a:r>
              <a:rPr lang="en-DE" sz="3700"/>
              <a:t>The Concept of Conditionality within the EU</a:t>
            </a:r>
          </a:p>
        </p:txBody>
      </p:sp>
      <p:sp>
        <p:nvSpPr>
          <p:cNvPr id="3" name="Content Placeholder 2">
            <a:extLst>
              <a:ext uri="{FF2B5EF4-FFF2-40B4-BE49-F238E27FC236}">
                <a16:creationId xmlns:a16="http://schemas.microsoft.com/office/drawing/2014/main" id="{7FBF906F-28D6-E47F-7B57-A2585069305F}"/>
              </a:ext>
            </a:extLst>
          </p:cNvPr>
          <p:cNvSpPr>
            <a:spLocks noGrp="1"/>
          </p:cNvSpPr>
          <p:nvPr>
            <p:ph idx="1"/>
          </p:nvPr>
        </p:nvSpPr>
        <p:spPr>
          <a:xfrm>
            <a:off x="761802" y="2743200"/>
            <a:ext cx="4646905" cy="3613149"/>
          </a:xfrm>
        </p:spPr>
        <p:txBody>
          <a:bodyPr anchor="ctr">
            <a:normAutofit/>
          </a:bodyPr>
          <a:lstStyle/>
          <a:p>
            <a:pPr algn="just"/>
            <a:r>
              <a:rPr lang="en-GB" sz="2200" dirty="0"/>
              <a:t>Originally, the concept of Conditionality in the EU was mainly used as an </a:t>
            </a:r>
            <a:r>
              <a:rPr lang="en-GB" sz="2200" b="1" dirty="0"/>
              <a:t>external relations tool.</a:t>
            </a:r>
          </a:p>
          <a:p>
            <a:pPr algn="just"/>
            <a:r>
              <a:rPr lang="en-GB" sz="2200" dirty="0"/>
              <a:t> Mechanisms of political conditionality have been deployed since the 1990s in </a:t>
            </a:r>
            <a:r>
              <a:rPr lang="en-GB" sz="2200" b="1" dirty="0"/>
              <a:t>trade agreements and development policies</a:t>
            </a:r>
            <a:r>
              <a:rPr lang="en-GB" sz="2200" dirty="0"/>
              <a:t>.</a:t>
            </a:r>
          </a:p>
          <a:p>
            <a:pPr algn="just"/>
            <a:endParaRPr lang="en-GB" sz="2200" dirty="0"/>
          </a:p>
          <a:p>
            <a:pPr algn="just"/>
            <a:endParaRPr lang="en-GB" sz="2200" dirty="0"/>
          </a:p>
          <a:p>
            <a:pPr algn="just"/>
            <a:endParaRPr lang="en-DE" sz="2200" dirty="0"/>
          </a:p>
        </p:txBody>
      </p:sp>
      <p:pic>
        <p:nvPicPr>
          <p:cNvPr id="5" name="Picture 4" descr="A circular pattern with dots and lines&#10;&#10;Description automatically generated with medium confidence">
            <a:extLst>
              <a:ext uri="{FF2B5EF4-FFF2-40B4-BE49-F238E27FC236}">
                <a16:creationId xmlns:a16="http://schemas.microsoft.com/office/drawing/2014/main" id="{62735377-E51D-D39E-6C9D-C3DB79A03B5F}"/>
              </a:ext>
            </a:extLst>
          </p:cNvPr>
          <p:cNvPicPr>
            <a:picLocks noChangeAspect="1"/>
          </p:cNvPicPr>
          <p:nvPr/>
        </p:nvPicPr>
        <p:blipFill rotWithShape="1">
          <a:blip r:embed="rId2"/>
          <a:srcRect l="20305" r="26302"/>
          <a:stretch/>
        </p:blipFill>
        <p:spPr>
          <a:xfrm>
            <a:off x="6096000" y="1"/>
            <a:ext cx="6102825" cy="6858000"/>
          </a:xfrm>
          <a:prstGeom prst="rect">
            <a:avLst/>
          </a:prstGeom>
        </p:spPr>
      </p:pic>
      <p:sp>
        <p:nvSpPr>
          <p:cNvPr id="6" name="Footer Placeholder 5">
            <a:extLst>
              <a:ext uri="{FF2B5EF4-FFF2-40B4-BE49-F238E27FC236}">
                <a16:creationId xmlns:a16="http://schemas.microsoft.com/office/drawing/2014/main" id="{81A39D9C-0CF1-2B49-E1AC-4C0162A64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0926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EC4CA7-2BA5-8DD1-2B08-D317305E2AC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5AA33F-5CBD-BCC4-CBC5-FA75F746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F3583C2D-FB60-2DD2-3928-4F301735D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78672CE-1155-A7DD-C22B-824FBB8B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1EFC610-BA23-0E99-5D51-131A7959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D127030-89E3-8222-7186-8F92D70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17">
            <a:extLst>
              <a:ext uri="{FF2B5EF4-FFF2-40B4-BE49-F238E27FC236}">
                <a16:creationId xmlns:a16="http://schemas.microsoft.com/office/drawing/2014/main" id="{52162770-F808-CAE6-879A-1E4A800F2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4138B94-5499-AF1F-CCF5-E8463F171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0C9539-A294-6EF4-A7E5-0ECB324EA0DE}"/>
              </a:ext>
            </a:extLst>
          </p:cNvPr>
          <p:cNvSpPr>
            <a:spLocks noGrp="1"/>
          </p:cNvSpPr>
          <p:nvPr>
            <p:ph type="title"/>
          </p:nvPr>
        </p:nvSpPr>
        <p:spPr>
          <a:xfrm>
            <a:off x="466722" y="586855"/>
            <a:ext cx="3201366" cy="3387497"/>
          </a:xfrm>
        </p:spPr>
        <p:txBody>
          <a:bodyPr anchor="b">
            <a:normAutofit/>
          </a:bodyPr>
          <a:lstStyle/>
          <a:p>
            <a:pPr algn="r"/>
            <a:r>
              <a:rPr lang="en-DE" sz="4000">
                <a:solidFill>
                  <a:srgbClr val="FFFFFF"/>
                </a:solidFill>
              </a:rPr>
              <a:t>The Rise of Conditionality within the EU</a:t>
            </a:r>
          </a:p>
        </p:txBody>
      </p:sp>
      <p:sp>
        <p:nvSpPr>
          <p:cNvPr id="3" name="Content Placeholder 2">
            <a:extLst>
              <a:ext uri="{FF2B5EF4-FFF2-40B4-BE49-F238E27FC236}">
                <a16:creationId xmlns:a16="http://schemas.microsoft.com/office/drawing/2014/main" id="{A53C1C47-8C72-4751-C144-17996D0F43FA}"/>
              </a:ext>
            </a:extLst>
          </p:cNvPr>
          <p:cNvSpPr>
            <a:spLocks noGrp="1"/>
          </p:cNvSpPr>
          <p:nvPr>
            <p:ph idx="1"/>
          </p:nvPr>
        </p:nvSpPr>
        <p:spPr>
          <a:xfrm>
            <a:off x="4810259" y="649480"/>
            <a:ext cx="6555347" cy="5546047"/>
          </a:xfrm>
        </p:spPr>
        <p:txBody>
          <a:bodyPr anchor="ctr">
            <a:normAutofit/>
          </a:bodyPr>
          <a:lstStyle/>
          <a:p>
            <a:pPr marL="0" indent="0" algn="just">
              <a:buNone/>
            </a:pPr>
            <a:r>
              <a:rPr lang="en-GB" dirty="0">
                <a:sym typeface="Wingdings" pitchFamily="2" charset="2"/>
              </a:rPr>
              <a:t> </a:t>
            </a:r>
            <a:r>
              <a:rPr lang="en-GB" dirty="0"/>
              <a:t>EU increasingly relies on Conditionality tools also </a:t>
            </a:r>
            <a:r>
              <a:rPr lang="en-GB" b="1" dirty="0"/>
              <a:t>internal in relation to its own Member States</a:t>
            </a:r>
            <a:r>
              <a:rPr lang="en-GB" dirty="0"/>
              <a:t>.</a:t>
            </a:r>
          </a:p>
          <a:p>
            <a:pPr marL="0" indent="0" algn="just">
              <a:buNone/>
            </a:pPr>
            <a:r>
              <a:rPr lang="en-GB" dirty="0">
                <a:sym typeface="Wingdings" pitchFamily="2" charset="2"/>
              </a:rPr>
              <a:t> EU </a:t>
            </a:r>
            <a:r>
              <a:rPr lang="en-GB" dirty="0"/>
              <a:t>extended the concept over time to the area of its </a:t>
            </a:r>
            <a:r>
              <a:rPr lang="en-GB" b="1" dirty="0"/>
              <a:t>internal governance</a:t>
            </a:r>
            <a:r>
              <a:rPr lang="en-GB" dirty="0"/>
              <a:t> and in fields in which EU </a:t>
            </a:r>
            <a:r>
              <a:rPr lang="en-GB" b="1" dirty="0"/>
              <a:t>reaches the limits of its authority</a:t>
            </a:r>
            <a:r>
              <a:rPr lang="en-GB" dirty="0"/>
              <a:t>.</a:t>
            </a:r>
          </a:p>
          <a:p>
            <a:pPr marL="0" indent="0" algn="just">
              <a:buNone/>
            </a:pPr>
            <a:r>
              <a:rPr lang="en-GB" dirty="0">
                <a:sym typeface="Wingdings" pitchFamily="2" charset="2"/>
              </a:rPr>
              <a:t> </a:t>
            </a:r>
            <a:r>
              <a:rPr lang="en-GB" b="1" dirty="0">
                <a:sym typeface="Wingdings" pitchFamily="2" charset="2"/>
              </a:rPr>
              <a:t>Permanent Conditionality Culture established?</a:t>
            </a:r>
            <a:endParaRPr lang="en-DE" b="1" dirty="0"/>
          </a:p>
        </p:txBody>
      </p:sp>
      <p:sp>
        <p:nvSpPr>
          <p:cNvPr id="5" name="Footer Placeholder 4">
            <a:extLst>
              <a:ext uri="{FF2B5EF4-FFF2-40B4-BE49-F238E27FC236}">
                <a16:creationId xmlns:a16="http://schemas.microsoft.com/office/drawing/2014/main" id="{158D953B-A6E6-7D32-A5FA-71A4F6B7C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984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FED71-9E88-E15D-83EE-62A469E7E354}"/>
              </a:ext>
            </a:extLst>
          </p:cNvPr>
          <p:cNvSpPr>
            <a:spLocks noGrp="1"/>
          </p:cNvSpPr>
          <p:nvPr>
            <p:ph type="title"/>
          </p:nvPr>
        </p:nvSpPr>
        <p:spPr>
          <a:xfrm>
            <a:off x="1371599" y="294538"/>
            <a:ext cx="9895951" cy="1033669"/>
          </a:xfrm>
        </p:spPr>
        <p:txBody>
          <a:bodyPr>
            <a:normAutofit/>
          </a:bodyPr>
          <a:lstStyle/>
          <a:p>
            <a:r>
              <a:rPr lang="en-GB" sz="4000" dirty="0">
                <a:solidFill>
                  <a:schemeClr val="bg1"/>
                </a:solidFill>
              </a:rPr>
              <a:t>Conclusion</a:t>
            </a:r>
            <a:endParaRPr lang="en-DE" sz="4000" dirty="0">
              <a:solidFill>
                <a:schemeClr val="bg1"/>
              </a:solidFill>
            </a:endParaRPr>
          </a:p>
        </p:txBody>
      </p:sp>
      <p:sp>
        <p:nvSpPr>
          <p:cNvPr id="4" name="Content Placeholder 2">
            <a:extLst>
              <a:ext uri="{FF2B5EF4-FFF2-40B4-BE49-F238E27FC236}">
                <a16:creationId xmlns:a16="http://schemas.microsoft.com/office/drawing/2014/main" id="{EA5D04F2-75F8-65B3-AE15-B7DF3B8626CF}"/>
              </a:ext>
            </a:extLst>
          </p:cNvPr>
          <p:cNvSpPr>
            <a:spLocks noGrp="1"/>
          </p:cNvSpPr>
          <p:nvPr>
            <p:ph idx="1"/>
          </p:nvPr>
        </p:nvSpPr>
        <p:spPr>
          <a:xfrm>
            <a:off x="458788" y="1892300"/>
            <a:ext cx="11260772" cy="4671162"/>
          </a:xfrm>
        </p:spPr>
        <p:txBody>
          <a:bodyPr>
            <a:normAutofit lnSpcReduction="10000"/>
          </a:bodyPr>
          <a:lstStyle/>
          <a:p>
            <a:pPr marL="514350" indent="-514350">
              <a:buFont typeface="+mj-lt"/>
              <a:buAutoNum type="arabicPeriod"/>
            </a:pPr>
            <a:r>
              <a:rPr lang="en-DE" kern="0" dirty="0">
                <a:effectLst/>
                <a:ea typeface="Aptos" panose="020B0004020202020204" pitchFamily="34" charset="0"/>
                <a:cs typeface="Times New Roman" panose="02020603050405020304" pitchFamily="18" charset="0"/>
              </a:rPr>
              <a:t>The Conditionality </a:t>
            </a:r>
            <a:r>
              <a:rPr lang="en-US" kern="0" dirty="0">
                <a:effectLst/>
                <a:ea typeface="Aptos" panose="020B0004020202020204" pitchFamily="34" charset="0"/>
                <a:cs typeface="Times New Roman" panose="02020603050405020304" pitchFamily="18" charset="0"/>
              </a:rPr>
              <a:t>Regulation only tackles infringements of the Rule of Law with a sufficient direct link to the EU budget</a:t>
            </a:r>
            <a:r>
              <a:rPr lang="en-US" kern="0" dirty="0">
                <a:ea typeface="Aptos" panose="020B0004020202020204" pitchFamily="34" charset="0"/>
                <a:cs typeface="Times New Roman" panose="02020603050405020304" pitchFamily="18" charset="0"/>
              </a:rPr>
              <a:t>.</a:t>
            </a:r>
            <a:endParaRPr lang="en-US" kern="0" dirty="0">
              <a:effectLst/>
              <a:ea typeface="Aptos" panose="020B0004020202020204" pitchFamily="34" charset="0"/>
              <a:cs typeface="Times New Roman" panose="02020603050405020304" pitchFamily="18" charset="0"/>
            </a:endParaRPr>
          </a:p>
          <a:p>
            <a:pPr marL="514350" indent="-514350">
              <a:buFont typeface="+mj-lt"/>
              <a:buAutoNum type="arabicPeriod"/>
            </a:pPr>
            <a:r>
              <a:rPr lang="en-DE" dirty="0"/>
              <a:t>The interpretation of a </a:t>
            </a:r>
            <a:r>
              <a:rPr lang="en-DE" b="1" dirty="0"/>
              <a:t>“</a:t>
            </a:r>
            <a:r>
              <a:rPr lang="en-GB" b="1" dirty="0"/>
              <a:t>sufficient direct link” </a:t>
            </a:r>
            <a:r>
              <a:rPr lang="en-GB" dirty="0"/>
              <a:t>between the breach of the Rule of Law and the EU budget still needs some guidance by CJEU jurisprudence in the future.</a:t>
            </a:r>
            <a:endParaRPr lang="en-DE" dirty="0"/>
          </a:p>
          <a:p>
            <a:pPr marL="514350" indent="-514350">
              <a:buFont typeface="+mj-lt"/>
              <a:buAutoNum type="arabicPeriod"/>
            </a:pPr>
            <a:r>
              <a:rPr lang="en-DE" dirty="0"/>
              <a:t>Conditionality remains the </a:t>
            </a:r>
            <a:r>
              <a:rPr lang="en-DE" b="1" dirty="0"/>
              <a:t>most effective instrument </a:t>
            </a:r>
            <a:r>
              <a:rPr lang="en-DE" dirty="0"/>
              <a:t>in order to prevent further democratic backsliding in the EU</a:t>
            </a:r>
            <a:r>
              <a:rPr lang="en-DE" dirty="0">
                <a:sym typeface="Wingdings" pitchFamily="2" charset="2"/>
              </a:rPr>
              <a:t>, in particular combined with other layers of budget control mechanisms.</a:t>
            </a:r>
          </a:p>
          <a:p>
            <a:pPr marL="514350" indent="-514350">
              <a:buFont typeface="+mj-lt"/>
              <a:buAutoNum type="arabicPeriod"/>
            </a:pPr>
            <a:r>
              <a:rPr lang="en-DE" dirty="0">
                <a:sym typeface="Wingdings" pitchFamily="2" charset="2"/>
              </a:rPr>
              <a:t>Remaining question: other dimensions of Art. 2 TEU (with no EU budget relation) continue to be adressed by non-binding / ineffective rule of law tools?</a:t>
            </a:r>
          </a:p>
        </p:txBody>
      </p:sp>
      <p:sp>
        <p:nvSpPr>
          <p:cNvPr id="5" name="Footer Placeholder 4">
            <a:extLst>
              <a:ext uri="{FF2B5EF4-FFF2-40B4-BE49-F238E27FC236}">
                <a16:creationId xmlns:a16="http://schemas.microsoft.com/office/drawing/2014/main" id="{1C951FE5-8837-861A-2FFA-9BCBA074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032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88F0B4-8D49-BE11-6E36-1B6A07407542}"/>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500" dirty="0">
                <a:solidFill>
                  <a:schemeClr val="bg1"/>
                </a:solidFill>
              </a:rPr>
              <a:t>Thank you for your attention! </a:t>
            </a:r>
            <a:r>
              <a:rPr lang="en-GB" sz="4500" dirty="0">
                <a:solidFill>
                  <a:schemeClr val="bg1"/>
                </a:solidFill>
                <a:sym typeface="Wingdings" pitchFamily="2" charset="2"/>
              </a:rPr>
              <a:t></a:t>
            </a:r>
            <a:endParaRPr lang="en-US" sz="4500"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BE16EC1F-02E5-0A2E-C85A-F3E139A222D9}"/>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sz="2400" kern="1200" dirty="0">
                <a:solidFill>
                  <a:schemeClr val="tx1"/>
                </a:solidFill>
                <a:latin typeface="+mn-lt"/>
                <a:ea typeface="+mn-ea"/>
                <a:cs typeface="+mn-cs"/>
              </a:rPr>
              <a:t>Renée Resch, LL.M. (Athens)</a:t>
            </a:r>
          </a:p>
          <a:p>
            <a:r>
              <a:rPr lang="en-US" dirty="0" err="1">
                <a:solidFill>
                  <a:schemeClr val="tx1"/>
                </a:solidFill>
              </a:rPr>
              <a:t>reschrenee@gmail.com</a:t>
            </a:r>
            <a:endParaRPr lang="en-US" sz="2400" kern="1200" dirty="0">
              <a:solidFill>
                <a:schemeClr val="tx1"/>
              </a:solidFill>
              <a:latin typeface="+mn-lt"/>
              <a:ea typeface="+mn-ea"/>
              <a:cs typeface="+mn-cs"/>
            </a:endParaRPr>
          </a:p>
        </p:txBody>
      </p:sp>
      <p:sp>
        <p:nvSpPr>
          <p:cNvPr id="5" name="Footer Placeholder 4">
            <a:extLst>
              <a:ext uri="{FF2B5EF4-FFF2-40B4-BE49-F238E27FC236}">
                <a16:creationId xmlns:a16="http://schemas.microsoft.com/office/drawing/2014/main" id="{968C33D8-10B4-1336-BC3A-377BA31967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F00CD46E-01EA-A60D-3478-1FF482832F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4830" y="4540061"/>
            <a:ext cx="3577246" cy="2129314"/>
          </a:xfrm>
          <a:prstGeom prst="rect">
            <a:avLst/>
          </a:prstGeom>
        </p:spPr>
      </p:pic>
    </p:spTree>
    <p:extLst>
      <p:ext uri="{BB962C8B-B14F-4D97-AF65-F5344CB8AC3E}">
        <p14:creationId xmlns:p14="http://schemas.microsoft.com/office/powerpoint/2010/main" val="409179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F6A11F-387C-1BCC-1FB7-01CD1CD6D66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BCC802C-05DA-2AF3-4D6D-E92376EAC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6B9EF46F-57BE-4830-4456-C4022A2CC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787D346-19FB-BF51-7E40-8443D024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3386519-964F-C2C2-1E95-ACDFA85A2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4735206-399E-D629-F2F3-D22AE9C6D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364481A-8843-6D64-5E13-1E921EC77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9AFAA15-76F0-5BDB-BB35-71F035522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8DFF6A-1CC2-3ABC-79AD-862A7316198E}"/>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Conditionality within the Context of Accession to the European Union</a:t>
            </a:r>
            <a:endParaRPr lang="en-DE" sz="4000">
              <a:solidFill>
                <a:srgbClr val="FFFFFF"/>
              </a:solidFill>
            </a:endParaRPr>
          </a:p>
        </p:txBody>
      </p:sp>
      <p:sp>
        <p:nvSpPr>
          <p:cNvPr id="3" name="Content Placeholder 2">
            <a:extLst>
              <a:ext uri="{FF2B5EF4-FFF2-40B4-BE49-F238E27FC236}">
                <a16:creationId xmlns:a16="http://schemas.microsoft.com/office/drawing/2014/main" id="{B055028B-6602-22EF-9224-A3052C7272E9}"/>
              </a:ext>
            </a:extLst>
          </p:cNvPr>
          <p:cNvSpPr>
            <a:spLocks noGrp="1"/>
          </p:cNvSpPr>
          <p:nvPr>
            <p:ph idx="1"/>
          </p:nvPr>
        </p:nvSpPr>
        <p:spPr>
          <a:xfrm>
            <a:off x="4810259" y="649480"/>
            <a:ext cx="6555347" cy="5546047"/>
          </a:xfrm>
        </p:spPr>
        <p:txBody>
          <a:bodyPr anchor="ctr">
            <a:normAutofit/>
          </a:bodyPr>
          <a:lstStyle/>
          <a:p>
            <a:pPr algn="just"/>
            <a:r>
              <a:rPr lang="en-GB" b="1" dirty="0"/>
              <a:t>Art. 49 TFEU: </a:t>
            </a:r>
            <a:r>
              <a:rPr lang="en-GB" dirty="0"/>
              <a:t>the acceding state must be a European state and must observe the EU´s fundamental values as provided by Art. 2 TEU. </a:t>
            </a:r>
          </a:p>
          <a:p>
            <a:pPr algn="just"/>
            <a:r>
              <a:rPr lang="en-GB" b="1" i="1" dirty="0"/>
              <a:t>Copenhagen Accession </a:t>
            </a:r>
            <a:r>
              <a:rPr lang="en-GB" b="1" dirty="0"/>
              <a:t>Criteria: </a:t>
            </a:r>
            <a:r>
              <a:rPr lang="en-GB" dirty="0"/>
              <a:t>accession candidates must develop into </a:t>
            </a:r>
            <a:r>
              <a:rPr lang="en-GB" b="1" dirty="0"/>
              <a:t>stable and mature democracies </a:t>
            </a:r>
            <a:r>
              <a:rPr lang="en-GB" dirty="0"/>
              <a:t>and constitutional states and into </a:t>
            </a:r>
            <a:r>
              <a:rPr lang="en-GB" b="1" dirty="0"/>
              <a:t>functioning market economies</a:t>
            </a:r>
            <a:r>
              <a:rPr lang="en-GB" dirty="0"/>
              <a:t>.</a:t>
            </a:r>
          </a:p>
          <a:p>
            <a:pPr marL="0" indent="0" algn="just">
              <a:buNone/>
            </a:pPr>
            <a:r>
              <a:rPr lang="en-GB" dirty="0">
                <a:sym typeface="Wingdings" pitchFamily="2" charset="2"/>
              </a:rPr>
              <a:t> </a:t>
            </a:r>
            <a:r>
              <a:rPr lang="en-GB" b="1" i="1" dirty="0">
                <a:sym typeface="Wingdings" pitchFamily="2" charset="2"/>
              </a:rPr>
              <a:t>Ex-ante</a:t>
            </a:r>
            <a:r>
              <a:rPr lang="en-GB" b="1" dirty="0">
                <a:sym typeface="Wingdings" pitchFamily="2" charset="2"/>
              </a:rPr>
              <a:t> Conditionality </a:t>
            </a:r>
            <a:endParaRPr lang="en-GB" b="1" dirty="0"/>
          </a:p>
          <a:p>
            <a:endParaRPr lang="en-DE" sz="2000" dirty="0"/>
          </a:p>
        </p:txBody>
      </p:sp>
      <p:sp>
        <p:nvSpPr>
          <p:cNvPr id="5" name="Footer Placeholder 4">
            <a:extLst>
              <a:ext uri="{FF2B5EF4-FFF2-40B4-BE49-F238E27FC236}">
                <a16:creationId xmlns:a16="http://schemas.microsoft.com/office/drawing/2014/main" id="{2D7B0C27-C61E-1C4F-C712-238F1B9A47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46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A268D7-677C-67AF-5957-0E0A3B882B7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ECCAEF-B9E1-22A9-608C-4971B8CF6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8CDFA5E4-83B6-98D3-62EE-9F27FC1BC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08421B4-C51F-B489-2F0B-E0385908C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1C67078-355E-31D9-8BB0-7E992378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401CA12-E295-E714-E2E0-BF08795DF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ED17C63-C538-1338-A17F-802831B95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595B0C7-D81D-E639-B7C8-A3190A707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AB8993-2DDA-137B-B769-A1B9F5FDB846}"/>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Conditionality within the Context of the Economic and Monetary Union</a:t>
            </a:r>
            <a:endParaRPr lang="en-DE" sz="4000">
              <a:solidFill>
                <a:srgbClr val="FFFFFF"/>
              </a:solidFill>
            </a:endParaRPr>
          </a:p>
        </p:txBody>
      </p:sp>
      <p:sp>
        <p:nvSpPr>
          <p:cNvPr id="3" name="Content Placeholder 2">
            <a:extLst>
              <a:ext uri="{FF2B5EF4-FFF2-40B4-BE49-F238E27FC236}">
                <a16:creationId xmlns:a16="http://schemas.microsoft.com/office/drawing/2014/main" id="{B4CA2858-3BF7-444D-62C3-31BCF7FBEF52}"/>
              </a:ext>
            </a:extLst>
          </p:cNvPr>
          <p:cNvSpPr>
            <a:spLocks noGrp="1"/>
          </p:cNvSpPr>
          <p:nvPr>
            <p:ph idx="1"/>
          </p:nvPr>
        </p:nvSpPr>
        <p:spPr>
          <a:xfrm>
            <a:off x="4810259" y="649480"/>
            <a:ext cx="6555347" cy="5546047"/>
          </a:xfrm>
        </p:spPr>
        <p:txBody>
          <a:bodyPr anchor="ctr">
            <a:normAutofit lnSpcReduction="10000"/>
          </a:bodyPr>
          <a:lstStyle/>
          <a:p>
            <a:pPr algn="just"/>
            <a:r>
              <a:rPr lang="en-GB" b="1" dirty="0"/>
              <a:t>Art. 140 TFEU </a:t>
            </a:r>
            <a:r>
              <a:rPr lang="en-GB" dirty="0"/>
              <a:t>and Protocol on the </a:t>
            </a:r>
            <a:r>
              <a:rPr lang="en-GB" b="1" dirty="0"/>
              <a:t>Convergence Criteria</a:t>
            </a:r>
            <a:r>
              <a:rPr lang="en-GB" dirty="0"/>
              <a:t>: EU Member States must prove their economic convergence and demonstrate its sustainability in order to join the Eurozone.</a:t>
            </a:r>
          </a:p>
          <a:p>
            <a:pPr algn="just"/>
            <a:r>
              <a:rPr lang="en-GB" dirty="0"/>
              <a:t>Together with the </a:t>
            </a:r>
            <a:r>
              <a:rPr lang="en-GB" b="1" dirty="0"/>
              <a:t>Stability and Growth Pact </a:t>
            </a:r>
            <a:r>
              <a:rPr lang="en-GB" dirty="0"/>
              <a:t>and the obligation of the Member States in </a:t>
            </a:r>
            <a:r>
              <a:rPr lang="en-GB" b="1" dirty="0"/>
              <a:t>Art. 126 TFEU</a:t>
            </a:r>
            <a:r>
              <a:rPr lang="en-GB" dirty="0"/>
              <a:t> to avoid excessive deficits in their public budgets, these convergence criteria became </a:t>
            </a:r>
            <a:r>
              <a:rPr lang="en-GB" b="1" dirty="0"/>
              <a:t>permanent conditions </a:t>
            </a:r>
            <a:r>
              <a:rPr lang="en-GB" dirty="0"/>
              <a:t>for participation in the Economic and Monetary Union Protocol on the Convergence Criteria.</a:t>
            </a:r>
          </a:p>
          <a:p>
            <a:pPr marL="0" indent="0" algn="just">
              <a:buNone/>
            </a:pPr>
            <a:r>
              <a:rPr lang="en-GB" dirty="0">
                <a:sym typeface="Wingdings" pitchFamily="2" charset="2"/>
              </a:rPr>
              <a:t> </a:t>
            </a:r>
            <a:r>
              <a:rPr lang="en-GB" b="1" i="1" dirty="0">
                <a:sym typeface="Wingdings" pitchFamily="2" charset="2"/>
              </a:rPr>
              <a:t>Ex-ante</a:t>
            </a:r>
            <a:r>
              <a:rPr lang="en-GB" b="1" dirty="0">
                <a:sym typeface="Wingdings" pitchFamily="2" charset="2"/>
              </a:rPr>
              <a:t> Conditionality</a:t>
            </a:r>
            <a:endParaRPr lang="en-GB" b="1" dirty="0"/>
          </a:p>
          <a:p>
            <a:endParaRPr lang="en-DE" sz="2000" dirty="0"/>
          </a:p>
        </p:txBody>
      </p:sp>
      <p:sp>
        <p:nvSpPr>
          <p:cNvPr id="5" name="Footer Placeholder 4">
            <a:extLst>
              <a:ext uri="{FF2B5EF4-FFF2-40B4-BE49-F238E27FC236}">
                <a16:creationId xmlns:a16="http://schemas.microsoft.com/office/drawing/2014/main" id="{81B52EB9-FB42-C5EA-DC64-8582D93AC9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97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342EC5-6B01-169E-09DB-B28893934B1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50119A-EEE0-86E8-0E32-EAFFC260F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1C0971B0-A303-8656-3430-BB077EB79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D165221-4B1B-0E45-C01D-28353262F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94F203D-642C-85BF-4FFD-06F7C45F1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C37CACD-E19B-0DFB-2D1D-BF5E0096F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6C8799-460F-BC90-3E8D-393D91159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712C30B-62B1-F3BE-39DA-4C916BEDF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2C398F-9070-034D-0D8D-B53910D9458A}"/>
              </a:ext>
            </a:extLst>
          </p:cNvPr>
          <p:cNvSpPr>
            <a:spLocks noGrp="1"/>
          </p:cNvSpPr>
          <p:nvPr>
            <p:ph type="title"/>
          </p:nvPr>
        </p:nvSpPr>
        <p:spPr>
          <a:xfrm>
            <a:off x="466722" y="586855"/>
            <a:ext cx="3201366" cy="3387497"/>
          </a:xfrm>
        </p:spPr>
        <p:txBody>
          <a:bodyPr anchor="b">
            <a:normAutofit/>
          </a:bodyPr>
          <a:lstStyle/>
          <a:p>
            <a:pPr algn="r"/>
            <a:endParaRPr lang="en-DE" sz="4000">
              <a:solidFill>
                <a:srgbClr val="FFFFFF"/>
              </a:solidFill>
            </a:endParaRPr>
          </a:p>
        </p:txBody>
      </p:sp>
      <p:sp>
        <p:nvSpPr>
          <p:cNvPr id="3" name="Content Placeholder 2">
            <a:extLst>
              <a:ext uri="{FF2B5EF4-FFF2-40B4-BE49-F238E27FC236}">
                <a16:creationId xmlns:a16="http://schemas.microsoft.com/office/drawing/2014/main" id="{B7D21359-E85F-EA8B-EA2E-0DA0A96DFC2A}"/>
              </a:ext>
            </a:extLst>
          </p:cNvPr>
          <p:cNvSpPr>
            <a:spLocks noGrp="1"/>
          </p:cNvSpPr>
          <p:nvPr>
            <p:ph idx="1"/>
          </p:nvPr>
        </p:nvSpPr>
        <p:spPr>
          <a:xfrm>
            <a:off x="4810259" y="649480"/>
            <a:ext cx="6555347" cy="5546047"/>
          </a:xfrm>
        </p:spPr>
        <p:txBody>
          <a:bodyPr anchor="ctr">
            <a:noAutofit/>
          </a:bodyPr>
          <a:lstStyle/>
          <a:p>
            <a:pPr algn="just"/>
            <a:r>
              <a:rPr lang="en-GB" dirty="0"/>
              <a:t>Conditionalities were </a:t>
            </a:r>
            <a:r>
              <a:rPr lang="en-GB" b="1" dirty="0"/>
              <a:t>combined with sanctions.</a:t>
            </a:r>
          </a:p>
          <a:p>
            <a:pPr algn="just"/>
            <a:r>
              <a:rPr lang="en-GB" b="1" dirty="0"/>
              <a:t>Art. 126 TFEU: </a:t>
            </a:r>
            <a:r>
              <a:rPr lang="en-GB" dirty="0"/>
              <a:t>Membership in the Eurozone requires acceptance of and compliance with fiscal policy requirements. Any non-compliance with those requirements is associated with </a:t>
            </a:r>
            <a:r>
              <a:rPr lang="en-GB" b="1" dirty="0"/>
              <a:t>sanctions</a:t>
            </a:r>
            <a:r>
              <a:rPr lang="en-GB" dirty="0"/>
              <a:t>. </a:t>
            </a:r>
          </a:p>
          <a:p>
            <a:pPr algn="just">
              <a:buFont typeface="Wingdings" pitchFamily="2" charset="2"/>
              <a:buChar char="à"/>
            </a:pPr>
            <a:r>
              <a:rPr lang="en-GB" dirty="0">
                <a:sym typeface="Wingdings" pitchFamily="2" charset="2"/>
              </a:rPr>
              <a:t>Turns </a:t>
            </a:r>
            <a:r>
              <a:rPr lang="en-GB" dirty="0"/>
              <a:t>positive Ex-ante Conditionality after joining the Economic and Monetary Union into a </a:t>
            </a:r>
            <a:r>
              <a:rPr lang="en-GB" b="1" dirty="0"/>
              <a:t>permanent punitive conditionality</a:t>
            </a:r>
            <a:r>
              <a:rPr lang="en-GB" dirty="0"/>
              <a:t>. </a:t>
            </a:r>
          </a:p>
          <a:p>
            <a:pPr algn="just">
              <a:buFont typeface="Wingdings" pitchFamily="2" charset="2"/>
              <a:buChar char="à"/>
            </a:pPr>
            <a:r>
              <a:rPr lang="en-GB" b="1" dirty="0"/>
              <a:t> Fundamental control instrument</a:t>
            </a:r>
            <a:r>
              <a:rPr lang="en-GB" dirty="0"/>
              <a:t>.</a:t>
            </a:r>
          </a:p>
        </p:txBody>
      </p:sp>
      <p:sp>
        <p:nvSpPr>
          <p:cNvPr id="5" name="Footer Placeholder 4">
            <a:extLst>
              <a:ext uri="{FF2B5EF4-FFF2-40B4-BE49-F238E27FC236}">
                <a16:creationId xmlns:a16="http://schemas.microsoft.com/office/drawing/2014/main" id="{F0B7671E-9642-BF61-B499-4710BEA7E8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Summer School NKUA 2025</a:t>
            </a:r>
            <a:endParaRPr kumimoji="0" lang="en-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8045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4415</TotalTime>
  <Words>4714</Words>
  <Application>Microsoft Macintosh PowerPoint</Application>
  <PresentationFormat>Widescreen</PresentationFormat>
  <Paragraphs>369</Paragraphs>
  <Slides>62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Aptos</vt:lpstr>
      <vt:lpstr>Arial</vt:lpstr>
      <vt:lpstr>Calibri</vt:lpstr>
      <vt:lpstr>Calibri Light</vt:lpstr>
      <vt:lpstr>Wingdings</vt:lpstr>
      <vt:lpstr>1_Office Theme</vt:lpstr>
      <vt:lpstr>Conditionality as an Effective Instrument for Ensuring Respect for the Rule of Law in the EU? </vt:lpstr>
      <vt:lpstr>Content</vt:lpstr>
      <vt:lpstr>The Concept of Conditionality</vt:lpstr>
      <vt:lpstr>General Definition of Conditionality</vt:lpstr>
      <vt:lpstr>General Definition of Conditionality</vt:lpstr>
      <vt:lpstr>The Concept of Conditionality within the EU</vt:lpstr>
      <vt:lpstr>Conditionality within the Context of Accession to the European Union</vt:lpstr>
      <vt:lpstr>Conditionality within the Context of the Economic and Monetary Union</vt:lpstr>
      <vt:lpstr>PowerPoint Presentation</vt:lpstr>
      <vt:lpstr>PowerPoint Presentation</vt:lpstr>
      <vt:lpstr>Expansion of Conditionality Mechanism during the Eurocrisis</vt:lpstr>
      <vt:lpstr>Conditionality within the Context of the European Spending Policy</vt:lpstr>
      <vt:lpstr>The Rule of Law Crisis in the EU </vt:lpstr>
      <vt:lpstr>The Rule of Law Crisis in the EU</vt:lpstr>
      <vt:lpstr>European Rule of Law Toolbox and their Deficits</vt:lpstr>
      <vt:lpstr>The Conditionality Regulation – New Mechanism to Protect the Rule of Law?</vt:lpstr>
      <vt:lpstr>Legislative Procedure and Implementation of the Regulation</vt:lpstr>
      <vt:lpstr>PowerPoint Presentation</vt:lpstr>
      <vt:lpstr>Ambiguity of the real goal of the proposed new Regulation</vt:lpstr>
      <vt:lpstr>PowerPoint Presentation</vt:lpstr>
      <vt:lpstr>CJEU´s Findings</vt:lpstr>
      <vt:lpstr>The Conditionality Regulation: Procedures and Practical Application</vt:lpstr>
      <vt:lpstr>Art. 1 of the Conditionality Regulation – The Scope of the Regulation</vt:lpstr>
      <vt:lpstr>Art. 4 of the Conditionality Regulation</vt:lpstr>
      <vt:lpstr>Conditions for the adoption of measures</vt:lpstr>
      <vt:lpstr>Art. 2 (a) of the Conditionality Regulation</vt:lpstr>
      <vt:lpstr>Art. 3 of the Conditionality Regulation</vt:lpstr>
      <vt:lpstr>Art. 4 (2) of the Conditionality Regulation</vt:lpstr>
      <vt:lpstr>Sufficient Direct Link</vt:lpstr>
      <vt:lpstr>Sufficient Direct Link</vt:lpstr>
      <vt:lpstr>Sufficient Direct Link</vt:lpstr>
      <vt:lpstr>Procedure and Measures of the Regulation</vt:lpstr>
      <vt:lpstr>Procedure and Measures of the Regulation</vt:lpstr>
      <vt:lpstr>Lifting of Measures of the Regulation</vt:lpstr>
      <vt:lpstr>Procedure and Measures of the Regulation</vt:lpstr>
      <vt:lpstr>Practical Application and Challenges</vt:lpstr>
      <vt:lpstr>Practical Application on Hungary</vt:lpstr>
      <vt:lpstr>Practical Application on Poland?</vt:lpstr>
      <vt:lpstr>Conditionality´s Effectiveness for the Protection of the Rule of Law</vt:lpstr>
      <vt:lpstr>Benefits of the Conditionality Regulation</vt:lpstr>
      <vt:lpstr>Constitutional Deficits of Conditionality</vt:lpstr>
      <vt:lpstr>Potential Negative Effects on the Principle of Equality</vt:lpstr>
      <vt:lpstr>Potential Negative Effects on the Principle of Mutual Trust</vt:lpstr>
      <vt:lpstr>Potential Negative Effect on the Principle of Mutual Trust</vt:lpstr>
      <vt:lpstr>Potential Risk of “Competence Creep”</vt:lpstr>
      <vt:lpstr>Potential Risk of “Competence Creep”</vt:lpstr>
      <vt:lpstr>Multiple Layers of Protection of the Rule of Law by Conditionality?</vt:lpstr>
      <vt:lpstr>Multiple Layers of Protection of the Rule of Law by Conditionality?</vt:lpstr>
      <vt:lpstr>The Recovery and Resilience Facility Regulation (RRF)</vt:lpstr>
      <vt:lpstr>The Common Provisions Regulation (CPR)</vt:lpstr>
      <vt:lpstr>Synergy and Subsidiarity: the Relationship between the three Conditionality Regimes</vt:lpstr>
      <vt:lpstr>Synergy and Subsidiarity: the Relationship between the three Conditionality Regimes</vt:lpstr>
      <vt:lpstr>(When) Is the Conditionality Regulation more effective?</vt:lpstr>
      <vt:lpstr>(When) Is the Conditionality Regulation more effective?</vt:lpstr>
      <vt:lpstr>Multiple Layers of Protection of the Rule of Law by Conditionality?</vt:lpstr>
      <vt:lpstr>Multiple Layers of Protection of the Rule of Law by Conditionality?</vt:lpstr>
      <vt:lpstr>Multiple Layers of Protection of the Rule of Law by Conditionality?</vt:lpstr>
      <vt:lpstr>Multiple Layers of Protection of the Rule of Law by Conditionality?</vt:lpstr>
      <vt:lpstr>Conclusion</vt:lpstr>
      <vt:lpstr>The Rise of Conditionality within the EU</vt:lpstr>
      <vt:lpstr>Conclusion</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Istrate Ramona</dc:creator>
  <cp:lastModifiedBy>Istrate Ramona</cp:lastModifiedBy>
  <cp:revision>20</cp:revision>
  <dcterms:created xsi:type="dcterms:W3CDTF">2025-08-09T11:46:58Z</dcterms:created>
  <dcterms:modified xsi:type="dcterms:W3CDTF">2025-09-14T10:09:29Z</dcterms:modified>
</cp:coreProperties>
</file>