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18"/>
  </p:notesMasterIdLst>
  <p:sldIdLst>
    <p:sldId id="256" r:id="rId2"/>
    <p:sldId id="267" r:id="rId3"/>
    <p:sldId id="309" r:id="rId4"/>
    <p:sldId id="310" r:id="rId5"/>
    <p:sldId id="308" r:id="rId6"/>
    <p:sldId id="311" r:id="rId7"/>
    <p:sldId id="312" r:id="rId8"/>
    <p:sldId id="313" r:id="rId9"/>
    <p:sldId id="314" r:id="rId10"/>
    <p:sldId id="315" r:id="rId11"/>
    <p:sldId id="316" r:id="rId12"/>
    <p:sldId id="317" r:id="rId13"/>
    <p:sldId id="318" r:id="rId14"/>
    <p:sldId id="319" r:id="rId15"/>
    <p:sldId id="321" r:id="rId16"/>
    <p:sldId id="32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0"/>
    <p:restoredTop sz="95928"/>
  </p:normalViewPr>
  <p:slideViewPr>
    <p:cSldViewPr snapToGrid="0">
      <p:cViewPr>
        <p:scale>
          <a:sx n="84" d="100"/>
          <a:sy n="84" d="100"/>
        </p:scale>
        <p:origin x="1248" y="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9DFA9-3A92-7946-B44E-F78014903370}" type="doc">
      <dgm:prSet loTypeId="urn:microsoft.com/office/officeart/2005/8/layout/pyramid2" loCatId="" qsTypeId="urn:microsoft.com/office/officeart/2005/8/quickstyle/simple1" qsCatId="simple" csTypeId="urn:microsoft.com/office/officeart/2005/8/colors/accent1_2" csCatId="accent1" phldr="1"/>
      <dgm:spPr/>
    </dgm:pt>
    <dgm:pt modelId="{89D50443-C32F-D64D-A0A0-5948B2769AA9}">
      <dgm:prSet phldrT="[Text]" custT="1"/>
      <dgm:spPr>
        <a:solidFill>
          <a:schemeClr val="accent3">
            <a:lumMod val="60000"/>
            <a:lumOff val="40000"/>
            <a:alpha val="90000"/>
          </a:schemeClr>
        </a:solidFill>
      </dgm:spPr>
      <dgm:t>
        <a:bodyPr/>
        <a:lstStyle/>
        <a:p>
          <a:r>
            <a:rPr lang="en-US" sz="1200" b="1" dirty="0"/>
            <a:t>06.12.2024 RCC annuls the entire electoral process</a:t>
          </a:r>
        </a:p>
      </dgm:t>
    </dgm:pt>
    <dgm:pt modelId="{BBA1FB09-EAA7-7E4E-B991-976254896B32}" type="parTrans" cxnId="{A014AF96-02AC-FE4F-940C-2F183E057252}">
      <dgm:prSet/>
      <dgm:spPr/>
      <dgm:t>
        <a:bodyPr/>
        <a:lstStyle/>
        <a:p>
          <a:endParaRPr lang="en-US"/>
        </a:p>
      </dgm:t>
    </dgm:pt>
    <dgm:pt modelId="{E802E0F1-043E-B149-96AC-AB0CA7D7F214}" type="sibTrans" cxnId="{A014AF96-02AC-FE4F-940C-2F183E057252}">
      <dgm:prSet/>
      <dgm:spPr/>
      <dgm:t>
        <a:bodyPr/>
        <a:lstStyle/>
        <a:p>
          <a:endParaRPr lang="en-US"/>
        </a:p>
      </dgm:t>
    </dgm:pt>
    <dgm:pt modelId="{B5F9CAFB-977B-D94C-ACED-360E483D502A}">
      <dgm:prSet phldrT="[Text]" custT="1"/>
      <dgm:spPr/>
      <dgm:t>
        <a:bodyPr/>
        <a:lstStyle/>
        <a:p>
          <a:pPr>
            <a:buNone/>
          </a:pPr>
          <a:r>
            <a:rPr lang="en-GB" sz="1200" b="1" dirty="0"/>
            <a:t>24.11.2024 First round of the presidential elections, unexpectedly won by an ultranationalist </a:t>
          </a:r>
          <a:endParaRPr lang="en-US" sz="1200" b="1" dirty="0"/>
        </a:p>
      </dgm:t>
    </dgm:pt>
    <dgm:pt modelId="{C0C4325D-9CFB-C641-85CC-5E6A82EE965C}" type="parTrans" cxnId="{26CC977B-8D77-9347-ACAB-CFDF741F0583}">
      <dgm:prSet/>
      <dgm:spPr/>
      <dgm:t>
        <a:bodyPr/>
        <a:lstStyle/>
        <a:p>
          <a:endParaRPr lang="en-US"/>
        </a:p>
      </dgm:t>
    </dgm:pt>
    <dgm:pt modelId="{F275B83B-CFC4-914C-B161-9C97B59D6484}" type="sibTrans" cxnId="{26CC977B-8D77-9347-ACAB-CFDF741F0583}">
      <dgm:prSet/>
      <dgm:spPr/>
      <dgm:t>
        <a:bodyPr/>
        <a:lstStyle/>
        <a:p>
          <a:endParaRPr lang="en-US"/>
        </a:p>
      </dgm:t>
    </dgm:pt>
    <dgm:pt modelId="{36843D2C-4056-1E40-9F07-1B0DB5DCF474}">
      <dgm:prSet phldrT="[Text]" custT="1"/>
      <dgm:spPr>
        <a:solidFill>
          <a:schemeClr val="accent3">
            <a:lumMod val="60000"/>
            <a:lumOff val="40000"/>
            <a:alpha val="90000"/>
          </a:schemeClr>
        </a:solidFill>
        <a:ln>
          <a:solidFill>
            <a:schemeClr val="accent4"/>
          </a:solidFill>
        </a:ln>
      </dgm:spPr>
      <dgm:t>
        <a:bodyPr/>
        <a:lstStyle/>
        <a:p>
          <a:r>
            <a:rPr lang="en-US" sz="1200" b="1" dirty="0"/>
            <a:t>05.10.2024 RCC annuls </a:t>
          </a:r>
          <a:r>
            <a:rPr lang="en-GB" sz="1200" b="1" dirty="0"/>
            <a:t>the candidacy of the head of the “SOS” far-right party </a:t>
          </a:r>
          <a:endParaRPr lang="en-US" sz="1200" b="1" dirty="0"/>
        </a:p>
      </dgm:t>
    </dgm:pt>
    <dgm:pt modelId="{9C784FFA-E135-0648-8F1E-66C5EFF48033}" type="parTrans" cxnId="{492BBB12-FA72-E847-AC35-7B2FE9C3A005}">
      <dgm:prSet/>
      <dgm:spPr/>
      <dgm:t>
        <a:bodyPr/>
        <a:lstStyle/>
        <a:p>
          <a:endParaRPr lang="en-US"/>
        </a:p>
      </dgm:t>
    </dgm:pt>
    <dgm:pt modelId="{292EC56A-2AD0-F249-B124-225268D267BA}" type="sibTrans" cxnId="{492BBB12-FA72-E847-AC35-7B2FE9C3A005}">
      <dgm:prSet/>
      <dgm:spPr/>
      <dgm:t>
        <a:bodyPr/>
        <a:lstStyle/>
        <a:p>
          <a:endParaRPr lang="en-US"/>
        </a:p>
      </dgm:t>
    </dgm:pt>
    <dgm:pt modelId="{34B13E33-65E1-BF45-AD78-EA7D946C11C0}">
      <dgm:prSet custT="1"/>
      <dgm:spPr/>
      <dgm:t>
        <a:bodyPr/>
        <a:lstStyle/>
        <a:p>
          <a:r>
            <a:rPr lang="en-US" sz="1200" b="1" dirty="0"/>
            <a:t>06.12.2024 </a:t>
          </a:r>
          <a:r>
            <a:rPr lang="en-GB" sz="1200" b="1" dirty="0"/>
            <a:t>The second round of the presidential elections starts in the diaspora.</a:t>
          </a:r>
          <a:endParaRPr lang="en-US" sz="1200" b="1" dirty="0"/>
        </a:p>
      </dgm:t>
    </dgm:pt>
    <dgm:pt modelId="{F60BF084-739B-864E-9136-954FAE6ED1BD}" type="parTrans" cxnId="{0CC00ECA-C59B-BD44-8254-3F3CD3AB8530}">
      <dgm:prSet/>
      <dgm:spPr/>
      <dgm:t>
        <a:bodyPr/>
        <a:lstStyle/>
        <a:p>
          <a:endParaRPr lang="en-US"/>
        </a:p>
      </dgm:t>
    </dgm:pt>
    <dgm:pt modelId="{19C12100-99B4-3648-9FB8-9493D5A9386F}" type="sibTrans" cxnId="{0CC00ECA-C59B-BD44-8254-3F3CD3AB8530}">
      <dgm:prSet/>
      <dgm:spPr/>
      <dgm:t>
        <a:bodyPr/>
        <a:lstStyle/>
        <a:p>
          <a:endParaRPr lang="en-US"/>
        </a:p>
      </dgm:t>
    </dgm:pt>
    <dgm:pt modelId="{57DF482E-E56F-E547-9212-97C84F817DDF}">
      <dgm:prSet custT="1"/>
      <dgm:spPr/>
      <dgm:t>
        <a:bodyPr/>
        <a:lstStyle/>
        <a:p>
          <a:r>
            <a:rPr lang="en-US" sz="1200" b="1" dirty="0"/>
            <a:t>02.12.2024 RCC </a:t>
          </a:r>
          <a:r>
            <a:rPr lang="en-GB" sz="1200" b="1" noProof="1"/>
            <a:t>confirms </a:t>
          </a:r>
          <a:r>
            <a:rPr lang="en-GB" sz="1200" b="1" noProof="0" dirty="0"/>
            <a:t>the </a:t>
          </a:r>
          <a:r>
            <a:rPr lang="en-GB" sz="1200" b="1" dirty="0"/>
            <a:t>general validity of the first round of presidential elections</a:t>
          </a:r>
          <a:endParaRPr lang="en-US" sz="1200" b="1" dirty="0"/>
        </a:p>
      </dgm:t>
    </dgm:pt>
    <dgm:pt modelId="{53293268-F6BC-924A-A18F-D55AF430476E}" type="parTrans" cxnId="{B6AEA8ED-6FA1-6B48-9124-5C89A6BB5F72}">
      <dgm:prSet/>
      <dgm:spPr/>
      <dgm:t>
        <a:bodyPr/>
        <a:lstStyle/>
        <a:p>
          <a:endParaRPr lang="en-US"/>
        </a:p>
      </dgm:t>
    </dgm:pt>
    <dgm:pt modelId="{F750705C-8D21-DF40-A816-EABDBCDC3E11}" type="sibTrans" cxnId="{B6AEA8ED-6FA1-6B48-9124-5C89A6BB5F72}">
      <dgm:prSet/>
      <dgm:spPr/>
      <dgm:t>
        <a:bodyPr/>
        <a:lstStyle/>
        <a:p>
          <a:endParaRPr lang="en-US"/>
        </a:p>
      </dgm:t>
    </dgm:pt>
    <dgm:pt modelId="{0A102CEE-EBE8-8B44-850F-5164344F7FDA}">
      <dgm:prSet custT="1"/>
      <dgm:spPr/>
      <dgm:t>
        <a:bodyPr/>
        <a:lstStyle/>
        <a:p>
          <a:r>
            <a:rPr lang="en-US" sz="1200" b="1" dirty="0"/>
            <a:t>01.12.2024 The p</a:t>
          </a:r>
          <a:r>
            <a:rPr lang="en-GB" sz="1200" b="1" noProof="1"/>
            <a:t>arliamentary</a:t>
          </a:r>
          <a:r>
            <a:rPr lang="en-GB" sz="1200" b="1" dirty="0"/>
            <a:t> elections are won with difficulty by the Pro-European parties</a:t>
          </a:r>
          <a:endParaRPr lang="en-US" sz="1200" b="1" dirty="0"/>
        </a:p>
      </dgm:t>
    </dgm:pt>
    <dgm:pt modelId="{C28951B4-8D36-B440-B81D-F4BDED1A7B8E}" type="parTrans" cxnId="{641A0A37-7351-BF4C-9188-47177DD671E6}">
      <dgm:prSet/>
      <dgm:spPr/>
      <dgm:t>
        <a:bodyPr/>
        <a:lstStyle/>
        <a:p>
          <a:endParaRPr lang="en-US"/>
        </a:p>
      </dgm:t>
    </dgm:pt>
    <dgm:pt modelId="{8F1E9DFB-A9A3-B74D-83D1-CD1547913C4B}" type="sibTrans" cxnId="{641A0A37-7351-BF4C-9188-47177DD671E6}">
      <dgm:prSet/>
      <dgm:spPr/>
      <dgm:t>
        <a:bodyPr/>
        <a:lstStyle/>
        <a:p>
          <a:endParaRPr lang="en-US"/>
        </a:p>
      </dgm:t>
    </dgm:pt>
    <dgm:pt modelId="{5A730051-9317-DA4E-AECC-30B3B054840B}">
      <dgm:prSet custT="1"/>
      <dgm:spPr/>
      <dgm:t>
        <a:bodyPr/>
        <a:lstStyle/>
        <a:p>
          <a:r>
            <a:rPr lang="en-US" sz="1200" b="1" dirty="0"/>
            <a:t>28.11.2024 RCC decides the r</a:t>
          </a:r>
          <a:r>
            <a:rPr lang="en-GB" sz="1200" b="1" noProof="1"/>
            <a:t>ecount</a:t>
          </a:r>
          <a:r>
            <a:rPr lang="en-GB" sz="1200" b="1" dirty="0"/>
            <a:t> of all ballots cast and postpones the validation of PE</a:t>
          </a:r>
          <a:endParaRPr lang="en-US" sz="1200" b="1" dirty="0"/>
        </a:p>
      </dgm:t>
    </dgm:pt>
    <dgm:pt modelId="{053E5450-3181-674A-90E5-D7F89E4E2DF6}" type="parTrans" cxnId="{D076705A-6A1D-754B-8A3F-360631F13ED5}">
      <dgm:prSet/>
      <dgm:spPr/>
      <dgm:t>
        <a:bodyPr/>
        <a:lstStyle/>
        <a:p>
          <a:endParaRPr lang="en-US"/>
        </a:p>
      </dgm:t>
    </dgm:pt>
    <dgm:pt modelId="{C0A7CE0D-1451-5F41-BB2B-E68B8B29965B}" type="sibTrans" cxnId="{D076705A-6A1D-754B-8A3F-360631F13ED5}">
      <dgm:prSet/>
      <dgm:spPr/>
      <dgm:t>
        <a:bodyPr/>
        <a:lstStyle/>
        <a:p>
          <a:endParaRPr lang="en-US"/>
        </a:p>
      </dgm:t>
    </dgm:pt>
    <dgm:pt modelId="{2F778BF5-6F1C-E543-8934-27D1D1614871}">
      <dgm:prSet custT="1"/>
      <dgm:spPr/>
      <dgm:t>
        <a:bodyPr/>
        <a:lstStyle/>
        <a:p>
          <a:r>
            <a:rPr lang="en-US" sz="1200" b="1" dirty="0"/>
            <a:t>27.11.2024 </a:t>
          </a:r>
          <a:r>
            <a:rPr lang="en-GB" sz="1200" b="1" dirty="0"/>
            <a:t>RCC is requested to annul the first round for illegal financing of the campaign</a:t>
          </a:r>
          <a:endParaRPr lang="en-US" sz="1200" b="1" dirty="0"/>
        </a:p>
      </dgm:t>
    </dgm:pt>
    <dgm:pt modelId="{51BFDDC1-4C27-A446-A237-C33CA4473DAB}" type="parTrans" cxnId="{A9C83AC9-F099-8746-B374-DDD27FE76175}">
      <dgm:prSet/>
      <dgm:spPr/>
      <dgm:t>
        <a:bodyPr/>
        <a:lstStyle/>
        <a:p>
          <a:endParaRPr lang="en-US"/>
        </a:p>
      </dgm:t>
    </dgm:pt>
    <dgm:pt modelId="{321F1574-2813-D84E-9AEE-3E5FA68D3282}" type="sibTrans" cxnId="{A9C83AC9-F099-8746-B374-DDD27FE76175}">
      <dgm:prSet/>
      <dgm:spPr/>
      <dgm:t>
        <a:bodyPr/>
        <a:lstStyle/>
        <a:p>
          <a:endParaRPr lang="en-US"/>
        </a:p>
      </dgm:t>
    </dgm:pt>
    <dgm:pt modelId="{4B9F68E7-9BA6-BB49-A17F-F0DAF869DB8F}" type="pres">
      <dgm:prSet presAssocID="{5769DFA9-3A92-7946-B44E-F78014903370}" presName="compositeShape" presStyleCnt="0">
        <dgm:presLayoutVars>
          <dgm:dir/>
          <dgm:resizeHandles/>
        </dgm:presLayoutVars>
      </dgm:prSet>
      <dgm:spPr/>
    </dgm:pt>
    <dgm:pt modelId="{24943F0D-2B96-714D-851A-88469C485A59}" type="pres">
      <dgm:prSet presAssocID="{5769DFA9-3A92-7946-B44E-F78014903370}" presName="pyramid" presStyleLbl="node1" presStyleIdx="0" presStyleCnt="1"/>
      <dgm:spPr>
        <a:solidFill>
          <a:schemeClr val="accent6"/>
        </a:solidFill>
      </dgm:spPr>
    </dgm:pt>
    <dgm:pt modelId="{1539789D-8DF3-8F4C-A1A7-9D0908C7D4E6}" type="pres">
      <dgm:prSet presAssocID="{5769DFA9-3A92-7946-B44E-F78014903370}" presName="theList" presStyleCnt="0"/>
      <dgm:spPr/>
    </dgm:pt>
    <dgm:pt modelId="{04D92E14-E471-0440-BDC4-34A680E048A9}" type="pres">
      <dgm:prSet presAssocID="{89D50443-C32F-D64D-A0A0-5948B2769AA9}" presName="aNode" presStyleLbl="fgAcc1" presStyleIdx="0" presStyleCnt="8">
        <dgm:presLayoutVars>
          <dgm:bulletEnabled val="1"/>
        </dgm:presLayoutVars>
      </dgm:prSet>
      <dgm:spPr/>
    </dgm:pt>
    <dgm:pt modelId="{0F69B78A-614A-014B-9EF8-6AE2937BB4F5}" type="pres">
      <dgm:prSet presAssocID="{89D50443-C32F-D64D-A0A0-5948B2769AA9}" presName="aSpace" presStyleCnt="0"/>
      <dgm:spPr/>
    </dgm:pt>
    <dgm:pt modelId="{4EC23C46-13C3-F043-B4BF-E0AC1F926B1C}" type="pres">
      <dgm:prSet presAssocID="{34B13E33-65E1-BF45-AD78-EA7D946C11C0}" presName="aNode" presStyleLbl="fgAcc1" presStyleIdx="1" presStyleCnt="8">
        <dgm:presLayoutVars>
          <dgm:bulletEnabled val="1"/>
        </dgm:presLayoutVars>
      </dgm:prSet>
      <dgm:spPr/>
    </dgm:pt>
    <dgm:pt modelId="{3887E0B8-83B2-A547-9CB5-E81EB70E17BB}" type="pres">
      <dgm:prSet presAssocID="{34B13E33-65E1-BF45-AD78-EA7D946C11C0}" presName="aSpace" presStyleCnt="0"/>
      <dgm:spPr/>
    </dgm:pt>
    <dgm:pt modelId="{849ADCCB-341B-3746-A2C1-E2544E30731F}" type="pres">
      <dgm:prSet presAssocID="{57DF482E-E56F-E547-9212-97C84F817DDF}" presName="aNode" presStyleLbl="fgAcc1" presStyleIdx="2" presStyleCnt="8">
        <dgm:presLayoutVars>
          <dgm:bulletEnabled val="1"/>
        </dgm:presLayoutVars>
      </dgm:prSet>
      <dgm:spPr/>
    </dgm:pt>
    <dgm:pt modelId="{15B1E334-4A00-A649-84D4-ABD28B22695B}" type="pres">
      <dgm:prSet presAssocID="{57DF482E-E56F-E547-9212-97C84F817DDF}" presName="aSpace" presStyleCnt="0"/>
      <dgm:spPr/>
    </dgm:pt>
    <dgm:pt modelId="{8FC75FE5-8371-8E4C-82E4-C4D624201FAA}" type="pres">
      <dgm:prSet presAssocID="{0A102CEE-EBE8-8B44-850F-5164344F7FDA}" presName="aNode" presStyleLbl="fgAcc1" presStyleIdx="3" presStyleCnt="8">
        <dgm:presLayoutVars>
          <dgm:bulletEnabled val="1"/>
        </dgm:presLayoutVars>
      </dgm:prSet>
      <dgm:spPr/>
    </dgm:pt>
    <dgm:pt modelId="{30011B0E-6128-5744-A4DF-84AB620F3B7F}" type="pres">
      <dgm:prSet presAssocID="{0A102CEE-EBE8-8B44-850F-5164344F7FDA}" presName="aSpace" presStyleCnt="0"/>
      <dgm:spPr/>
    </dgm:pt>
    <dgm:pt modelId="{F6EB39EA-A7CC-7D49-A170-886EC44F4AC9}" type="pres">
      <dgm:prSet presAssocID="{5A730051-9317-DA4E-AECC-30B3B054840B}" presName="aNode" presStyleLbl="fgAcc1" presStyleIdx="4" presStyleCnt="8">
        <dgm:presLayoutVars>
          <dgm:bulletEnabled val="1"/>
        </dgm:presLayoutVars>
      </dgm:prSet>
      <dgm:spPr/>
    </dgm:pt>
    <dgm:pt modelId="{E23F5EF8-ED61-774A-A0BA-3F29C9017217}" type="pres">
      <dgm:prSet presAssocID="{5A730051-9317-DA4E-AECC-30B3B054840B}" presName="aSpace" presStyleCnt="0"/>
      <dgm:spPr/>
    </dgm:pt>
    <dgm:pt modelId="{AE102201-3578-B74B-B28A-9C52F6F62DF3}" type="pres">
      <dgm:prSet presAssocID="{2F778BF5-6F1C-E543-8934-27D1D1614871}" presName="aNode" presStyleLbl="fgAcc1" presStyleIdx="5" presStyleCnt="8">
        <dgm:presLayoutVars>
          <dgm:bulletEnabled val="1"/>
        </dgm:presLayoutVars>
      </dgm:prSet>
      <dgm:spPr/>
    </dgm:pt>
    <dgm:pt modelId="{A3A42109-B74B-2244-9AB1-A215B5ABDCA5}" type="pres">
      <dgm:prSet presAssocID="{2F778BF5-6F1C-E543-8934-27D1D1614871}" presName="aSpace" presStyleCnt="0"/>
      <dgm:spPr/>
    </dgm:pt>
    <dgm:pt modelId="{AD2E813D-218E-3749-92AF-5528D0C88EE6}" type="pres">
      <dgm:prSet presAssocID="{B5F9CAFB-977B-D94C-ACED-360E483D502A}" presName="aNode" presStyleLbl="fgAcc1" presStyleIdx="6" presStyleCnt="8" custLinFactNeighborX="327" custLinFactNeighborY="-70046">
        <dgm:presLayoutVars>
          <dgm:bulletEnabled val="1"/>
        </dgm:presLayoutVars>
      </dgm:prSet>
      <dgm:spPr/>
    </dgm:pt>
    <dgm:pt modelId="{BF06A5BC-D9B2-1D49-AFB2-06AC1B80DEEA}" type="pres">
      <dgm:prSet presAssocID="{B5F9CAFB-977B-D94C-ACED-360E483D502A}" presName="aSpace" presStyleCnt="0"/>
      <dgm:spPr/>
    </dgm:pt>
    <dgm:pt modelId="{F1949F10-BE2D-8B42-AA3B-5F9A9A1F8995}" type="pres">
      <dgm:prSet presAssocID="{36843D2C-4056-1E40-9F07-1B0DB5DCF474}" presName="aNode" presStyleLbl="fgAcc1" presStyleIdx="7" presStyleCnt="8" custLinFactNeighborX="15694" custLinFactNeighborY="16261">
        <dgm:presLayoutVars>
          <dgm:bulletEnabled val="1"/>
        </dgm:presLayoutVars>
      </dgm:prSet>
      <dgm:spPr/>
    </dgm:pt>
    <dgm:pt modelId="{3C2F8EF9-B2F2-A040-A030-07200F70F166}" type="pres">
      <dgm:prSet presAssocID="{36843D2C-4056-1E40-9F07-1B0DB5DCF474}" presName="aSpace" presStyleCnt="0"/>
      <dgm:spPr/>
    </dgm:pt>
  </dgm:ptLst>
  <dgm:cxnLst>
    <dgm:cxn modelId="{4F3FBE00-57E4-EF46-94B6-3CF64F807BBB}" type="presOf" srcId="{5A730051-9317-DA4E-AECC-30B3B054840B}" destId="{F6EB39EA-A7CC-7D49-A170-886EC44F4AC9}" srcOrd="0" destOrd="0" presId="urn:microsoft.com/office/officeart/2005/8/layout/pyramid2"/>
    <dgm:cxn modelId="{87FACF09-3101-EC4E-BDC4-AA98FF43806E}" type="presOf" srcId="{0A102CEE-EBE8-8B44-850F-5164344F7FDA}" destId="{8FC75FE5-8371-8E4C-82E4-C4D624201FAA}" srcOrd="0" destOrd="0" presId="urn:microsoft.com/office/officeart/2005/8/layout/pyramid2"/>
    <dgm:cxn modelId="{0F29D810-521F-0846-AF87-D01CA6E4C1C9}" type="presOf" srcId="{89D50443-C32F-D64D-A0A0-5948B2769AA9}" destId="{04D92E14-E471-0440-BDC4-34A680E048A9}" srcOrd="0" destOrd="0" presId="urn:microsoft.com/office/officeart/2005/8/layout/pyramid2"/>
    <dgm:cxn modelId="{EE2F4F11-3AE9-594D-B4B8-8D815FFF3B48}" type="presOf" srcId="{2F778BF5-6F1C-E543-8934-27D1D1614871}" destId="{AE102201-3578-B74B-B28A-9C52F6F62DF3}" srcOrd="0" destOrd="0" presId="urn:microsoft.com/office/officeart/2005/8/layout/pyramid2"/>
    <dgm:cxn modelId="{492BBB12-FA72-E847-AC35-7B2FE9C3A005}" srcId="{5769DFA9-3A92-7946-B44E-F78014903370}" destId="{36843D2C-4056-1E40-9F07-1B0DB5DCF474}" srcOrd="7" destOrd="0" parTransId="{9C784FFA-E135-0648-8F1E-66C5EFF48033}" sibTransId="{292EC56A-2AD0-F249-B124-225268D267BA}"/>
    <dgm:cxn modelId="{3C3C2E1C-3E1D-3340-B8B6-A545FCD7121A}" type="presOf" srcId="{34B13E33-65E1-BF45-AD78-EA7D946C11C0}" destId="{4EC23C46-13C3-F043-B4BF-E0AC1F926B1C}" srcOrd="0" destOrd="0" presId="urn:microsoft.com/office/officeart/2005/8/layout/pyramid2"/>
    <dgm:cxn modelId="{641A0A37-7351-BF4C-9188-47177DD671E6}" srcId="{5769DFA9-3A92-7946-B44E-F78014903370}" destId="{0A102CEE-EBE8-8B44-850F-5164344F7FDA}" srcOrd="3" destOrd="0" parTransId="{C28951B4-8D36-B440-B81D-F4BDED1A7B8E}" sibTransId="{8F1E9DFB-A9A3-B74D-83D1-CD1547913C4B}"/>
    <dgm:cxn modelId="{78A1D141-1D5E-5242-9A65-A34E0B42619F}" type="presOf" srcId="{B5F9CAFB-977B-D94C-ACED-360E483D502A}" destId="{AD2E813D-218E-3749-92AF-5528D0C88EE6}" srcOrd="0" destOrd="0" presId="urn:microsoft.com/office/officeart/2005/8/layout/pyramid2"/>
    <dgm:cxn modelId="{D076705A-6A1D-754B-8A3F-360631F13ED5}" srcId="{5769DFA9-3A92-7946-B44E-F78014903370}" destId="{5A730051-9317-DA4E-AECC-30B3B054840B}" srcOrd="4" destOrd="0" parTransId="{053E5450-3181-674A-90E5-D7F89E4E2DF6}" sibTransId="{C0A7CE0D-1451-5F41-BB2B-E68B8B29965B}"/>
    <dgm:cxn modelId="{A6E0476C-882D-7449-8E7C-7EE5B1024EEC}" type="presOf" srcId="{5769DFA9-3A92-7946-B44E-F78014903370}" destId="{4B9F68E7-9BA6-BB49-A17F-F0DAF869DB8F}" srcOrd="0" destOrd="0" presId="urn:microsoft.com/office/officeart/2005/8/layout/pyramid2"/>
    <dgm:cxn modelId="{26CC977B-8D77-9347-ACAB-CFDF741F0583}" srcId="{5769DFA9-3A92-7946-B44E-F78014903370}" destId="{B5F9CAFB-977B-D94C-ACED-360E483D502A}" srcOrd="6" destOrd="0" parTransId="{C0C4325D-9CFB-C641-85CC-5E6A82EE965C}" sibTransId="{F275B83B-CFC4-914C-B161-9C97B59D6484}"/>
    <dgm:cxn modelId="{4A6AF094-2290-6E40-9A3F-D42A4FFE51BD}" type="presOf" srcId="{57DF482E-E56F-E547-9212-97C84F817DDF}" destId="{849ADCCB-341B-3746-A2C1-E2544E30731F}" srcOrd="0" destOrd="0" presId="urn:microsoft.com/office/officeart/2005/8/layout/pyramid2"/>
    <dgm:cxn modelId="{A014AF96-02AC-FE4F-940C-2F183E057252}" srcId="{5769DFA9-3A92-7946-B44E-F78014903370}" destId="{89D50443-C32F-D64D-A0A0-5948B2769AA9}" srcOrd="0" destOrd="0" parTransId="{BBA1FB09-EAA7-7E4E-B991-976254896B32}" sibTransId="{E802E0F1-043E-B149-96AC-AB0CA7D7F214}"/>
    <dgm:cxn modelId="{46D62FC4-61B9-DB42-8008-2DEDDACA61C8}" type="presOf" srcId="{36843D2C-4056-1E40-9F07-1B0DB5DCF474}" destId="{F1949F10-BE2D-8B42-AA3B-5F9A9A1F8995}" srcOrd="0" destOrd="0" presId="urn:microsoft.com/office/officeart/2005/8/layout/pyramid2"/>
    <dgm:cxn modelId="{A9C83AC9-F099-8746-B374-DDD27FE76175}" srcId="{5769DFA9-3A92-7946-B44E-F78014903370}" destId="{2F778BF5-6F1C-E543-8934-27D1D1614871}" srcOrd="5" destOrd="0" parTransId="{51BFDDC1-4C27-A446-A237-C33CA4473DAB}" sibTransId="{321F1574-2813-D84E-9AEE-3E5FA68D3282}"/>
    <dgm:cxn modelId="{0CC00ECA-C59B-BD44-8254-3F3CD3AB8530}" srcId="{5769DFA9-3A92-7946-B44E-F78014903370}" destId="{34B13E33-65E1-BF45-AD78-EA7D946C11C0}" srcOrd="1" destOrd="0" parTransId="{F60BF084-739B-864E-9136-954FAE6ED1BD}" sibTransId="{19C12100-99B4-3648-9FB8-9493D5A9386F}"/>
    <dgm:cxn modelId="{B6AEA8ED-6FA1-6B48-9124-5C89A6BB5F72}" srcId="{5769DFA9-3A92-7946-B44E-F78014903370}" destId="{57DF482E-E56F-E547-9212-97C84F817DDF}" srcOrd="2" destOrd="0" parTransId="{53293268-F6BC-924A-A18F-D55AF430476E}" sibTransId="{F750705C-8D21-DF40-A816-EABDBCDC3E11}"/>
    <dgm:cxn modelId="{4F51B154-24CC-0640-A339-6FE1F79E34D3}" type="presParOf" srcId="{4B9F68E7-9BA6-BB49-A17F-F0DAF869DB8F}" destId="{24943F0D-2B96-714D-851A-88469C485A59}" srcOrd="0" destOrd="0" presId="urn:microsoft.com/office/officeart/2005/8/layout/pyramid2"/>
    <dgm:cxn modelId="{17C53243-1AC0-7B4B-9B59-9526CC765BA9}" type="presParOf" srcId="{4B9F68E7-9BA6-BB49-A17F-F0DAF869DB8F}" destId="{1539789D-8DF3-8F4C-A1A7-9D0908C7D4E6}" srcOrd="1" destOrd="0" presId="urn:microsoft.com/office/officeart/2005/8/layout/pyramid2"/>
    <dgm:cxn modelId="{3A0D6A05-F3EC-DD49-967E-B191978FF701}" type="presParOf" srcId="{1539789D-8DF3-8F4C-A1A7-9D0908C7D4E6}" destId="{04D92E14-E471-0440-BDC4-34A680E048A9}" srcOrd="0" destOrd="0" presId="urn:microsoft.com/office/officeart/2005/8/layout/pyramid2"/>
    <dgm:cxn modelId="{BE2D0828-2413-0948-A5FF-04BA98C01C69}" type="presParOf" srcId="{1539789D-8DF3-8F4C-A1A7-9D0908C7D4E6}" destId="{0F69B78A-614A-014B-9EF8-6AE2937BB4F5}" srcOrd="1" destOrd="0" presId="urn:microsoft.com/office/officeart/2005/8/layout/pyramid2"/>
    <dgm:cxn modelId="{58137F3D-2C47-7F43-AEA0-E54D942BDB08}" type="presParOf" srcId="{1539789D-8DF3-8F4C-A1A7-9D0908C7D4E6}" destId="{4EC23C46-13C3-F043-B4BF-E0AC1F926B1C}" srcOrd="2" destOrd="0" presId="urn:microsoft.com/office/officeart/2005/8/layout/pyramid2"/>
    <dgm:cxn modelId="{C8C742CD-0721-9847-AA73-EAC53B1C7AF9}" type="presParOf" srcId="{1539789D-8DF3-8F4C-A1A7-9D0908C7D4E6}" destId="{3887E0B8-83B2-A547-9CB5-E81EB70E17BB}" srcOrd="3" destOrd="0" presId="urn:microsoft.com/office/officeart/2005/8/layout/pyramid2"/>
    <dgm:cxn modelId="{A9189805-E0B0-0C47-A996-13C53289E84C}" type="presParOf" srcId="{1539789D-8DF3-8F4C-A1A7-9D0908C7D4E6}" destId="{849ADCCB-341B-3746-A2C1-E2544E30731F}" srcOrd="4" destOrd="0" presId="urn:microsoft.com/office/officeart/2005/8/layout/pyramid2"/>
    <dgm:cxn modelId="{AB584D53-63DC-484A-BB5D-4F1740BB689D}" type="presParOf" srcId="{1539789D-8DF3-8F4C-A1A7-9D0908C7D4E6}" destId="{15B1E334-4A00-A649-84D4-ABD28B22695B}" srcOrd="5" destOrd="0" presId="urn:microsoft.com/office/officeart/2005/8/layout/pyramid2"/>
    <dgm:cxn modelId="{6F2A8AA3-BFE8-8F41-B17D-CEDB931B9A7E}" type="presParOf" srcId="{1539789D-8DF3-8F4C-A1A7-9D0908C7D4E6}" destId="{8FC75FE5-8371-8E4C-82E4-C4D624201FAA}" srcOrd="6" destOrd="0" presId="urn:microsoft.com/office/officeart/2005/8/layout/pyramid2"/>
    <dgm:cxn modelId="{6E869AA0-286B-F840-A5ED-9A883ECCB1BF}" type="presParOf" srcId="{1539789D-8DF3-8F4C-A1A7-9D0908C7D4E6}" destId="{30011B0E-6128-5744-A4DF-84AB620F3B7F}" srcOrd="7" destOrd="0" presId="urn:microsoft.com/office/officeart/2005/8/layout/pyramid2"/>
    <dgm:cxn modelId="{8D382536-EFF6-5449-8FAC-7090926B316E}" type="presParOf" srcId="{1539789D-8DF3-8F4C-A1A7-9D0908C7D4E6}" destId="{F6EB39EA-A7CC-7D49-A170-886EC44F4AC9}" srcOrd="8" destOrd="0" presId="urn:microsoft.com/office/officeart/2005/8/layout/pyramid2"/>
    <dgm:cxn modelId="{BF2F176E-C991-2348-82DE-1E7EBB9237B3}" type="presParOf" srcId="{1539789D-8DF3-8F4C-A1A7-9D0908C7D4E6}" destId="{E23F5EF8-ED61-774A-A0BA-3F29C9017217}" srcOrd="9" destOrd="0" presId="urn:microsoft.com/office/officeart/2005/8/layout/pyramid2"/>
    <dgm:cxn modelId="{A418D1DD-191C-EB4E-944F-E93BE9112226}" type="presParOf" srcId="{1539789D-8DF3-8F4C-A1A7-9D0908C7D4E6}" destId="{AE102201-3578-B74B-B28A-9C52F6F62DF3}" srcOrd="10" destOrd="0" presId="urn:microsoft.com/office/officeart/2005/8/layout/pyramid2"/>
    <dgm:cxn modelId="{3CA95CBC-FE24-2946-94EC-F179368F6A62}" type="presParOf" srcId="{1539789D-8DF3-8F4C-A1A7-9D0908C7D4E6}" destId="{A3A42109-B74B-2244-9AB1-A215B5ABDCA5}" srcOrd="11" destOrd="0" presId="urn:microsoft.com/office/officeart/2005/8/layout/pyramid2"/>
    <dgm:cxn modelId="{A1C0985B-766E-7B42-8317-17B7C0319254}" type="presParOf" srcId="{1539789D-8DF3-8F4C-A1A7-9D0908C7D4E6}" destId="{AD2E813D-218E-3749-92AF-5528D0C88EE6}" srcOrd="12" destOrd="0" presId="urn:microsoft.com/office/officeart/2005/8/layout/pyramid2"/>
    <dgm:cxn modelId="{59C0ADA5-ADE3-5C44-86D6-0DD83BFBEC54}" type="presParOf" srcId="{1539789D-8DF3-8F4C-A1A7-9D0908C7D4E6}" destId="{BF06A5BC-D9B2-1D49-AFB2-06AC1B80DEEA}" srcOrd="13" destOrd="0" presId="urn:microsoft.com/office/officeart/2005/8/layout/pyramid2"/>
    <dgm:cxn modelId="{38393DE1-9BC2-3342-AF46-B6D1AECD5D0D}" type="presParOf" srcId="{1539789D-8DF3-8F4C-A1A7-9D0908C7D4E6}" destId="{F1949F10-BE2D-8B42-AA3B-5F9A9A1F8995}" srcOrd="14" destOrd="0" presId="urn:microsoft.com/office/officeart/2005/8/layout/pyramid2"/>
    <dgm:cxn modelId="{DAA90D91-5BD1-3940-A9B7-56416001402F}" type="presParOf" srcId="{1539789D-8DF3-8F4C-A1A7-9D0908C7D4E6}" destId="{3C2F8EF9-B2F2-A040-A030-07200F70F166}"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43F0D-2B96-714D-851A-88469C485A59}">
      <dsp:nvSpPr>
        <dsp:cNvPr id="0" name=""/>
        <dsp:cNvSpPr/>
      </dsp:nvSpPr>
      <dsp:spPr>
        <a:xfrm>
          <a:off x="0" y="0"/>
          <a:ext cx="6619202" cy="7787574"/>
        </a:xfrm>
        <a:prstGeom prst="triangl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92E14-E471-0440-BDC4-34A680E048A9}">
      <dsp:nvSpPr>
        <dsp:cNvPr id="0" name=""/>
        <dsp:cNvSpPr/>
      </dsp:nvSpPr>
      <dsp:spPr>
        <a:xfrm>
          <a:off x="3309601" y="779517"/>
          <a:ext cx="4302481" cy="692059"/>
        </a:xfrm>
        <a:prstGeom prst="roundRect">
          <a:avLst/>
        </a:prstGeom>
        <a:solidFill>
          <a:schemeClr val="accent3">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06.12.2024 RCC annuls the entire electoral process</a:t>
          </a:r>
        </a:p>
      </dsp:txBody>
      <dsp:txXfrm>
        <a:off x="3343385" y="813301"/>
        <a:ext cx="4234913" cy="624491"/>
      </dsp:txXfrm>
    </dsp:sp>
    <dsp:sp modelId="{4EC23C46-13C3-F043-B4BF-E0AC1F926B1C}">
      <dsp:nvSpPr>
        <dsp:cNvPr id="0" name=""/>
        <dsp:cNvSpPr/>
      </dsp:nvSpPr>
      <dsp:spPr>
        <a:xfrm>
          <a:off x="3309601" y="1558085"/>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06.12.2024 </a:t>
          </a:r>
          <a:r>
            <a:rPr lang="en-GB" sz="1200" b="1" kern="1200" dirty="0"/>
            <a:t>The second round of the presidential elections starts in the diaspora.</a:t>
          </a:r>
          <a:endParaRPr lang="en-US" sz="1200" b="1" kern="1200" dirty="0"/>
        </a:p>
      </dsp:txBody>
      <dsp:txXfrm>
        <a:off x="3343385" y="1591869"/>
        <a:ext cx="4234913" cy="624491"/>
      </dsp:txXfrm>
    </dsp:sp>
    <dsp:sp modelId="{849ADCCB-341B-3746-A2C1-E2544E30731F}">
      <dsp:nvSpPr>
        <dsp:cNvPr id="0" name=""/>
        <dsp:cNvSpPr/>
      </dsp:nvSpPr>
      <dsp:spPr>
        <a:xfrm>
          <a:off x="3309601" y="2336652"/>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02.12.2024 RCC </a:t>
          </a:r>
          <a:r>
            <a:rPr lang="en-GB" sz="1200" b="1" kern="1200" noProof="1"/>
            <a:t>confirms </a:t>
          </a:r>
          <a:r>
            <a:rPr lang="en-GB" sz="1200" b="1" kern="1200" noProof="0" dirty="0"/>
            <a:t>the </a:t>
          </a:r>
          <a:r>
            <a:rPr lang="en-GB" sz="1200" b="1" kern="1200" dirty="0"/>
            <a:t>general validity of the first round of presidential elections</a:t>
          </a:r>
          <a:endParaRPr lang="en-US" sz="1200" b="1" kern="1200" dirty="0"/>
        </a:p>
      </dsp:txBody>
      <dsp:txXfrm>
        <a:off x="3343385" y="2370436"/>
        <a:ext cx="4234913" cy="624491"/>
      </dsp:txXfrm>
    </dsp:sp>
    <dsp:sp modelId="{8FC75FE5-8371-8E4C-82E4-C4D624201FAA}">
      <dsp:nvSpPr>
        <dsp:cNvPr id="0" name=""/>
        <dsp:cNvSpPr/>
      </dsp:nvSpPr>
      <dsp:spPr>
        <a:xfrm>
          <a:off x="3309601" y="3115219"/>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01.12.2024 The p</a:t>
          </a:r>
          <a:r>
            <a:rPr lang="en-GB" sz="1200" b="1" kern="1200" noProof="1"/>
            <a:t>arliamentary</a:t>
          </a:r>
          <a:r>
            <a:rPr lang="en-GB" sz="1200" b="1" kern="1200" dirty="0"/>
            <a:t> elections are won with difficulty by the Pro-European parties</a:t>
          </a:r>
          <a:endParaRPr lang="en-US" sz="1200" b="1" kern="1200" dirty="0"/>
        </a:p>
      </dsp:txBody>
      <dsp:txXfrm>
        <a:off x="3343385" y="3149003"/>
        <a:ext cx="4234913" cy="624491"/>
      </dsp:txXfrm>
    </dsp:sp>
    <dsp:sp modelId="{F6EB39EA-A7CC-7D49-A170-886EC44F4AC9}">
      <dsp:nvSpPr>
        <dsp:cNvPr id="0" name=""/>
        <dsp:cNvSpPr/>
      </dsp:nvSpPr>
      <dsp:spPr>
        <a:xfrm>
          <a:off x="3309601" y="3893787"/>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28.11.2024 RCC decides the r</a:t>
          </a:r>
          <a:r>
            <a:rPr lang="en-GB" sz="1200" b="1" kern="1200" noProof="1"/>
            <a:t>ecount</a:t>
          </a:r>
          <a:r>
            <a:rPr lang="en-GB" sz="1200" b="1" kern="1200" dirty="0"/>
            <a:t> of all ballots cast and postpones the validation of PE</a:t>
          </a:r>
          <a:endParaRPr lang="en-US" sz="1200" b="1" kern="1200" dirty="0"/>
        </a:p>
      </dsp:txBody>
      <dsp:txXfrm>
        <a:off x="3343385" y="3927571"/>
        <a:ext cx="4234913" cy="624491"/>
      </dsp:txXfrm>
    </dsp:sp>
    <dsp:sp modelId="{AE102201-3578-B74B-B28A-9C52F6F62DF3}">
      <dsp:nvSpPr>
        <dsp:cNvPr id="0" name=""/>
        <dsp:cNvSpPr/>
      </dsp:nvSpPr>
      <dsp:spPr>
        <a:xfrm>
          <a:off x="3309601" y="4672354"/>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27.11.2024 </a:t>
          </a:r>
          <a:r>
            <a:rPr lang="en-GB" sz="1200" b="1" kern="1200" dirty="0"/>
            <a:t>RCC is requested to annul the first round for illegal financing of the campaign</a:t>
          </a:r>
          <a:endParaRPr lang="en-US" sz="1200" b="1" kern="1200" dirty="0"/>
        </a:p>
      </dsp:txBody>
      <dsp:txXfrm>
        <a:off x="3343385" y="4706138"/>
        <a:ext cx="4234913" cy="624491"/>
      </dsp:txXfrm>
    </dsp:sp>
    <dsp:sp modelId="{AD2E813D-218E-3749-92AF-5528D0C88EE6}">
      <dsp:nvSpPr>
        <dsp:cNvPr id="0" name=""/>
        <dsp:cNvSpPr/>
      </dsp:nvSpPr>
      <dsp:spPr>
        <a:xfrm>
          <a:off x="3309601" y="5390326"/>
          <a:ext cx="4302481" cy="69205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24.11.2024 First round of the presidential elections, unexpectedly won by an ultranationalist </a:t>
          </a:r>
          <a:endParaRPr lang="en-US" sz="1200" b="1" kern="1200" dirty="0"/>
        </a:p>
      </dsp:txBody>
      <dsp:txXfrm>
        <a:off x="3343385" y="5424110"/>
        <a:ext cx="4234913" cy="624491"/>
      </dsp:txXfrm>
    </dsp:sp>
    <dsp:sp modelId="{F1949F10-BE2D-8B42-AA3B-5F9A9A1F8995}">
      <dsp:nvSpPr>
        <dsp:cNvPr id="0" name=""/>
        <dsp:cNvSpPr/>
      </dsp:nvSpPr>
      <dsp:spPr>
        <a:xfrm>
          <a:off x="3309601" y="6243555"/>
          <a:ext cx="4302481" cy="692059"/>
        </a:xfrm>
        <a:prstGeom prst="roundRect">
          <a:avLst/>
        </a:prstGeom>
        <a:solidFill>
          <a:schemeClr val="accent3">
            <a:lumMod val="60000"/>
            <a:lumOff val="40000"/>
            <a:alpha val="9000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05.10.2024 RCC annuls </a:t>
          </a:r>
          <a:r>
            <a:rPr lang="en-GB" sz="1200" b="1" kern="1200" dirty="0"/>
            <a:t>the candidacy of the head of the “SOS” far-right party </a:t>
          </a:r>
          <a:endParaRPr lang="en-US" sz="1200" b="1" kern="1200" dirty="0"/>
        </a:p>
      </dsp:txBody>
      <dsp:txXfrm>
        <a:off x="3343385" y="6277339"/>
        <a:ext cx="4234913" cy="6244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AED92-9655-A645-A08C-DFE0246E66AC}" type="datetimeFigureOut">
              <a:rPr lang="ro-RO" smtClean="0"/>
              <a:t>31.08.2025</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FE71E-A318-324F-984A-9031E5C68EC8}" type="slidenum">
              <a:rPr lang="ro-RO" smtClean="0"/>
              <a:t>‹#›</a:t>
            </a:fld>
            <a:endParaRPr lang="ro-RO"/>
          </a:p>
        </p:txBody>
      </p:sp>
    </p:spTree>
    <p:extLst>
      <p:ext uri="{BB962C8B-B14F-4D97-AF65-F5344CB8AC3E}">
        <p14:creationId xmlns:p14="http://schemas.microsoft.com/office/powerpoint/2010/main" val="312413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5"/>
          </p:nvPr>
        </p:nvSpPr>
        <p:spPr/>
        <p:txBody>
          <a:bodyPr/>
          <a:lstStyle/>
          <a:p>
            <a:fld id="{E40FE71E-A318-324F-984A-9031E5C68EC8}" type="slidenum">
              <a:rPr lang="ro-RO" smtClean="0"/>
              <a:t>3</a:t>
            </a:fld>
            <a:endParaRPr lang="ro-RO"/>
          </a:p>
        </p:txBody>
      </p:sp>
    </p:spTree>
    <p:extLst>
      <p:ext uri="{BB962C8B-B14F-4D97-AF65-F5344CB8AC3E}">
        <p14:creationId xmlns:p14="http://schemas.microsoft.com/office/powerpoint/2010/main" val="244461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8/31/25</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91133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59355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88864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905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2986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426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72445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690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4836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12888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8/31/25</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2260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8/31/25</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770720228"/>
      </p:ext>
    </p:extLst>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54DE080-A093-4285-8E77-17B715017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35965-8E1D-993D-D152-C4619D8BFBB0}"/>
              </a:ext>
            </a:extLst>
          </p:cNvPr>
          <p:cNvSpPr>
            <a:spLocks noGrp="1"/>
          </p:cNvSpPr>
          <p:nvPr>
            <p:ph type="ctrTitle"/>
          </p:nvPr>
        </p:nvSpPr>
        <p:spPr>
          <a:xfrm>
            <a:off x="1744939" y="4111201"/>
            <a:ext cx="8654547" cy="1124073"/>
          </a:xfrm>
        </p:spPr>
        <p:txBody>
          <a:bodyPr anchor="b">
            <a:normAutofit/>
          </a:bodyPr>
          <a:lstStyle/>
          <a:p>
            <a:pPr>
              <a:lnSpc>
                <a:spcPct val="100000"/>
              </a:lnSpc>
            </a:pPr>
            <a:r>
              <a:rPr lang="en-US" sz="2000" b="0" dirty="0"/>
              <a:t>The Romanian Constitutional Court facing the 2024 illiberal crisis -</a:t>
            </a:r>
            <a:br>
              <a:rPr lang="en-US" sz="2000" b="0" dirty="0"/>
            </a:br>
            <a:r>
              <a:rPr lang="en-US" sz="2000" b="0" dirty="0"/>
              <a:t>militant </a:t>
            </a:r>
            <a:r>
              <a:rPr lang="ro-RO" sz="2000" b="0" noProof="1"/>
              <a:t>democracy? </a:t>
            </a:r>
            <a:endParaRPr lang="ro-RO" sz="2000" noProof="1">
              <a:latin typeface="+mn-lt"/>
            </a:endParaRPr>
          </a:p>
        </p:txBody>
      </p:sp>
      <p:sp>
        <p:nvSpPr>
          <p:cNvPr id="3" name="Subtitle 2">
            <a:extLst>
              <a:ext uri="{FF2B5EF4-FFF2-40B4-BE49-F238E27FC236}">
                <a16:creationId xmlns:a16="http://schemas.microsoft.com/office/drawing/2014/main" id="{FD6742B0-4DE7-7002-23C0-65BBF75CFB4F}"/>
              </a:ext>
            </a:extLst>
          </p:cNvPr>
          <p:cNvSpPr>
            <a:spLocks noGrp="1"/>
          </p:cNvSpPr>
          <p:nvPr>
            <p:ph type="subTitle" idx="1"/>
          </p:nvPr>
        </p:nvSpPr>
        <p:spPr>
          <a:xfrm>
            <a:off x="1744940" y="5362075"/>
            <a:ext cx="8653155" cy="681942"/>
          </a:xfrm>
        </p:spPr>
        <p:txBody>
          <a:bodyPr>
            <a:normAutofit fontScale="85000" lnSpcReduction="20000"/>
          </a:bodyPr>
          <a:lstStyle/>
          <a:p>
            <a:r>
              <a:rPr lang="ro-RO" noProof="1">
                <a:solidFill>
                  <a:schemeClr val="accent3">
                    <a:lumMod val="75000"/>
                  </a:schemeClr>
                </a:solidFill>
              </a:rPr>
              <a:t>Raluca Bercea, Professor, West University of Timisoara</a:t>
            </a:r>
          </a:p>
          <a:p>
            <a:r>
              <a:rPr lang="ro-RO" noProof="1"/>
              <a:t>Summer school, Athens, 2025</a:t>
            </a:r>
          </a:p>
          <a:p>
            <a:endParaRPr lang="ro-RO" noProof="1">
              <a:solidFill>
                <a:schemeClr val="accent3">
                  <a:lumMod val="75000"/>
                </a:schemeClr>
              </a:solidFill>
            </a:endParaRPr>
          </a:p>
        </p:txBody>
      </p:sp>
      <p:sp>
        <p:nvSpPr>
          <p:cNvPr id="1049" name="Rectangle 1048">
            <a:extLst>
              <a:ext uri="{FF2B5EF4-FFF2-40B4-BE49-F238E27FC236}">
                <a16:creationId xmlns:a16="http://schemas.microsoft.com/office/drawing/2014/main" id="{4D1D6B41-589D-4DD8-9A1B-34C4CF076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9" y="-3511"/>
            <a:ext cx="3483870" cy="342899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1" name="Rectangle 34">
            <a:extLst>
              <a:ext uri="{FF2B5EF4-FFF2-40B4-BE49-F238E27FC236}">
                <a16:creationId xmlns:a16="http://schemas.microsoft.com/office/drawing/2014/main" id="{976630E3-A025-414D-91C6-16D78C588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934" y="-26163"/>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3" name="Rectangle 1052">
            <a:extLst>
              <a:ext uri="{FF2B5EF4-FFF2-40B4-BE49-F238E27FC236}">
                <a16:creationId xmlns:a16="http://schemas.microsoft.com/office/drawing/2014/main" id="{1A7B0098-64CB-4CA2-913F-B6361A640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771" y="-3511"/>
            <a:ext cx="8712229"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5" name="Rectangle 34">
            <a:extLst>
              <a:ext uri="{FF2B5EF4-FFF2-40B4-BE49-F238E27FC236}">
                <a16:creationId xmlns:a16="http://schemas.microsoft.com/office/drawing/2014/main" id="{F058BB3D-7B21-46A3-B0D6-AB9D1578D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02419" y="-26161"/>
            <a:ext cx="3429002" cy="347429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7" name="Oval 1056">
            <a:extLst>
              <a:ext uri="{FF2B5EF4-FFF2-40B4-BE49-F238E27FC236}">
                <a16:creationId xmlns:a16="http://schemas.microsoft.com/office/drawing/2014/main" id="{A4ED50C5-5AA6-43D6-B393-B1709B4B5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4500" y="178410"/>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C9D2FD5-6407-1847-5D90-92B8E03B2ED8}"/>
              </a:ext>
            </a:extLst>
          </p:cNvPr>
          <p:cNvPicPr>
            <a:picLocks noChangeAspect="1"/>
          </p:cNvPicPr>
          <p:nvPr/>
        </p:nvPicPr>
        <p:blipFill>
          <a:blip r:embed="rId2"/>
          <a:stretch>
            <a:fillRect/>
          </a:stretch>
        </p:blipFill>
        <p:spPr>
          <a:xfrm>
            <a:off x="-314903" y="5150317"/>
            <a:ext cx="2107417" cy="1714033"/>
          </a:xfrm>
          <a:prstGeom prst="rect">
            <a:avLst/>
          </a:prstGeom>
        </p:spPr>
      </p:pic>
      <p:pic>
        <p:nvPicPr>
          <p:cNvPr id="1040" name="Picture 16" descr="page19image4160631104">
            <a:extLst>
              <a:ext uri="{FF2B5EF4-FFF2-40B4-BE49-F238E27FC236}">
                <a16:creationId xmlns:a16="http://schemas.microsoft.com/office/drawing/2014/main" id="{1DFD2739-5877-6878-66B4-9D9B23C61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9image4160421920">
            <a:extLst>
              <a:ext uri="{FF2B5EF4-FFF2-40B4-BE49-F238E27FC236}">
                <a16:creationId xmlns:a16="http://schemas.microsoft.com/office/drawing/2014/main" id="{31935AC8-B02C-0C02-4993-8BADD54059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255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9image4160631488">
            <a:extLst>
              <a:ext uri="{FF2B5EF4-FFF2-40B4-BE49-F238E27FC236}">
                <a16:creationId xmlns:a16="http://schemas.microsoft.com/office/drawing/2014/main" id="{EE75FBD6-43CD-6B7E-2560-C43690851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25500" cy="7493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9image4160664752">
            <a:extLst>
              <a:ext uri="{FF2B5EF4-FFF2-40B4-BE49-F238E27FC236}">
                <a16:creationId xmlns:a16="http://schemas.microsoft.com/office/drawing/2014/main" id="{B92F2AA1-DC0C-A319-A450-0FCD95DE69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683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9image4160664944">
            <a:extLst>
              <a:ext uri="{FF2B5EF4-FFF2-40B4-BE49-F238E27FC236}">
                <a16:creationId xmlns:a16="http://schemas.microsoft.com/office/drawing/2014/main" id="{3520A6BD-7E45-1506-37F9-D71465770F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683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9image4160688032">
            <a:extLst>
              <a:ext uri="{FF2B5EF4-FFF2-40B4-BE49-F238E27FC236}">
                <a16:creationId xmlns:a16="http://schemas.microsoft.com/office/drawing/2014/main" id="{CDFA7A42-F670-B96B-2118-8D07711AED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4351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19image4160688224">
            <a:extLst>
              <a:ext uri="{FF2B5EF4-FFF2-40B4-BE49-F238E27FC236}">
                <a16:creationId xmlns:a16="http://schemas.microsoft.com/office/drawing/2014/main" id="{4E1F9F30-B8CF-5BA0-96D5-800FD5A297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35100" cy="76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3" descr="page19image4160688416">
            <a:extLst>
              <a:ext uri="{FF2B5EF4-FFF2-40B4-BE49-F238E27FC236}">
                <a16:creationId xmlns:a16="http://schemas.microsoft.com/office/drawing/2014/main" id="{600F3E76-DE7B-14D0-A22E-2B7A63FC94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9image4160688608">
            <a:extLst>
              <a:ext uri="{FF2B5EF4-FFF2-40B4-BE49-F238E27FC236}">
                <a16:creationId xmlns:a16="http://schemas.microsoft.com/office/drawing/2014/main" id="{14AFAB7C-475A-DAAB-A616-DE9FC23807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17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5" descr="page19image4160688800">
            <a:extLst>
              <a:ext uri="{FF2B5EF4-FFF2-40B4-BE49-F238E27FC236}">
                <a16:creationId xmlns:a16="http://schemas.microsoft.com/office/drawing/2014/main" id="{F5F4910C-22BA-422D-23EC-3159D79800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9image4160688992">
            <a:extLst>
              <a:ext uri="{FF2B5EF4-FFF2-40B4-BE49-F238E27FC236}">
                <a16:creationId xmlns:a16="http://schemas.microsoft.com/office/drawing/2014/main" id="{51D619B0-4668-32D2-1B66-A9A9DD0D2AE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667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7" descr="page19image4160689184">
            <a:extLst>
              <a:ext uri="{FF2B5EF4-FFF2-40B4-BE49-F238E27FC236}">
                <a16:creationId xmlns:a16="http://schemas.microsoft.com/office/drawing/2014/main" id="{DA9D1862-F3C3-75A9-1853-60821672DD4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429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9image4160689376">
            <a:extLst>
              <a:ext uri="{FF2B5EF4-FFF2-40B4-BE49-F238E27FC236}">
                <a16:creationId xmlns:a16="http://schemas.microsoft.com/office/drawing/2014/main" id="{BB29C721-7B68-B227-782A-4DAD0AE4917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683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9" descr="page19image4160689568">
            <a:extLst>
              <a:ext uri="{FF2B5EF4-FFF2-40B4-BE49-F238E27FC236}">
                <a16:creationId xmlns:a16="http://schemas.microsoft.com/office/drawing/2014/main" id="{48886A11-ADE7-E362-853D-3AAFB383DA9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3175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19image4160689760">
            <a:extLst>
              <a:ext uri="{FF2B5EF4-FFF2-40B4-BE49-F238E27FC236}">
                <a16:creationId xmlns:a16="http://schemas.microsoft.com/office/drawing/2014/main" id="{1780299F-76AA-82ED-E475-5D9E04EBFA9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3048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1" descr="page19image4160689952">
            <a:extLst>
              <a:ext uri="{FF2B5EF4-FFF2-40B4-BE49-F238E27FC236}">
                <a16:creationId xmlns:a16="http://schemas.microsoft.com/office/drawing/2014/main" id="{9B0E8159-0563-7566-8B88-34444274CF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67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9image4160690496">
            <a:extLst>
              <a:ext uri="{FF2B5EF4-FFF2-40B4-BE49-F238E27FC236}">
                <a16:creationId xmlns:a16="http://schemas.microsoft.com/office/drawing/2014/main" id="{E8B68FD5-984A-549C-62AD-88D5006F33A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42900" cy="406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page19image4160631104">
            <a:extLst>
              <a:ext uri="{FF2B5EF4-FFF2-40B4-BE49-F238E27FC236}">
                <a16:creationId xmlns:a16="http://schemas.microsoft.com/office/drawing/2014/main" id="{9A8FBF6C-E740-15CD-FC52-4A9704616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36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anus, zeul roman care privea spre trecut și spre viitor">
            <a:extLst>
              <a:ext uri="{FF2B5EF4-FFF2-40B4-BE49-F238E27FC236}">
                <a16:creationId xmlns:a16="http://schemas.microsoft.com/office/drawing/2014/main" id="{5B99A465-455E-804B-4626-85331DD7054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14500" y="178410"/>
            <a:ext cx="3070455" cy="30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70AB-9FDD-2E1E-5C6E-E80A7F470A3B}"/>
              </a:ext>
            </a:extLst>
          </p:cNvPr>
          <p:cNvSpPr>
            <a:spLocks noGrp="1"/>
          </p:cNvSpPr>
          <p:nvPr>
            <p:ph type="title"/>
          </p:nvPr>
        </p:nvSpPr>
        <p:spPr/>
        <p:txBody>
          <a:bodyPr/>
          <a:lstStyle/>
          <a:p>
            <a:r>
              <a:rPr lang="en-GB" b="0" noProof="0" dirty="0"/>
              <a:t>Planned reforms affecting Romanian magistracy</a:t>
            </a:r>
          </a:p>
        </p:txBody>
      </p:sp>
      <p:sp>
        <p:nvSpPr>
          <p:cNvPr id="3" name="Content Placeholder 2">
            <a:extLst>
              <a:ext uri="{FF2B5EF4-FFF2-40B4-BE49-F238E27FC236}">
                <a16:creationId xmlns:a16="http://schemas.microsoft.com/office/drawing/2014/main" id="{A164BBB8-04D1-48A9-0409-843FB5DA2854}"/>
              </a:ext>
            </a:extLst>
          </p:cNvPr>
          <p:cNvSpPr>
            <a:spLocks noGrp="1"/>
          </p:cNvSpPr>
          <p:nvPr>
            <p:ph idx="1"/>
          </p:nvPr>
        </p:nvSpPr>
        <p:spPr/>
        <p:txBody>
          <a:bodyPr/>
          <a:lstStyle/>
          <a:p>
            <a:pPr marL="0" indent="0" algn="just">
              <a:buNone/>
            </a:pPr>
            <a:r>
              <a:rPr lang="en-GB" dirty="0"/>
              <a:t>	“The combination of </a:t>
            </a:r>
            <a:r>
              <a:rPr lang="en-GB" dirty="0">
                <a:solidFill>
                  <a:srgbClr val="0070C0"/>
                </a:solidFill>
              </a:rPr>
              <a:t>increasing the training period for entering the magistracy </a:t>
            </a:r>
            <a:r>
              <a:rPr lang="en-GB" dirty="0"/>
              <a:t>and providing for </a:t>
            </a:r>
            <a:r>
              <a:rPr lang="en-GB" dirty="0">
                <a:solidFill>
                  <a:srgbClr val="0070C0"/>
                </a:solidFill>
              </a:rPr>
              <a:t>more generous rules on early retirement</a:t>
            </a:r>
            <a:r>
              <a:rPr lang="en-GB" dirty="0"/>
              <a:t>, added to </a:t>
            </a:r>
            <a:r>
              <a:rPr lang="en-GB" dirty="0">
                <a:solidFill>
                  <a:srgbClr val="0070C0"/>
                </a:solidFill>
              </a:rPr>
              <a:t>further envisaged changes </a:t>
            </a:r>
            <a:r>
              <a:rPr lang="en-GB" dirty="0"/>
              <a:t>(such as those affecting </a:t>
            </a:r>
            <a:r>
              <a:rPr lang="en-GB" dirty="0">
                <a:solidFill>
                  <a:srgbClr val="0070C0"/>
                </a:solidFill>
              </a:rPr>
              <a:t>the composition of judges’ panels</a:t>
            </a:r>
            <a:r>
              <a:rPr lang="en-GB" dirty="0"/>
              <a:t>), can seriously </a:t>
            </a:r>
            <a:r>
              <a:rPr lang="en-GB" dirty="0">
                <a:solidFill>
                  <a:srgbClr val="0070C0"/>
                </a:solidFill>
              </a:rPr>
              <a:t>undermine the efficiency and quality of justice</a:t>
            </a:r>
            <a:r>
              <a:rPr lang="en-GB" dirty="0"/>
              <a:t>. It is obvious that this perspective also represents a serious danger for the continuation and consolidation of Romania’s efforts to fight corruption”</a:t>
            </a:r>
          </a:p>
          <a:p>
            <a:pPr marL="0" indent="0" algn="r">
              <a:buNone/>
            </a:pPr>
            <a:r>
              <a:rPr lang="en-GB" sz="1200" dirty="0"/>
              <a:t>The Venice Commission at its 116</a:t>
            </a:r>
            <a:r>
              <a:rPr lang="en-GB" sz="1200" baseline="30000" dirty="0"/>
              <a:t>th</a:t>
            </a:r>
            <a:r>
              <a:rPr lang="en-GB" sz="1200" dirty="0"/>
              <a:t> Plenary Session (Venice, 19-20 October 2018)</a:t>
            </a:r>
            <a:endParaRPr lang="en-RO" sz="1200" dirty="0"/>
          </a:p>
          <a:p>
            <a:pPr algn="just"/>
            <a:r>
              <a:rPr lang="ro-RO" dirty="0"/>
              <a:t>1997: Valeriu Stoica, </a:t>
            </a:r>
            <a:r>
              <a:rPr lang="en-GB" noProof="0" dirty="0"/>
              <a:t>Ministry of Justice, founder of the National Institute of Magistracy, proposes legislative measures meant to enhance magistrates’ status and encourage the best young lawyers to enter magistracy </a:t>
            </a:r>
            <a:endParaRPr lang="ro-RO" dirty="0"/>
          </a:p>
        </p:txBody>
      </p:sp>
    </p:spTree>
    <p:extLst>
      <p:ext uri="{BB962C8B-B14F-4D97-AF65-F5344CB8AC3E}">
        <p14:creationId xmlns:p14="http://schemas.microsoft.com/office/powerpoint/2010/main" val="636312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6DF2-ED30-EB89-479F-C4357BDFB1E1}"/>
              </a:ext>
            </a:extLst>
          </p:cNvPr>
          <p:cNvSpPr>
            <a:spLocks noGrp="1"/>
          </p:cNvSpPr>
          <p:nvPr>
            <p:ph type="title"/>
          </p:nvPr>
        </p:nvSpPr>
        <p:spPr/>
        <p:txBody>
          <a:bodyPr/>
          <a:lstStyle/>
          <a:p>
            <a:r>
              <a:rPr lang="en-GB" b="0" noProof="0" dirty="0"/>
              <a:t>Age of retirement</a:t>
            </a:r>
          </a:p>
        </p:txBody>
      </p:sp>
      <p:pic>
        <p:nvPicPr>
          <p:cNvPr id="4" name="Content Placeholder 3">
            <a:extLst>
              <a:ext uri="{FF2B5EF4-FFF2-40B4-BE49-F238E27FC236}">
                <a16:creationId xmlns:a16="http://schemas.microsoft.com/office/drawing/2014/main" id="{387C874C-BA77-3193-2E79-29D860C9DEFB}"/>
              </a:ext>
            </a:extLst>
          </p:cNvPr>
          <p:cNvPicPr>
            <a:picLocks noGrp="1" noChangeAspect="1"/>
          </p:cNvPicPr>
          <p:nvPr>
            <p:ph idx="1"/>
          </p:nvPr>
        </p:nvPicPr>
        <p:blipFill>
          <a:blip r:embed="rId2"/>
          <a:stretch>
            <a:fillRect/>
          </a:stretch>
        </p:blipFill>
        <p:spPr>
          <a:xfrm>
            <a:off x="1077362" y="2407191"/>
            <a:ext cx="3844933" cy="3513137"/>
          </a:xfrm>
          <a:prstGeom prst="rect">
            <a:avLst/>
          </a:prstGeom>
        </p:spPr>
      </p:pic>
      <p:sp>
        <p:nvSpPr>
          <p:cNvPr id="5" name="TextBox 4">
            <a:extLst>
              <a:ext uri="{FF2B5EF4-FFF2-40B4-BE49-F238E27FC236}">
                <a16:creationId xmlns:a16="http://schemas.microsoft.com/office/drawing/2014/main" id="{55B807C4-7556-E55B-59E4-59688B125AA1}"/>
              </a:ext>
            </a:extLst>
          </p:cNvPr>
          <p:cNvSpPr txBox="1"/>
          <p:nvPr/>
        </p:nvSpPr>
        <p:spPr>
          <a:xfrm>
            <a:off x="7727182" y="3426488"/>
            <a:ext cx="184731" cy="369332"/>
          </a:xfrm>
          <a:prstGeom prst="rect">
            <a:avLst/>
          </a:prstGeom>
          <a:noFill/>
        </p:spPr>
        <p:txBody>
          <a:bodyPr wrap="none" rtlCol="0">
            <a:spAutoFit/>
          </a:bodyPr>
          <a:lstStyle/>
          <a:p>
            <a:endParaRPr lang="ro-RO" dirty="0"/>
          </a:p>
        </p:txBody>
      </p:sp>
      <p:pic>
        <p:nvPicPr>
          <p:cNvPr id="7" name="Picture 6">
            <a:extLst>
              <a:ext uri="{FF2B5EF4-FFF2-40B4-BE49-F238E27FC236}">
                <a16:creationId xmlns:a16="http://schemas.microsoft.com/office/drawing/2014/main" id="{80036E47-4966-9AE9-F44D-DDBBDC362503}"/>
              </a:ext>
            </a:extLst>
          </p:cNvPr>
          <p:cNvPicPr>
            <a:picLocks noChangeAspect="1"/>
          </p:cNvPicPr>
          <p:nvPr/>
        </p:nvPicPr>
        <p:blipFill>
          <a:blip r:embed="rId3"/>
          <a:stretch>
            <a:fillRect/>
          </a:stretch>
        </p:blipFill>
        <p:spPr>
          <a:xfrm>
            <a:off x="5304270" y="-2512"/>
            <a:ext cx="5462124" cy="6858000"/>
          </a:xfrm>
          <a:prstGeom prst="rect">
            <a:avLst/>
          </a:prstGeom>
        </p:spPr>
      </p:pic>
    </p:spTree>
    <p:extLst>
      <p:ext uri="{BB962C8B-B14F-4D97-AF65-F5344CB8AC3E}">
        <p14:creationId xmlns:p14="http://schemas.microsoft.com/office/powerpoint/2010/main" val="355893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7DB74-83BC-70F7-2749-37FD3DD0D1A7}"/>
              </a:ext>
            </a:extLst>
          </p:cNvPr>
          <p:cNvSpPr>
            <a:spLocks noGrp="1"/>
          </p:cNvSpPr>
          <p:nvPr>
            <p:ph type="title"/>
          </p:nvPr>
        </p:nvSpPr>
        <p:spPr/>
        <p:txBody>
          <a:bodyPr/>
          <a:lstStyle/>
          <a:p>
            <a:r>
              <a:rPr lang="en-GB" b="0" noProof="0" dirty="0"/>
              <a:t>Romanian Magistrates’ Salaries</a:t>
            </a:r>
          </a:p>
        </p:txBody>
      </p:sp>
      <p:pic>
        <p:nvPicPr>
          <p:cNvPr id="4" name="Content Placeholder 3">
            <a:extLst>
              <a:ext uri="{FF2B5EF4-FFF2-40B4-BE49-F238E27FC236}">
                <a16:creationId xmlns:a16="http://schemas.microsoft.com/office/drawing/2014/main" id="{8F1BE5BD-923B-BFFD-2156-3E3B7C483CBF}"/>
              </a:ext>
            </a:extLst>
          </p:cNvPr>
          <p:cNvPicPr>
            <a:picLocks noGrp="1" noChangeAspect="1"/>
          </p:cNvPicPr>
          <p:nvPr>
            <p:ph idx="1"/>
          </p:nvPr>
        </p:nvPicPr>
        <p:blipFill>
          <a:blip r:embed="rId2"/>
          <a:stretch>
            <a:fillRect/>
          </a:stretch>
        </p:blipFill>
        <p:spPr>
          <a:xfrm>
            <a:off x="1570615" y="2227810"/>
            <a:ext cx="8401723" cy="4630190"/>
          </a:xfrm>
          <a:prstGeom prst="rect">
            <a:avLst/>
          </a:prstGeom>
        </p:spPr>
      </p:pic>
    </p:spTree>
    <p:extLst>
      <p:ext uri="{BB962C8B-B14F-4D97-AF65-F5344CB8AC3E}">
        <p14:creationId xmlns:p14="http://schemas.microsoft.com/office/powerpoint/2010/main" val="4168999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0018C0-8891-C093-CBB0-826851821F0A}"/>
              </a:ext>
            </a:extLst>
          </p:cNvPr>
          <p:cNvSpPr>
            <a:spLocks noGrp="1"/>
          </p:cNvSpPr>
          <p:nvPr>
            <p:ph type="title"/>
          </p:nvPr>
        </p:nvSpPr>
        <p:spPr>
          <a:xfrm>
            <a:off x="1077362" y="720435"/>
            <a:ext cx="4855352" cy="1507375"/>
          </a:xfrm>
        </p:spPr>
        <p:txBody>
          <a:bodyPr>
            <a:normAutofit/>
          </a:bodyPr>
          <a:lstStyle/>
          <a:p>
            <a:r>
              <a:rPr lang="ro-RO" b="0" dirty="0"/>
              <a:t>The problem</a:t>
            </a:r>
          </a:p>
        </p:txBody>
      </p:sp>
      <p:sp>
        <p:nvSpPr>
          <p:cNvPr id="3" name="Content Placeholder 2">
            <a:extLst>
              <a:ext uri="{FF2B5EF4-FFF2-40B4-BE49-F238E27FC236}">
                <a16:creationId xmlns:a16="http://schemas.microsoft.com/office/drawing/2014/main" id="{88791FC0-B6CB-BFCC-D33D-58AC97727F9F}"/>
              </a:ext>
            </a:extLst>
          </p:cNvPr>
          <p:cNvSpPr>
            <a:spLocks noGrp="1"/>
          </p:cNvSpPr>
          <p:nvPr>
            <p:ph idx="1"/>
          </p:nvPr>
        </p:nvSpPr>
        <p:spPr>
          <a:xfrm>
            <a:off x="1077362" y="2427316"/>
            <a:ext cx="4855352" cy="3513514"/>
          </a:xfrm>
        </p:spPr>
        <p:txBody>
          <a:bodyPr>
            <a:normAutofit fontScale="92500" lnSpcReduction="10000"/>
          </a:bodyPr>
          <a:lstStyle/>
          <a:p>
            <a:pPr>
              <a:lnSpc>
                <a:spcPct val="110000"/>
              </a:lnSpc>
            </a:pPr>
            <a:r>
              <a:rPr lang="en-RO" sz="1400" dirty="0"/>
              <a:t>The average pension in the justice system reaches 5,000 euros net, much higher than the average pension in Romania, which ranges between 500 and 600 euros.</a:t>
            </a:r>
          </a:p>
          <a:p>
            <a:pPr>
              <a:lnSpc>
                <a:spcPct val="110000"/>
              </a:lnSpc>
            </a:pPr>
            <a:r>
              <a:rPr lang="en-RO" sz="1400" dirty="0"/>
              <a:t>Due to the formula provided by law, namely that a magistrate's pension should be 80% of the gross income, which means more than the net income, magistrates’ pensions arehigher than salaries</a:t>
            </a:r>
          </a:p>
          <a:p>
            <a:pPr lvl="1" algn="just">
              <a:lnSpc>
                <a:spcPct val="110000"/>
              </a:lnSpc>
            </a:pPr>
            <a:r>
              <a:rPr lang="en-RO" sz="1400" dirty="0"/>
              <a:t>	”We are in a situation where two-thirds of magistrates in Romania retire at 47-48-49 years old, which is a very young age, an age of professional maturity in any field, and it is a quality issue, a sustainability problem in the coming years because we no longer have people to replace experienced individuals in our public systems who retire too early” </a:t>
            </a:r>
          </a:p>
          <a:p>
            <a:pPr lvl="1" algn="r">
              <a:lnSpc>
                <a:spcPct val="110000"/>
              </a:lnSpc>
            </a:pPr>
            <a:r>
              <a:rPr lang="en-RO" sz="1400" dirty="0"/>
              <a:t>Ilie Bolojan</a:t>
            </a:r>
            <a:endParaRPr lang="ro-RO" sz="1400" dirty="0"/>
          </a:p>
        </p:txBody>
      </p:sp>
      <p:sp>
        <p:nvSpPr>
          <p:cNvPr id="1040" name="Freeform: Shape 1039">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lie Bolojan, propunerea de premier a Elenei Lasconi">
            <a:extLst>
              <a:ext uri="{FF2B5EF4-FFF2-40B4-BE49-F238E27FC236}">
                <a16:creationId xmlns:a16="http://schemas.microsoft.com/office/drawing/2014/main" id="{352C1558-0914-BDA2-171B-EBCF8ADDA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95" r="13146" b="1"/>
          <a:stretch>
            <a:fillRect/>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Ilie Bolojan, propunerea de premier a Elenei Lasconi">
            <a:extLst>
              <a:ext uri="{FF2B5EF4-FFF2-40B4-BE49-F238E27FC236}">
                <a16:creationId xmlns:a16="http://schemas.microsoft.com/office/drawing/2014/main" id="{BF8BBE96-9E10-4BFE-3A9F-6B09B9516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895" r="13146" b="1"/>
          <a:stretch>
            <a:fillRect/>
          </a:stretch>
        </p:blipFill>
        <p:spPr bwMode="auto">
          <a:xfrm>
            <a:off x="6967018" y="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DC12D2C-21A1-44CF-BA29-D0EE453AB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A200EB-A651-BF06-6D70-05C3A48AE251}"/>
              </a:ext>
            </a:extLst>
          </p:cNvPr>
          <p:cNvSpPr>
            <a:spLocks noGrp="1"/>
          </p:cNvSpPr>
          <p:nvPr>
            <p:ph type="title"/>
          </p:nvPr>
        </p:nvSpPr>
        <p:spPr>
          <a:xfrm>
            <a:off x="1077363" y="4084869"/>
            <a:ext cx="3439876" cy="2005151"/>
          </a:xfrm>
        </p:spPr>
        <p:txBody>
          <a:bodyPr anchor="t">
            <a:normAutofit/>
          </a:bodyPr>
          <a:lstStyle/>
          <a:p>
            <a:r>
              <a:rPr lang="ro-RO" b="0" noProof="1"/>
              <a:t>The reforms</a:t>
            </a:r>
          </a:p>
        </p:txBody>
      </p:sp>
      <p:sp>
        <p:nvSpPr>
          <p:cNvPr id="2057" name="Rectangle 2056">
            <a:extLst>
              <a:ext uri="{FF2B5EF4-FFF2-40B4-BE49-F238E27FC236}">
                <a16:creationId xmlns:a16="http://schemas.microsoft.com/office/drawing/2014/main" id="{95598DD8-827C-48DB-AD4F-AEBB72483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557"/>
            <a:ext cx="5223349" cy="34202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34">
            <a:extLst>
              <a:ext uri="{FF2B5EF4-FFF2-40B4-BE49-F238E27FC236}">
                <a16:creationId xmlns:a16="http://schemas.microsoft.com/office/drawing/2014/main" id="{EB40E5E0-6677-497A-8E9D-E8575E276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83473" y="3856"/>
            <a:ext cx="3439876" cy="3414827"/>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Shape 2060">
            <a:extLst>
              <a:ext uri="{FF2B5EF4-FFF2-40B4-BE49-F238E27FC236}">
                <a16:creationId xmlns:a16="http://schemas.microsoft.com/office/drawing/2014/main" id="{AC46E49D-1D37-455E-BDA2-28DAF3721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55978" y="-1558"/>
            <a:ext cx="3439878" cy="3420239"/>
          </a:xfrm>
          <a:custGeom>
            <a:avLst/>
            <a:gdLst>
              <a:gd name="connsiteX0" fmla="*/ 3439878 w 3439878"/>
              <a:gd name="connsiteY0" fmla="*/ 3420239 h 3420239"/>
              <a:gd name="connsiteX1" fmla="*/ 0 w 3439878"/>
              <a:gd name="connsiteY1" fmla="*/ 3420239 h 3420239"/>
              <a:gd name="connsiteX2" fmla="*/ 0 w 3439878"/>
              <a:gd name="connsiteY2" fmla="*/ 0 h 3420239"/>
              <a:gd name="connsiteX3" fmla="*/ 3856 w 3439878"/>
              <a:gd name="connsiteY3" fmla="*/ 0 h 3420239"/>
              <a:gd name="connsiteX4" fmla="*/ 3856 w 3439878"/>
              <a:gd name="connsiteY4" fmla="*/ 133338 h 3420239"/>
              <a:gd name="connsiteX5" fmla="*/ 5641 w 3439878"/>
              <a:gd name="connsiteY5" fmla="*/ 203263 h 3420239"/>
              <a:gd name="connsiteX6" fmla="*/ 3347718 w 3439878"/>
              <a:gd name="connsiteY6" fmla="*/ 3415186 h 3420239"/>
              <a:gd name="connsiteX7" fmla="*/ 3427612 w 3439878"/>
              <a:gd name="connsiteY7" fmla="*/ 3417124 h 3420239"/>
              <a:gd name="connsiteX8" fmla="*/ 3856 w 3439878"/>
              <a:gd name="connsiteY8" fmla="*/ 3417124 h 3420239"/>
              <a:gd name="connsiteX9" fmla="*/ 3856 w 3439878"/>
              <a:gd name="connsiteY9" fmla="*/ 3418681 h 3420239"/>
              <a:gd name="connsiteX10" fmla="*/ 3439878 w 3439878"/>
              <a:gd name="connsiteY10" fmla="*/ 3418681 h 34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9878" h="3420239">
                <a:moveTo>
                  <a:pt x="3439878" y="3420239"/>
                </a:moveTo>
                <a:lnTo>
                  <a:pt x="0" y="3420239"/>
                </a:lnTo>
                <a:lnTo>
                  <a:pt x="0" y="0"/>
                </a:lnTo>
                <a:lnTo>
                  <a:pt x="3856" y="0"/>
                </a:lnTo>
                <a:lnTo>
                  <a:pt x="3856" y="133338"/>
                </a:lnTo>
                <a:lnTo>
                  <a:pt x="5641" y="203263"/>
                </a:lnTo>
                <a:cubicBezTo>
                  <a:pt x="94351" y="1936677"/>
                  <a:pt x="1541917" y="3327355"/>
                  <a:pt x="3347718" y="3415186"/>
                </a:cubicBezTo>
                <a:lnTo>
                  <a:pt x="3427612" y="3417124"/>
                </a:lnTo>
                <a:lnTo>
                  <a:pt x="3856" y="3417124"/>
                </a:lnTo>
                <a:lnTo>
                  <a:pt x="3856" y="3418681"/>
                </a:lnTo>
                <a:lnTo>
                  <a:pt x="3439878" y="3418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Reforma lui Bolojan generează haos în justiție! Grefierii SISTEAZĂ activitatea și se alătură judecătorilor la proteste">
            <a:extLst>
              <a:ext uri="{FF2B5EF4-FFF2-40B4-BE49-F238E27FC236}">
                <a16:creationId xmlns:a16="http://schemas.microsoft.com/office/drawing/2014/main" id="{3487C67F-BA20-25A7-2A02-849BC436D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88"/>
          <a:stretch>
            <a:fillRect/>
          </a:stretch>
        </p:blipFill>
        <p:spPr bwMode="auto">
          <a:xfrm>
            <a:off x="5216651" y="-1558"/>
            <a:ext cx="6979975" cy="3420240"/>
          </a:xfrm>
          <a:custGeom>
            <a:avLst/>
            <a:gdLst/>
            <a:ahLst/>
            <a:cxnLst/>
            <a:rect l="l" t="t" r="r" b="b"/>
            <a:pathLst>
              <a:path w="6979975" h="3420240">
                <a:moveTo>
                  <a:pt x="13648" y="0"/>
                </a:moveTo>
                <a:lnTo>
                  <a:pt x="6979975" y="0"/>
                </a:lnTo>
                <a:lnTo>
                  <a:pt x="6979975" y="1557"/>
                </a:lnTo>
                <a:lnTo>
                  <a:pt x="3556219" y="1557"/>
                </a:lnTo>
                <a:lnTo>
                  <a:pt x="3636113" y="3495"/>
                </a:lnTo>
                <a:cubicBezTo>
                  <a:pt x="5441914" y="91326"/>
                  <a:pt x="6889480" y="1482004"/>
                  <a:pt x="6978190" y="3215418"/>
                </a:cubicBezTo>
                <a:lnTo>
                  <a:pt x="6979975" y="3285343"/>
                </a:lnTo>
                <a:lnTo>
                  <a:pt x="6979975" y="3420240"/>
                </a:lnTo>
                <a:lnTo>
                  <a:pt x="13648" y="3420240"/>
                </a:lnTo>
                <a:lnTo>
                  <a:pt x="13648" y="3420238"/>
                </a:lnTo>
                <a:lnTo>
                  <a:pt x="0" y="3420238"/>
                </a:lnTo>
                <a:lnTo>
                  <a:pt x="0" y="1557"/>
                </a:lnTo>
                <a:lnTo>
                  <a:pt x="13648" y="155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2E428E-A525-CFE7-B941-F8E1BD65B5D9}"/>
              </a:ext>
            </a:extLst>
          </p:cNvPr>
          <p:cNvSpPr>
            <a:spLocks noGrp="1"/>
          </p:cNvSpPr>
          <p:nvPr>
            <p:ph idx="1"/>
          </p:nvPr>
        </p:nvSpPr>
        <p:spPr>
          <a:xfrm>
            <a:off x="5228651" y="4084869"/>
            <a:ext cx="5885987" cy="2005151"/>
          </a:xfrm>
        </p:spPr>
        <p:txBody>
          <a:bodyPr>
            <a:normAutofit/>
          </a:bodyPr>
          <a:lstStyle/>
          <a:p>
            <a:pPr>
              <a:lnSpc>
                <a:spcPct val="110000"/>
              </a:lnSpc>
            </a:pPr>
            <a:r>
              <a:rPr lang="en-RO" sz="1000" b="1" dirty="0"/>
              <a:t>Retirement age in the justice system will increase to 65 years old</a:t>
            </a:r>
            <a:r>
              <a:rPr lang="en-RO" sz="1000" dirty="0"/>
              <a:t>, </a:t>
            </a:r>
          </a:p>
          <a:p>
            <a:pPr>
              <a:lnSpc>
                <a:spcPct val="110000"/>
              </a:lnSpc>
            </a:pPr>
            <a:r>
              <a:rPr lang="en-RO" sz="1000" dirty="0"/>
              <a:t>T</a:t>
            </a:r>
            <a:r>
              <a:rPr lang="en-RO" sz="1000" b="1" dirty="0"/>
              <a:t>he length of service required for magistrates to retire will increase from 25 years to 35 years</a:t>
            </a:r>
          </a:p>
          <a:p>
            <a:pPr>
              <a:lnSpc>
                <a:spcPct val="110000"/>
              </a:lnSpc>
            </a:pPr>
            <a:endParaRPr lang="en-RO" sz="1000" b="1" dirty="0"/>
          </a:p>
          <a:p>
            <a:pPr>
              <a:lnSpc>
                <a:spcPct val="110000"/>
              </a:lnSpc>
            </a:pPr>
            <a:r>
              <a:rPr lang="en-RO" sz="1000" b="1" dirty="0"/>
              <a:t>Magistrates’ “strikes” (judges, prosecutors, clerks – all levels of jurisdiction)</a:t>
            </a:r>
          </a:p>
          <a:p>
            <a:pPr>
              <a:lnSpc>
                <a:spcPct val="110000"/>
              </a:lnSpc>
            </a:pPr>
            <a:r>
              <a:rPr lang="en-US" sz="1000" b="1" dirty="0"/>
              <a:t>“C</a:t>
            </a:r>
            <a:r>
              <a:rPr lang="en-RO" sz="1000" b="1" dirty="0"/>
              <a:t>haos in the justice system”</a:t>
            </a:r>
          </a:p>
          <a:p>
            <a:pPr>
              <a:lnSpc>
                <a:spcPct val="110000"/>
              </a:lnSpc>
            </a:pPr>
            <a:r>
              <a:rPr lang="en-US" sz="1000" b="1" dirty="0"/>
              <a:t>D</a:t>
            </a:r>
            <a:r>
              <a:rPr lang="en-RO" sz="1000" b="1" dirty="0"/>
              <a:t>ifferent attitude of the civil society as opposed to the first RoL backsliding</a:t>
            </a:r>
            <a:endParaRPr lang="en-RO" sz="1000" dirty="0"/>
          </a:p>
          <a:p>
            <a:pPr marL="0" indent="0">
              <a:lnSpc>
                <a:spcPct val="110000"/>
              </a:lnSpc>
              <a:buNone/>
            </a:pPr>
            <a:endParaRPr lang="ro-RO" sz="1000" dirty="0"/>
          </a:p>
        </p:txBody>
      </p:sp>
    </p:spTree>
    <p:extLst>
      <p:ext uri="{BB962C8B-B14F-4D97-AF65-F5344CB8AC3E}">
        <p14:creationId xmlns:p14="http://schemas.microsoft.com/office/powerpoint/2010/main" val="372993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618B-AF04-AA6E-7BFC-01989E9450AE}"/>
              </a:ext>
            </a:extLst>
          </p:cNvPr>
          <p:cNvSpPr>
            <a:spLocks noGrp="1"/>
          </p:cNvSpPr>
          <p:nvPr>
            <p:ph type="title"/>
          </p:nvPr>
        </p:nvSpPr>
        <p:spPr/>
        <p:txBody>
          <a:bodyPr/>
          <a:lstStyle/>
          <a:p>
            <a:r>
              <a:rPr lang="en-US" b="0" noProof="1"/>
              <a:t>Associação Sindical dos Juízes Portugueses</a:t>
            </a:r>
          </a:p>
        </p:txBody>
      </p:sp>
      <p:sp>
        <p:nvSpPr>
          <p:cNvPr id="3" name="Content Placeholder 2">
            <a:extLst>
              <a:ext uri="{FF2B5EF4-FFF2-40B4-BE49-F238E27FC236}">
                <a16:creationId xmlns:a16="http://schemas.microsoft.com/office/drawing/2014/main" id="{E28CEE14-DF76-8321-F9C8-88E795D7DE31}"/>
              </a:ext>
            </a:extLst>
          </p:cNvPr>
          <p:cNvSpPr>
            <a:spLocks noGrp="1"/>
          </p:cNvSpPr>
          <p:nvPr>
            <p:ph idx="1"/>
          </p:nvPr>
        </p:nvSpPr>
        <p:spPr/>
        <p:txBody>
          <a:bodyPr/>
          <a:lstStyle/>
          <a:p>
            <a:pPr marL="0" indent="0">
              <a:buNone/>
            </a:pPr>
            <a:r>
              <a:rPr lang="en-US" b="1" dirty="0"/>
              <a:t>	</a:t>
            </a:r>
          </a:p>
          <a:p>
            <a:pPr marL="0" indent="0">
              <a:buNone/>
            </a:pPr>
            <a:endParaRPr lang="en-US" b="1" dirty="0"/>
          </a:p>
          <a:p>
            <a:pPr marL="0" indent="0">
              <a:buNone/>
            </a:pPr>
            <a:endParaRPr lang="en-US" b="1" dirty="0"/>
          </a:p>
          <a:p>
            <a:pPr marL="0" indent="0">
              <a:buNone/>
            </a:pPr>
            <a:r>
              <a:rPr lang="en-US" b="1" dirty="0"/>
              <a:t>The second subparagraph of Article 19(1) TEU must be interpreted as meaning that the principle of judicial independence does not preclude general salary-reduction measures, such as those at issue in the main proceedings, linked to requirements to eliminate an excessive budget deficit and to an EU financial assistance </a:t>
            </a:r>
            <a:r>
              <a:rPr lang="en-US" b="1" dirty="0" err="1"/>
              <a:t>programme</a:t>
            </a:r>
            <a:r>
              <a:rPr lang="en-US" b="1" dirty="0"/>
              <a:t>, from being applied to the members of the Tribunal de Contas (Court of Auditors, Portugal).</a:t>
            </a:r>
            <a:endParaRPr lang="en-US" dirty="0"/>
          </a:p>
        </p:txBody>
      </p:sp>
    </p:spTree>
    <p:extLst>
      <p:ext uri="{BB962C8B-B14F-4D97-AF65-F5344CB8AC3E}">
        <p14:creationId xmlns:p14="http://schemas.microsoft.com/office/powerpoint/2010/main" val="378445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1948C2-E4DD-4B0F-BD79-CB28ED230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07279-55DB-DDB1-D109-BD19AE9C420D}"/>
              </a:ext>
            </a:extLst>
          </p:cNvPr>
          <p:cNvSpPr>
            <a:spLocks noGrp="1"/>
          </p:cNvSpPr>
          <p:nvPr>
            <p:ph type="title"/>
          </p:nvPr>
        </p:nvSpPr>
        <p:spPr>
          <a:xfrm>
            <a:off x="1077362" y="720435"/>
            <a:ext cx="6484670" cy="1507375"/>
          </a:xfrm>
        </p:spPr>
        <p:txBody>
          <a:bodyPr>
            <a:normAutofit/>
          </a:bodyPr>
          <a:lstStyle/>
          <a:p>
            <a:r>
              <a:rPr lang="en-GB" b="0" noProof="0" dirty="0"/>
              <a:t>Additional reading</a:t>
            </a:r>
          </a:p>
        </p:txBody>
      </p:sp>
      <p:sp>
        <p:nvSpPr>
          <p:cNvPr id="3" name="Content Placeholder 2">
            <a:extLst>
              <a:ext uri="{FF2B5EF4-FFF2-40B4-BE49-F238E27FC236}">
                <a16:creationId xmlns:a16="http://schemas.microsoft.com/office/drawing/2014/main" id="{4CA64641-5A05-45F6-CC25-24FF7736FEC9}"/>
              </a:ext>
            </a:extLst>
          </p:cNvPr>
          <p:cNvSpPr>
            <a:spLocks noGrp="1"/>
          </p:cNvSpPr>
          <p:nvPr>
            <p:ph idx="1"/>
          </p:nvPr>
        </p:nvSpPr>
        <p:spPr>
          <a:xfrm>
            <a:off x="1077362" y="2434974"/>
            <a:ext cx="6484670" cy="3505855"/>
          </a:xfrm>
        </p:spPr>
        <p:txBody>
          <a:bodyPr>
            <a:normAutofit/>
          </a:bodyPr>
          <a:lstStyle/>
          <a:p>
            <a:r>
              <a:rPr lang="en-US" dirty="0"/>
              <a:t>Raluca Bercea, </a:t>
            </a:r>
            <a:r>
              <a:rPr lang="en-RO" i="1" dirty="0"/>
              <a:t>EU values through constitutional lenses: assessing the resilience of the Romanian Constitutional Court</a:t>
            </a:r>
            <a:r>
              <a:rPr lang="en-US" i="1" dirty="0"/>
              <a:t>, </a:t>
            </a:r>
            <a:r>
              <a:rPr lang="en-US" dirty="0"/>
              <a:t>in Global Jurist, special issue “Resilience of Constitutional Courts” (ed. by Gabor Halmay, </a:t>
            </a:r>
            <a:r>
              <a:rPr lang="en-RO" dirty="0"/>
              <a:t>Ágnes Kovács and M</a:t>
            </a:r>
            <a:r>
              <a:rPr lang="en-US" dirty="0"/>
              <a:t>ax Steuer), volume 25 (forthcoming)</a:t>
            </a:r>
            <a:endParaRPr lang="en-RO" dirty="0"/>
          </a:p>
          <a:p>
            <a:pPr marL="0" indent="0">
              <a:buNone/>
            </a:pPr>
            <a:endParaRPr lang="ro-RO" dirty="0"/>
          </a:p>
        </p:txBody>
      </p:sp>
      <p:sp>
        <p:nvSpPr>
          <p:cNvPr id="10" name="Rectangle 9">
            <a:extLst>
              <a:ext uri="{FF2B5EF4-FFF2-40B4-BE49-F238E27FC236}">
                <a16:creationId xmlns:a16="http://schemas.microsoft.com/office/drawing/2014/main" id="{53F28E32-1DC4-476E-A298-6C2066882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0"/>
            <a:ext cx="3456507" cy="343618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4">
            <a:extLst>
              <a:ext uri="{FF2B5EF4-FFF2-40B4-BE49-F238E27FC236}">
                <a16:creationId xmlns:a16="http://schemas.microsoft.com/office/drawing/2014/main" id="{59AD7FA5-98A4-4D87-9F03-9F3E6B19B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743880" y="-11926"/>
            <a:ext cx="3428987" cy="3467355"/>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7B624B2-894D-4F7A-B2F3-393D6564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24696" y="3434976"/>
            <a:ext cx="3467300" cy="34289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22735368-17CD-48E3-B886-DF9A79A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3434976"/>
            <a:ext cx="3467303" cy="172551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B131CD95-4390-46E7-8713-223CE3CA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24696" y="5160552"/>
            <a:ext cx="3467303" cy="1690189"/>
          </a:xfrm>
          <a:custGeom>
            <a:avLst/>
            <a:gdLst>
              <a:gd name="connsiteX0" fmla="*/ 3423466 w 3423466"/>
              <a:gd name="connsiteY0" fmla="*/ 0 h 1718483"/>
              <a:gd name="connsiteX1" fmla="*/ 1710280 w 3423466"/>
              <a:gd name="connsiteY1" fmla="*/ 0 h 1718483"/>
              <a:gd name="connsiteX2" fmla="*/ 1710280 w 3423466"/>
              <a:gd name="connsiteY2" fmla="*/ 1 h 1718483"/>
              <a:gd name="connsiteX3" fmla="*/ 0 w 3423466"/>
              <a:gd name="connsiteY3" fmla="*/ 1 h 1718483"/>
              <a:gd name="connsiteX4" fmla="*/ 1538022 w 3423466"/>
              <a:gd name="connsiteY4" fmla="*/ 1709611 h 1718483"/>
              <a:gd name="connsiteX5" fmla="*/ 1710280 w 3423466"/>
              <a:gd name="connsiteY5" fmla="*/ 1718336 h 1718483"/>
              <a:gd name="connsiteX6" fmla="*/ 1710280 w 3423466"/>
              <a:gd name="connsiteY6" fmla="*/ 1718482 h 1718483"/>
              <a:gd name="connsiteX7" fmla="*/ 1711723 w 3423466"/>
              <a:gd name="connsiteY7" fmla="*/ 1718409 h 1718483"/>
              <a:gd name="connsiteX8" fmla="*/ 1713186 w 3423466"/>
              <a:gd name="connsiteY8" fmla="*/ 1718483 h 1718483"/>
              <a:gd name="connsiteX9" fmla="*/ 1713186 w 3423466"/>
              <a:gd name="connsiteY9" fmla="*/ 1718335 h 1718483"/>
              <a:gd name="connsiteX10" fmla="*/ 1885444 w 3423466"/>
              <a:gd name="connsiteY10" fmla="*/ 1709610 h 1718483"/>
              <a:gd name="connsiteX11" fmla="*/ 3423466 w 3423466"/>
              <a:gd name="connsiteY11" fmla="*/ 0 h 17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3466" h="1718483">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Tree>
    <p:extLst>
      <p:ext uri="{BB962C8B-B14F-4D97-AF65-F5344CB8AC3E}">
        <p14:creationId xmlns:p14="http://schemas.microsoft.com/office/powerpoint/2010/main" val="332566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ECFD-5761-C334-1500-9C4A3EAF0E5B}"/>
              </a:ext>
            </a:extLst>
          </p:cNvPr>
          <p:cNvSpPr>
            <a:spLocks noGrp="1"/>
          </p:cNvSpPr>
          <p:nvPr>
            <p:ph type="title"/>
          </p:nvPr>
        </p:nvSpPr>
        <p:spPr/>
        <p:txBody>
          <a:bodyPr/>
          <a:lstStyle/>
          <a:p>
            <a:r>
              <a:rPr lang="en-GB" b="0" noProof="0" dirty="0"/>
              <a:t>Militant democracy?</a:t>
            </a:r>
            <a:br>
              <a:rPr lang="en-GB" b="0" noProof="0" dirty="0"/>
            </a:br>
            <a:r>
              <a:rPr lang="en-GB" b="0" noProof="0" dirty="0"/>
              <a:t>Timeline </a:t>
            </a:r>
          </a:p>
        </p:txBody>
      </p:sp>
      <p:graphicFrame>
        <p:nvGraphicFramePr>
          <p:cNvPr id="4" name="Content Placeholder 3">
            <a:extLst>
              <a:ext uri="{FF2B5EF4-FFF2-40B4-BE49-F238E27FC236}">
                <a16:creationId xmlns:a16="http://schemas.microsoft.com/office/drawing/2014/main" id="{A8B47393-83ED-A014-07D2-D9F1086B7AD0}"/>
              </a:ext>
            </a:extLst>
          </p:cNvPr>
          <p:cNvGraphicFramePr>
            <a:graphicFrameLocks noGrp="1"/>
          </p:cNvGraphicFramePr>
          <p:nvPr>
            <p:ph idx="1"/>
            <p:extLst>
              <p:ext uri="{D42A27DB-BD31-4B8C-83A1-F6EECF244321}">
                <p14:modId xmlns:p14="http://schemas.microsoft.com/office/powerpoint/2010/main" val="2843631953"/>
              </p:ext>
            </p:extLst>
          </p:nvPr>
        </p:nvGraphicFramePr>
        <p:xfrm>
          <a:off x="4999512" y="166255"/>
          <a:ext cx="7612083" cy="7787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ack background with a black square&#10;&#10;Description automatically generated with medium confidence">
            <a:extLst>
              <a:ext uri="{FF2B5EF4-FFF2-40B4-BE49-F238E27FC236}">
                <a16:creationId xmlns:a16="http://schemas.microsoft.com/office/drawing/2014/main" id="{1124A22B-DCB3-CA3E-2B00-7F65BB4FCEB7}"/>
              </a:ext>
            </a:extLst>
          </p:cNvPr>
          <p:cNvPicPr>
            <a:picLocks noChangeAspect="1"/>
          </p:cNvPicPr>
          <p:nvPr/>
        </p:nvPicPr>
        <p:blipFill>
          <a:blip r:embed="rId7"/>
          <a:stretch>
            <a:fillRect/>
          </a:stretch>
        </p:blipFill>
        <p:spPr>
          <a:xfrm>
            <a:off x="162961" y="5940830"/>
            <a:ext cx="914400" cy="736600"/>
          </a:xfrm>
          <a:prstGeom prst="rect">
            <a:avLst/>
          </a:prstGeom>
        </p:spPr>
      </p:pic>
    </p:spTree>
    <p:extLst>
      <p:ext uri="{BB962C8B-B14F-4D97-AF65-F5344CB8AC3E}">
        <p14:creationId xmlns:p14="http://schemas.microsoft.com/office/powerpoint/2010/main" val="120752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75634-1403-998E-71A5-F6FD245142DB}"/>
              </a:ext>
            </a:extLst>
          </p:cNvPr>
          <p:cNvSpPr>
            <a:spLocks noGrp="1"/>
          </p:cNvSpPr>
          <p:nvPr>
            <p:ph type="title"/>
          </p:nvPr>
        </p:nvSpPr>
        <p:spPr>
          <a:xfrm>
            <a:off x="1077362" y="720435"/>
            <a:ext cx="4855352" cy="1507375"/>
          </a:xfrm>
        </p:spPr>
        <p:txBody>
          <a:bodyPr>
            <a:normAutofit/>
          </a:bodyPr>
          <a:lstStyle/>
          <a:p>
            <a:r>
              <a:rPr lang="ro-RO" b="0" noProof="1"/>
              <a:t>Militant democracy Act 1</a:t>
            </a:r>
          </a:p>
        </p:txBody>
      </p:sp>
      <p:sp>
        <p:nvSpPr>
          <p:cNvPr id="3" name="Content Placeholder 2">
            <a:extLst>
              <a:ext uri="{FF2B5EF4-FFF2-40B4-BE49-F238E27FC236}">
                <a16:creationId xmlns:a16="http://schemas.microsoft.com/office/drawing/2014/main" id="{DB85A82D-8605-AA2F-4B22-BB7C42EF785D}"/>
              </a:ext>
            </a:extLst>
          </p:cNvPr>
          <p:cNvSpPr>
            <a:spLocks noGrp="1"/>
          </p:cNvSpPr>
          <p:nvPr>
            <p:ph idx="1"/>
          </p:nvPr>
        </p:nvSpPr>
        <p:spPr>
          <a:xfrm>
            <a:off x="401053" y="2427316"/>
            <a:ext cx="6370137" cy="4430684"/>
          </a:xfrm>
        </p:spPr>
        <p:txBody>
          <a:bodyPr>
            <a:noAutofit/>
          </a:bodyPr>
          <a:lstStyle/>
          <a:p>
            <a:pPr marL="0" indent="0">
              <a:lnSpc>
                <a:spcPct val="110000"/>
              </a:lnSpc>
              <a:buNone/>
            </a:pPr>
            <a:r>
              <a:rPr lang="en-GB" sz="1200" b="1" dirty="0"/>
              <a:t>RCC Decision no. 2 of 5 October 2024 - </a:t>
            </a:r>
            <a:r>
              <a:rPr lang="en-US" sz="1200" b="1" dirty="0"/>
              <a:t>annuls </a:t>
            </a:r>
            <a:r>
              <a:rPr lang="en-GB" sz="1200" b="1" dirty="0"/>
              <a:t>the candidacy of the head of the “SOS” far-right party </a:t>
            </a:r>
            <a:endParaRPr lang="en-GB" sz="1200" dirty="0"/>
          </a:p>
          <a:p>
            <a:pPr marL="0" indent="0">
              <a:lnSpc>
                <a:spcPct val="110000"/>
              </a:lnSpc>
              <a:buNone/>
            </a:pPr>
            <a:r>
              <a:rPr lang="en-GB" sz="1200" b="1" dirty="0"/>
              <a:t>The controversial legal point</a:t>
            </a:r>
            <a:r>
              <a:rPr lang="en-GB" sz="1200" dirty="0"/>
              <a:t>: the competence - in the framework of an objective electoral dispute [Art. 146 let. f) of the Constitution], RCC applies instruments designed to assess the constitutionality of a political party [Art. 146 let. k) of the Constitution], without the due procedural guarantees that only cover, according to the national law, the second hypothesis</a:t>
            </a:r>
            <a:r>
              <a:rPr lang="en-RO" sz="1200" dirty="0"/>
              <a:t> </a:t>
            </a:r>
          </a:p>
          <a:p>
            <a:pPr algn="just">
              <a:lnSpc>
                <a:spcPct val="110000"/>
              </a:lnSpc>
            </a:pPr>
            <a:r>
              <a:rPr lang="en-GB" sz="1200" dirty="0"/>
              <a:t>The constituent legislator expressly regulated its mandate to ensure compliance with the procedure for electing the President of Romania. Such a constitutional option, combined with its role as guarantor of the supremacy of the Constitution, proves that the Court is competent to verify both the legality of the candidacy from the perspective of Law no. 370/2004 and its constitutionality</a:t>
            </a:r>
            <a:r>
              <a:rPr lang="en-RO" sz="1200" dirty="0"/>
              <a:t> </a:t>
            </a:r>
            <a:r>
              <a:rPr lang="en-GB" sz="1200" dirty="0"/>
              <a:t>Art. 146 let. f)</a:t>
            </a:r>
          </a:p>
          <a:p>
            <a:pPr marL="0" indent="0">
              <a:lnSpc>
                <a:spcPct val="110000"/>
              </a:lnSpc>
              <a:buNone/>
            </a:pPr>
            <a:r>
              <a:rPr lang="en-GB" sz="1200" b="1" dirty="0"/>
              <a:t>The reasoning</a:t>
            </a:r>
            <a:r>
              <a:rPr lang="en-GB" sz="1200" dirty="0"/>
              <a:t>: “Any candidacy that, through the political program promoted and the position statements made, would contest the constitutional order, the fundamental options of the Romanian people and the prerequisites of democracy can and must be examined by the Court in respect with its </a:t>
            </a:r>
            <a:r>
              <a:rPr lang="en-GB" sz="1200" b="1" dirty="0"/>
              <a:t>constitutionality”</a:t>
            </a:r>
            <a:r>
              <a:rPr lang="en-GB" sz="1200" dirty="0"/>
              <a:t>. This must be connected </a:t>
            </a:r>
            <a:r>
              <a:rPr lang="en-GB" sz="1200" b="1" dirty="0"/>
              <a:t>not only with the national constitutional legal order, but also with the “European constitutional patrimony</a:t>
            </a:r>
            <a:r>
              <a:rPr lang="en-GB" sz="1200" dirty="0"/>
              <a:t>”. Romania’s belonging to the European family represents “</a:t>
            </a:r>
            <a:r>
              <a:rPr lang="en-GB" sz="1200" b="1" dirty="0"/>
              <a:t>an irreversible constitutional option</a:t>
            </a:r>
            <a:r>
              <a:rPr lang="en-GB" sz="1200" dirty="0"/>
              <a:t>”. </a:t>
            </a:r>
            <a:endParaRPr lang="ro-RO" sz="1200" dirty="0"/>
          </a:p>
        </p:txBody>
      </p:sp>
      <p:sp>
        <p:nvSpPr>
          <p:cNvPr id="1040" name="Freeform: Shape 1039">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Şoşoacă se crede deja „erou naţional”! | Cuvântul Libertăţii">
            <a:extLst>
              <a:ext uri="{FF2B5EF4-FFF2-40B4-BE49-F238E27FC236}">
                <a16:creationId xmlns:a16="http://schemas.microsoft.com/office/drawing/2014/main" id="{C3664ABC-603C-FF54-F617-DD87F3912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032" r="30532" b="1"/>
          <a:stretch>
            <a:fillRect/>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A black background with a black square&#10;&#10;Description automatically generated with medium confidence">
            <a:extLst>
              <a:ext uri="{FF2B5EF4-FFF2-40B4-BE49-F238E27FC236}">
                <a16:creationId xmlns:a16="http://schemas.microsoft.com/office/drawing/2014/main" id="{C21F2EB5-D498-5B14-20C4-F3C4259A8E02}"/>
              </a:ext>
            </a:extLst>
          </p:cNvPr>
          <p:cNvPicPr>
            <a:picLocks noChangeAspect="1"/>
          </p:cNvPicPr>
          <p:nvPr/>
        </p:nvPicPr>
        <p:blipFill>
          <a:blip r:embed="rId4"/>
          <a:stretch>
            <a:fillRect/>
          </a:stretch>
        </p:blipFill>
        <p:spPr>
          <a:xfrm>
            <a:off x="6509818" y="7013454"/>
            <a:ext cx="914400" cy="736600"/>
          </a:xfrm>
          <a:prstGeom prst="rect">
            <a:avLst/>
          </a:prstGeom>
        </p:spPr>
      </p:pic>
    </p:spTree>
    <p:extLst>
      <p:ext uri="{BB962C8B-B14F-4D97-AF65-F5344CB8AC3E}">
        <p14:creationId xmlns:p14="http://schemas.microsoft.com/office/powerpoint/2010/main" val="39636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45B23-ABA3-358D-4F26-3E6E9145A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987D9D-7CA0-DCDF-B400-EC978067987F}"/>
              </a:ext>
            </a:extLst>
          </p:cNvPr>
          <p:cNvSpPr>
            <a:spLocks noGrp="1"/>
          </p:cNvSpPr>
          <p:nvPr>
            <p:ph type="title"/>
          </p:nvPr>
        </p:nvSpPr>
        <p:spPr>
          <a:xfrm>
            <a:off x="1077362" y="1122744"/>
            <a:ext cx="9950103" cy="729205"/>
          </a:xfrm>
        </p:spPr>
        <p:txBody>
          <a:bodyPr/>
          <a:lstStyle/>
          <a:p>
            <a:r>
              <a:rPr lang="ro-RO" b="0" noProof="1"/>
              <a:t>Militant democracy Act 1 - interpretation</a:t>
            </a:r>
          </a:p>
        </p:txBody>
      </p:sp>
      <p:sp>
        <p:nvSpPr>
          <p:cNvPr id="3" name="Content Placeholder 2">
            <a:extLst>
              <a:ext uri="{FF2B5EF4-FFF2-40B4-BE49-F238E27FC236}">
                <a16:creationId xmlns:a16="http://schemas.microsoft.com/office/drawing/2014/main" id="{26322F96-A81A-E994-834A-E6EF24726498}"/>
              </a:ext>
            </a:extLst>
          </p:cNvPr>
          <p:cNvSpPr>
            <a:spLocks noGrp="1"/>
          </p:cNvSpPr>
          <p:nvPr>
            <p:ph idx="1"/>
          </p:nvPr>
        </p:nvSpPr>
        <p:spPr>
          <a:xfrm>
            <a:off x="336583" y="2227810"/>
            <a:ext cx="9950103" cy="4644816"/>
          </a:xfrm>
        </p:spPr>
        <p:txBody>
          <a:bodyPr>
            <a:normAutofit/>
          </a:bodyPr>
          <a:lstStyle/>
          <a:p>
            <a:pPr marL="0" indent="0">
              <a:buNone/>
            </a:pPr>
            <a:r>
              <a:rPr lang="en-GB" dirty="0"/>
              <a:t>RCC Decision no. 2 of 5 October 2024 - </a:t>
            </a:r>
            <a:r>
              <a:rPr lang="en-US" b="1" dirty="0"/>
              <a:t>annuls </a:t>
            </a:r>
            <a:r>
              <a:rPr lang="en-GB" b="1" dirty="0"/>
              <a:t>the candidacy of the head of the “SOS” far-right party </a:t>
            </a:r>
          </a:p>
          <a:p>
            <a:pPr marL="0" indent="0">
              <a:buNone/>
            </a:pPr>
            <a:endParaRPr lang="en-GB" b="1" dirty="0"/>
          </a:p>
          <a:p>
            <a:pPr marL="0" indent="0">
              <a:buNone/>
            </a:pPr>
            <a:r>
              <a:rPr lang="en-GB" dirty="0"/>
              <a:t>	“Although </a:t>
            </a:r>
            <a:r>
              <a:rPr lang="en-GB" b="1" dirty="0"/>
              <a:t>legitimate </a:t>
            </a:r>
            <a:r>
              <a:rPr lang="en-GB" b="1" i="1" dirty="0"/>
              <a:t>per se</a:t>
            </a:r>
            <a:r>
              <a:rPr lang="en-GB" dirty="0"/>
              <a:t>, the use by any court of </a:t>
            </a:r>
            <a:r>
              <a:rPr lang="en-GB" b="1" dirty="0"/>
              <a:t>such innovative reasoning, based on fundamental principles, with unpredictable effects and which may call into question rules and practices that have acquired a certain stability, must be carried out only </a:t>
            </a:r>
            <a:r>
              <a:rPr lang="en-GB" b="1" i="1" dirty="0"/>
              <a:t>in extremis</a:t>
            </a:r>
            <a:r>
              <a:rPr lang="en-GB" dirty="0"/>
              <a:t>, when </a:t>
            </a:r>
            <a:r>
              <a:rPr lang="en-GB" b="1" dirty="0"/>
              <a:t>the values that the Court must protect are endangered, for a clearly defined purpose and in strict respect of the proportionality principle</a:t>
            </a:r>
            <a:r>
              <a:rPr lang="en-GB" dirty="0"/>
              <a:t>”.</a:t>
            </a:r>
          </a:p>
          <a:p>
            <a:pPr marL="0" indent="0">
              <a:buNone/>
            </a:pPr>
            <a:r>
              <a:rPr lang="en-GB" b="1" i="1" dirty="0">
                <a:solidFill>
                  <a:srgbClr val="0070C0"/>
                </a:solidFill>
              </a:rPr>
              <a:t>Cf.</a:t>
            </a:r>
            <a:endParaRPr lang="en-RO" b="1" i="1" dirty="0">
              <a:solidFill>
                <a:srgbClr val="0070C0"/>
              </a:solidFill>
            </a:endParaRPr>
          </a:p>
          <a:p>
            <a:pPr marL="0" indent="0">
              <a:buNone/>
            </a:pPr>
            <a:r>
              <a:rPr lang="en-GB" dirty="0"/>
              <a:t>	“The Court’s decision is a </a:t>
            </a:r>
            <a:r>
              <a:rPr lang="en-GB" b="1" dirty="0"/>
              <a:t>resilient reactive stance against the long date absent reaction of other public authorities </a:t>
            </a:r>
            <a:r>
              <a:rPr lang="en-GB" dirty="0"/>
              <a:t>within their respective power”</a:t>
            </a:r>
            <a:r>
              <a:rPr lang="en-RO" dirty="0"/>
              <a:t> </a:t>
            </a:r>
            <a:endParaRPr lang="en-GB" dirty="0"/>
          </a:p>
        </p:txBody>
      </p:sp>
    </p:spTree>
    <p:extLst>
      <p:ext uri="{BB962C8B-B14F-4D97-AF65-F5344CB8AC3E}">
        <p14:creationId xmlns:p14="http://schemas.microsoft.com/office/powerpoint/2010/main" val="148741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70288-4E0E-4B35-1311-3C82DC31395F}"/>
              </a:ext>
            </a:extLst>
          </p:cNvPr>
          <p:cNvSpPr>
            <a:spLocks noGrp="1"/>
          </p:cNvSpPr>
          <p:nvPr>
            <p:ph type="title"/>
          </p:nvPr>
        </p:nvSpPr>
        <p:spPr>
          <a:xfrm>
            <a:off x="1077362" y="720435"/>
            <a:ext cx="4855352" cy="1507375"/>
          </a:xfrm>
        </p:spPr>
        <p:txBody>
          <a:bodyPr>
            <a:normAutofit/>
          </a:bodyPr>
          <a:lstStyle/>
          <a:p>
            <a:r>
              <a:rPr lang="ro-RO" b="0" noProof="1"/>
              <a:t>Militant democracy Act 2</a:t>
            </a:r>
            <a:endParaRPr lang="ro-RO" dirty="0"/>
          </a:p>
        </p:txBody>
      </p:sp>
      <p:sp>
        <p:nvSpPr>
          <p:cNvPr id="3" name="Content Placeholder 2">
            <a:extLst>
              <a:ext uri="{FF2B5EF4-FFF2-40B4-BE49-F238E27FC236}">
                <a16:creationId xmlns:a16="http://schemas.microsoft.com/office/drawing/2014/main" id="{BA6EDAD2-55D4-2786-3B81-4F7B13D5C084}"/>
              </a:ext>
            </a:extLst>
          </p:cNvPr>
          <p:cNvSpPr>
            <a:spLocks noGrp="1"/>
          </p:cNvSpPr>
          <p:nvPr>
            <p:ph idx="1"/>
          </p:nvPr>
        </p:nvSpPr>
        <p:spPr>
          <a:xfrm>
            <a:off x="1077362" y="2427316"/>
            <a:ext cx="4855352" cy="3513514"/>
          </a:xfrm>
        </p:spPr>
        <p:txBody>
          <a:bodyPr>
            <a:normAutofit/>
          </a:bodyPr>
          <a:lstStyle/>
          <a:p>
            <a:pPr lvl="0">
              <a:lnSpc>
                <a:spcPct val="110000"/>
              </a:lnSpc>
              <a:buNone/>
            </a:pPr>
            <a:r>
              <a:rPr lang="en-GB" sz="1400"/>
              <a:t>24.11.2024 First round of the presidential elections, unexpectedly won by Calin Georgescu, an ultranationalist and pro-Russian independent, anti-European, anti-NATO, extremist candidate, formerly excluded from the far-right party “AUR” because of his fascist discourse</a:t>
            </a:r>
            <a:r>
              <a:rPr lang="en-RO" sz="1400"/>
              <a:t> </a:t>
            </a:r>
            <a:endParaRPr lang="en-US" sz="1400"/>
          </a:p>
          <a:p>
            <a:pPr>
              <a:lnSpc>
                <a:spcPct val="110000"/>
              </a:lnSpc>
            </a:pPr>
            <a:r>
              <a:rPr lang="en-GB" sz="1400"/>
              <a:t>The parliamentary elections to take place a week later were equated with a symbolic popular referendum on the will to remain within the European Union</a:t>
            </a:r>
            <a:r>
              <a:rPr lang="en-RO" sz="1400"/>
              <a:t> </a:t>
            </a:r>
          </a:p>
          <a:p>
            <a:pPr>
              <a:lnSpc>
                <a:spcPct val="110000"/>
              </a:lnSpc>
            </a:pPr>
            <a:r>
              <a:rPr lang="en-US" sz="1400"/>
              <a:t>R</a:t>
            </a:r>
            <a:r>
              <a:rPr lang="en-RO" sz="1400"/>
              <a:t>ecounting of balots, parliamentary elections won with difficulty by the pro-European parties, validation of the elections, appeal to contest the results</a:t>
            </a:r>
            <a:endParaRPr lang="ro-RO" sz="1400"/>
          </a:p>
        </p:txBody>
      </p:sp>
      <p:sp>
        <p:nvSpPr>
          <p:cNvPr id="2066" name="Freeform: Shape 2065">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Mesajele lui Georgescu de negare a Holocaustului trebuie deconstruite de  clasa politică">
            <a:extLst>
              <a:ext uri="{FF2B5EF4-FFF2-40B4-BE49-F238E27FC236}">
                <a16:creationId xmlns:a16="http://schemas.microsoft.com/office/drawing/2014/main" id="{F76B17F4-F270-F32D-083C-1F606B60B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5" r="21435"/>
          <a:stretch>
            <a:fillRect/>
          </a:stretch>
        </p:blipFill>
        <p:spPr bwMode="auto">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5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C906-DAAD-1168-76FE-829CB5894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63482-0C55-6D5E-8FD2-E3055BE6B073}"/>
              </a:ext>
            </a:extLst>
          </p:cNvPr>
          <p:cNvSpPr>
            <a:spLocks noGrp="1"/>
          </p:cNvSpPr>
          <p:nvPr>
            <p:ph type="title"/>
          </p:nvPr>
        </p:nvSpPr>
        <p:spPr/>
        <p:txBody>
          <a:bodyPr/>
          <a:lstStyle/>
          <a:p>
            <a:r>
              <a:rPr lang="ro-RO" b="0" noProof="1"/>
              <a:t>Militant democracy Act 2</a:t>
            </a:r>
            <a:endParaRPr lang="ro-RO" dirty="0"/>
          </a:p>
        </p:txBody>
      </p:sp>
      <p:sp>
        <p:nvSpPr>
          <p:cNvPr id="3" name="Content Placeholder 2">
            <a:extLst>
              <a:ext uri="{FF2B5EF4-FFF2-40B4-BE49-F238E27FC236}">
                <a16:creationId xmlns:a16="http://schemas.microsoft.com/office/drawing/2014/main" id="{B79BE03A-0A7F-7C11-3542-37182DCAAF52}"/>
              </a:ext>
            </a:extLst>
          </p:cNvPr>
          <p:cNvSpPr>
            <a:spLocks noGrp="1"/>
          </p:cNvSpPr>
          <p:nvPr>
            <p:ph idx="1"/>
          </p:nvPr>
        </p:nvSpPr>
        <p:spPr>
          <a:xfrm>
            <a:off x="1077362" y="2427316"/>
            <a:ext cx="9950103" cy="4430684"/>
          </a:xfrm>
        </p:spPr>
        <p:txBody>
          <a:bodyPr>
            <a:normAutofit lnSpcReduction="10000"/>
          </a:bodyPr>
          <a:lstStyle/>
          <a:p>
            <a:pPr marL="0" indent="0">
              <a:buNone/>
            </a:pPr>
            <a:r>
              <a:rPr lang="en-GB" b="1" dirty="0"/>
              <a:t>RCC Decision no. 32 of 6 December 2024 - </a:t>
            </a:r>
            <a:r>
              <a:rPr lang="en-US" b="1" dirty="0"/>
              <a:t>RCC annuls the entire electoral process</a:t>
            </a:r>
          </a:p>
          <a:p>
            <a:pPr marL="0" indent="0">
              <a:buNone/>
            </a:pPr>
            <a:r>
              <a:rPr lang="en-GB" dirty="0">
                <a:solidFill>
                  <a:schemeClr val="accent3"/>
                </a:solidFill>
              </a:rPr>
              <a:t>	</a:t>
            </a:r>
            <a:r>
              <a:rPr lang="en-GB" b="1" dirty="0">
                <a:solidFill>
                  <a:schemeClr val="accent3"/>
                </a:solidFill>
              </a:rPr>
              <a:t>“the electoral process regarding the election of the President of Romania was flawed throughout its duration and at all stages by multiple irregularities and violations of the electoral legislation that distorted the free and fair nature of the vote cast by citizens and the equal opportunities of the electoral competitors, affected the transparency and fairness of the electoral campaign and disregarded the legal rules regarding its financing”</a:t>
            </a:r>
          </a:p>
          <a:p>
            <a:r>
              <a:rPr lang="en-GB" b="1" dirty="0"/>
              <a:t>the interference of state or non-state entities in carrying out electoral propaganda or disinformation campaigns</a:t>
            </a:r>
            <a:r>
              <a:rPr lang="en-RO" b="1" dirty="0"/>
              <a:t> </a:t>
            </a:r>
            <a:r>
              <a:rPr lang="en-RO" dirty="0"/>
              <a:t>-</a:t>
            </a:r>
            <a:r>
              <a:rPr lang="en-GB" dirty="0"/>
              <a:t> declassification of several ‘Information Notes’ of the Ministry of Internal Affairs, of the Foreign Intelligence Service, of the Romanian Intelligence Service</a:t>
            </a:r>
          </a:p>
          <a:p>
            <a:r>
              <a:rPr lang="en-GB" b="1" dirty="0"/>
              <a:t>abusive exploitation of the algorithms of social media platforms</a:t>
            </a:r>
            <a:r>
              <a:rPr lang="en-RO" b="1" dirty="0"/>
              <a:t> </a:t>
            </a:r>
            <a:r>
              <a:rPr lang="en-RO" dirty="0"/>
              <a:t>+ </a:t>
            </a:r>
            <a:r>
              <a:rPr lang="en-GB" dirty="0"/>
              <a:t>the </a:t>
            </a:r>
            <a:r>
              <a:rPr lang="en-GB" b="1" dirty="0"/>
              <a:t>transparency of electoral campaign financing</a:t>
            </a:r>
            <a:endParaRPr lang="en-RO" dirty="0"/>
          </a:p>
          <a:p>
            <a:r>
              <a:rPr lang="en-GB" b="1" dirty="0"/>
              <a:t>the equality of chances of the electoral competitors was affected</a:t>
            </a:r>
            <a:r>
              <a:rPr lang="en-RO" b="1" dirty="0"/>
              <a:t> + the voters’ right</a:t>
            </a:r>
            <a:endParaRPr lang="ro-RO" b="1" dirty="0"/>
          </a:p>
        </p:txBody>
      </p:sp>
    </p:spTree>
    <p:extLst>
      <p:ext uri="{BB962C8B-B14F-4D97-AF65-F5344CB8AC3E}">
        <p14:creationId xmlns:p14="http://schemas.microsoft.com/office/powerpoint/2010/main" val="411357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80C08-295E-C972-5D14-50D3B24F2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605914-2D59-3CF9-1CC9-D6456A0ED93F}"/>
              </a:ext>
            </a:extLst>
          </p:cNvPr>
          <p:cNvSpPr>
            <a:spLocks noGrp="1"/>
          </p:cNvSpPr>
          <p:nvPr>
            <p:ph type="title"/>
          </p:nvPr>
        </p:nvSpPr>
        <p:spPr/>
        <p:txBody>
          <a:bodyPr/>
          <a:lstStyle/>
          <a:p>
            <a:r>
              <a:rPr lang="ro-RO" b="0" noProof="1"/>
              <a:t>Militant democracy Act 2 - interpretation</a:t>
            </a:r>
            <a:endParaRPr lang="ro-RO" dirty="0"/>
          </a:p>
        </p:txBody>
      </p:sp>
      <p:sp>
        <p:nvSpPr>
          <p:cNvPr id="3" name="Content Placeholder 2">
            <a:extLst>
              <a:ext uri="{FF2B5EF4-FFF2-40B4-BE49-F238E27FC236}">
                <a16:creationId xmlns:a16="http://schemas.microsoft.com/office/drawing/2014/main" id="{DA5C8490-3E54-DAA6-7293-0BB9E8814110}"/>
              </a:ext>
            </a:extLst>
          </p:cNvPr>
          <p:cNvSpPr>
            <a:spLocks noGrp="1"/>
          </p:cNvSpPr>
          <p:nvPr>
            <p:ph idx="1"/>
          </p:nvPr>
        </p:nvSpPr>
        <p:spPr>
          <a:xfrm>
            <a:off x="1077362" y="2427316"/>
            <a:ext cx="9950103" cy="4430684"/>
          </a:xfrm>
        </p:spPr>
        <p:txBody>
          <a:bodyPr>
            <a:normAutofit fontScale="92500" lnSpcReduction="20000"/>
          </a:bodyPr>
          <a:lstStyle/>
          <a:p>
            <a:pPr marL="0" indent="0">
              <a:buNone/>
            </a:pPr>
            <a:r>
              <a:rPr lang="en-GB" b="1" dirty="0"/>
              <a:t>RCC Decision no. 32 of 6 December 2024 - </a:t>
            </a:r>
            <a:r>
              <a:rPr lang="en-US" b="1" dirty="0"/>
              <a:t>RCC annuls the entire electoral process</a:t>
            </a:r>
          </a:p>
          <a:p>
            <a:pPr marL="0" indent="0">
              <a:buNone/>
            </a:pPr>
            <a:r>
              <a:rPr lang="en-GB" dirty="0">
                <a:solidFill>
                  <a:schemeClr val="accent3"/>
                </a:solidFill>
              </a:rPr>
              <a:t>	“</a:t>
            </a:r>
            <a:r>
              <a:rPr lang="en-GB" dirty="0"/>
              <a:t>while </a:t>
            </a:r>
            <a:r>
              <a:rPr lang="en-GB" dirty="0">
                <a:solidFill>
                  <a:srgbClr val="0070C0"/>
                </a:solidFill>
              </a:rPr>
              <a:t>militant democracy </a:t>
            </a:r>
            <a:r>
              <a:rPr lang="en-GB" dirty="0"/>
              <a:t>had been largely ignored by the RCC caselaw on electoral issues, no legal grounds could justify such decision, a </a:t>
            </a:r>
            <a:r>
              <a:rPr lang="en-GB" dirty="0">
                <a:solidFill>
                  <a:srgbClr val="0070C0"/>
                </a:solidFill>
              </a:rPr>
              <a:t>mere example of liberal authoritarianism</a:t>
            </a:r>
            <a:r>
              <a:rPr lang="en-GB" dirty="0"/>
              <a:t>, that </a:t>
            </a:r>
            <a:r>
              <a:rPr lang="en-GB" dirty="0">
                <a:solidFill>
                  <a:srgbClr val="0070C0"/>
                </a:solidFill>
              </a:rPr>
              <a:t>may easily lead to illiberalism</a:t>
            </a:r>
            <a:r>
              <a:rPr lang="en-GB" dirty="0"/>
              <a:t>, in fact </a:t>
            </a:r>
            <a:r>
              <a:rPr lang="en-GB" dirty="0">
                <a:solidFill>
                  <a:srgbClr val="0070C0"/>
                </a:solidFill>
              </a:rPr>
              <a:t>a continuation of a long line of liberal-authoritarian drifts and polarizations</a:t>
            </a:r>
            <a:r>
              <a:rPr lang="en-GB" dirty="0"/>
              <a:t>”</a:t>
            </a:r>
            <a:r>
              <a:rPr lang="en-RO" dirty="0"/>
              <a:t> </a:t>
            </a:r>
          </a:p>
          <a:p>
            <a:pPr marL="0" indent="0">
              <a:buNone/>
            </a:pPr>
            <a:r>
              <a:rPr lang="en-GB" dirty="0"/>
              <a:t>	“</a:t>
            </a:r>
            <a:r>
              <a:rPr lang="en-GB" dirty="0">
                <a:solidFill>
                  <a:srgbClr val="0070C0"/>
                </a:solidFill>
              </a:rPr>
              <a:t>a response to an extremely critical situation, which, by itself, does not require an analysis of abstract constitutionality, but immediate action (in other word, </a:t>
            </a:r>
            <a:r>
              <a:rPr lang="en-GB" i="1" dirty="0">
                <a:solidFill>
                  <a:srgbClr val="0070C0"/>
                </a:solidFill>
              </a:rPr>
              <a:t>no virtue like necessity</a:t>
            </a:r>
            <a:r>
              <a:rPr lang="en-GB" dirty="0">
                <a:solidFill>
                  <a:srgbClr val="0070C0"/>
                </a:solidFill>
              </a:rPr>
              <a:t>)</a:t>
            </a:r>
            <a:r>
              <a:rPr lang="en-GB" dirty="0"/>
              <a:t>”</a:t>
            </a:r>
          </a:p>
          <a:p>
            <a:pPr marL="0" indent="0">
              <a:buNone/>
            </a:pPr>
            <a:r>
              <a:rPr lang="en-GB" dirty="0"/>
              <a:t>	“</a:t>
            </a:r>
            <a:r>
              <a:rPr lang="en-GB" dirty="0">
                <a:solidFill>
                  <a:srgbClr val="0070C0"/>
                </a:solidFill>
              </a:rPr>
              <a:t>constitutional resilience </a:t>
            </a:r>
            <a:r>
              <a:rPr lang="en-GB" dirty="0"/>
              <a:t>performs its function as a tool protecting constitutional democracy, where the vote is legitimate only if it was given in compliance with the law. The outcomes of such </a:t>
            </a:r>
            <a:r>
              <a:rPr lang="en-GB" dirty="0">
                <a:solidFill>
                  <a:srgbClr val="0070C0"/>
                </a:solidFill>
              </a:rPr>
              <a:t>European understanding of the constitutional democracy </a:t>
            </a:r>
            <a:r>
              <a:rPr lang="en-GB" dirty="0"/>
              <a:t>may well differ from those of basic electoral democracy, where the vote is deemed legitimate regardless of whether principles were broken. </a:t>
            </a:r>
            <a:r>
              <a:rPr lang="en-GB" dirty="0">
                <a:solidFill>
                  <a:srgbClr val="0070C0"/>
                </a:solidFill>
              </a:rPr>
              <a:t>More than resistance to potential rule of law backsliding, the RCC would then have exhibited resilience</a:t>
            </a:r>
            <a:r>
              <a:rPr lang="en-GB" dirty="0"/>
              <a:t>, an (over?) assertive action, motivated, at least partly, by its attachment to European constitutionalism”</a:t>
            </a:r>
            <a:endParaRPr lang="en-RO" dirty="0"/>
          </a:p>
          <a:p>
            <a:pPr marL="0" indent="0">
              <a:buNone/>
            </a:pPr>
            <a:endParaRPr lang="ro-RO" b="1" dirty="0"/>
          </a:p>
        </p:txBody>
      </p:sp>
    </p:spTree>
    <p:extLst>
      <p:ext uri="{BB962C8B-B14F-4D97-AF65-F5344CB8AC3E}">
        <p14:creationId xmlns:p14="http://schemas.microsoft.com/office/powerpoint/2010/main" val="49821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816B-E2A4-47E7-95BD-014E567E8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511E6-F687-BFF8-B2EA-32E1C59CBF91}"/>
              </a:ext>
            </a:extLst>
          </p:cNvPr>
          <p:cNvSpPr>
            <a:spLocks noGrp="1"/>
          </p:cNvSpPr>
          <p:nvPr>
            <p:ph type="title"/>
          </p:nvPr>
        </p:nvSpPr>
        <p:spPr/>
        <p:txBody>
          <a:bodyPr/>
          <a:lstStyle/>
          <a:p>
            <a:r>
              <a:rPr lang="ro-RO" b="0" noProof="1"/>
              <a:t>Militant democracy Act 2 – interpretation </a:t>
            </a:r>
            <a:br>
              <a:rPr lang="ro-RO" b="0" noProof="1"/>
            </a:br>
            <a:r>
              <a:rPr lang="ro-RO" b="0" noProof="1"/>
              <a:t>(Venice Commission Urgent Report)</a:t>
            </a:r>
            <a:endParaRPr lang="ro-RO" dirty="0"/>
          </a:p>
        </p:txBody>
      </p:sp>
      <p:sp>
        <p:nvSpPr>
          <p:cNvPr id="3" name="Content Placeholder 2">
            <a:extLst>
              <a:ext uri="{FF2B5EF4-FFF2-40B4-BE49-F238E27FC236}">
                <a16:creationId xmlns:a16="http://schemas.microsoft.com/office/drawing/2014/main" id="{D54B358F-0A47-DDC3-DAE4-A9339977405D}"/>
              </a:ext>
            </a:extLst>
          </p:cNvPr>
          <p:cNvSpPr>
            <a:spLocks noGrp="1"/>
          </p:cNvSpPr>
          <p:nvPr>
            <p:ph idx="1"/>
          </p:nvPr>
        </p:nvSpPr>
        <p:spPr>
          <a:xfrm>
            <a:off x="1077362" y="2427316"/>
            <a:ext cx="9950103" cy="4430684"/>
          </a:xfrm>
        </p:spPr>
        <p:txBody>
          <a:bodyPr>
            <a:normAutofit fontScale="85000" lnSpcReduction="10000"/>
          </a:bodyPr>
          <a:lstStyle/>
          <a:p>
            <a:pPr marL="0" indent="0">
              <a:buNone/>
            </a:pPr>
            <a:r>
              <a:rPr lang="en-GB" b="1" dirty="0"/>
              <a:t>the intervention of the constitutional courts in procedures whose potential result is the annulment of the elections must be based primarily on conditions provided by law </a:t>
            </a:r>
          </a:p>
          <a:p>
            <a:pPr marL="0" indent="0" algn="just">
              <a:buNone/>
            </a:pPr>
            <a:r>
              <a:rPr lang="en-GB" dirty="0"/>
              <a:t>	</a:t>
            </a:r>
            <a:r>
              <a:rPr lang="en-GB" sz="1500" b="1" dirty="0"/>
              <a:t>rule</a:t>
            </a:r>
            <a:r>
              <a:rPr lang="en-GB" sz="1500" dirty="0"/>
              <a:t> (determined, clear, precise, </a:t>
            </a:r>
            <a:r>
              <a:rPr lang="en-GB" sz="1500" i="1" dirty="0"/>
              <a:t>ex ante</a:t>
            </a:r>
            <a:r>
              <a:rPr lang="en-GB" sz="1500" dirty="0"/>
              <a:t> assessable legal requirement)</a:t>
            </a:r>
            <a:r>
              <a:rPr lang="en-RO" sz="1500" dirty="0"/>
              <a:t> </a:t>
            </a:r>
            <a:r>
              <a:rPr lang="en-GB" sz="1500" dirty="0"/>
              <a:t> cf. </a:t>
            </a:r>
            <a:r>
              <a:rPr lang="en-GB" sz="1500" b="1" dirty="0"/>
              <a:t>standard</a:t>
            </a:r>
            <a:r>
              <a:rPr lang="en-GB" sz="1500" dirty="0"/>
              <a:t>s (undetermined, vague, imprecise, and can be assessed only </a:t>
            </a:r>
            <a:r>
              <a:rPr lang="en-GB" sz="1500" i="1" dirty="0"/>
              <a:t>ex post</a:t>
            </a:r>
            <a:r>
              <a:rPr lang="en-RO" sz="1500" dirty="0"/>
              <a:t>) - </a:t>
            </a:r>
            <a:r>
              <a:rPr lang="en-GB" sz="1500" dirty="0"/>
              <a:t>the use of new technologies or new financing mechanisms in the electoral campaign</a:t>
            </a:r>
            <a:r>
              <a:rPr lang="en-RO" sz="1500" dirty="0"/>
              <a:t> </a:t>
            </a:r>
            <a:endParaRPr lang="en-GB" sz="1500" dirty="0"/>
          </a:p>
          <a:p>
            <a:pPr marL="0" indent="0">
              <a:buNone/>
            </a:pPr>
            <a:r>
              <a:rPr lang="en-GB" b="1" dirty="0"/>
              <a:t>the irregularities which trigger the reaction of the courts should have a significant character, likely to affect the result of the vote</a:t>
            </a:r>
            <a:r>
              <a:rPr lang="en-RO" b="1" dirty="0"/>
              <a:t> </a:t>
            </a:r>
          </a:p>
          <a:p>
            <a:pPr marL="0" indent="0" algn="just">
              <a:buNone/>
            </a:pPr>
            <a:r>
              <a:rPr lang="en-GB" dirty="0"/>
              <a:t>	</a:t>
            </a:r>
            <a:r>
              <a:rPr lang="en-GB" sz="1400" dirty="0"/>
              <a:t>although an annulment decision must in principle have a clear legal basis, the constitutional courts are entitled to evaluate the constitutionality of the electoral legislation and invalidate the elections if the legislation does not guarantee the right to free elections, including if the law omits to regulate important aspects of the electoral campaign and the main elements of the elections </a:t>
            </a:r>
            <a:r>
              <a:rPr lang="en-GB" dirty="0"/>
              <a:t>	</a:t>
            </a:r>
          </a:p>
          <a:p>
            <a:pPr marL="0" indent="0">
              <a:buNone/>
            </a:pPr>
            <a:r>
              <a:rPr lang="en-GB" b="1" dirty="0"/>
              <a:t>judicial review </a:t>
            </a:r>
          </a:p>
          <a:p>
            <a:pPr marL="0" indent="0">
              <a:buNone/>
            </a:pPr>
            <a:r>
              <a:rPr lang="en-GB" dirty="0"/>
              <a:t>	</a:t>
            </a:r>
            <a:r>
              <a:rPr lang="en-GB" sz="1400" dirty="0"/>
              <a:t>challenges regarding the essential elements of the electoral process are subject solely to procedures before the Constitutional Court and not before the ordinary jurisdictions. RCC judiciary powers</a:t>
            </a:r>
          </a:p>
          <a:p>
            <a:pPr marL="0" indent="0">
              <a:buNone/>
            </a:pPr>
            <a:r>
              <a:rPr lang="en-US" b="1" dirty="0"/>
              <a:t>fairness of the procedure</a:t>
            </a:r>
            <a:r>
              <a:rPr lang="en-RO" b="1" dirty="0"/>
              <a:t> </a:t>
            </a:r>
          </a:p>
          <a:p>
            <a:pPr marL="0" indent="0">
              <a:buNone/>
            </a:pPr>
            <a:r>
              <a:rPr lang="en-US" b="1" dirty="0"/>
              <a:t>	</a:t>
            </a:r>
            <a:r>
              <a:rPr lang="en-US" sz="1400" i="1" dirty="0"/>
              <a:t>a</a:t>
            </a:r>
            <a:r>
              <a:rPr lang="en-RO" sz="1400" i="1" dirty="0"/>
              <a:t>micus curiae </a:t>
            </a:r>
            <a:r>
              <a:rPr lang="en-RO" sz="1400" dirty="0"/>
              <a:t>of the VC cf. ECtHR in </a:t>
            </a:r>
            <a:r>
              <a:rPr lang="en-RO" sz="1400" i="1" dirty="0"/>
              <a:t>Călin Georgescu v. Romania</a:t>
            </a:r>
            <a:r>
              <a:rPr lang="en-RO" sz="1400" dirty="0"/>
              <a:t>, </a:t>
            </a:r>
            <a:r>
              <a:rPr lang="en-GB" sz="1400" dirty="0"/>
              <a:t>Decision 18D/09.03.2025. </a:t>
            </a:r>
            <a:endParaRPr lang="en-RO" sz="1400" dirty="0"/>
          </a:p>
          <a:p>
            <a:pPr marL="0" indent="0">
              <a:buNone/>
            </a:pPr>
            <a:endParaRPr lang="ro-RO" dirty="0"/>
          </a:p>
        </p:txBody>
      </p:sp>
    </p:spTree>
    <p:extLst>
      <p:ext uri="{BB962C8B-B14F-4D97-AF65-F5344CB8AC3E}">
        <p14:creationId xmlns:p14="http://schemas.microsoft.com/office/powerpoint/2010/main" val="582047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0901EA4-6CA0-4A64-939C-F76E88D15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26119-176F-0F4B-41F1-89D0C63A2034}"/>
              </a:ext>
            </a:extLst>
          </p:cNvPr>
          <p:cNvSpPr>
            <a:spLocks noGrp="1"/>
          </p:cNvSpPr>
          <p:nvPr>
            <p:ph type="title"/>
          </p:nvPr>
        </p:nvSpPr>
        <p:spPr>
          <a:xfrm>
            <a:off x="1077362" y="720435"/>
            <a:ext cx="4855352" cy="1507375"/>
          </a:xfrm>
        </p:spPr>
        <p:txBody>
          <a:bodyPr>
            <a:normAutofit/>
          </a:bodyPr>
          <a:lstStyle/>
          <a:p>
            <a:pPr>
              <a:lnSpc>
                <a:spcPct val="100000"/>
              </a:lnSpc>
            </a:pPr>
            <a:r>
              <a:rPr lang="en-GB" sz="3000" b="0" noProof="0"/>
              <a:t>2</a:t>
            </a:r>
            <a:r>
              <a:rPr lang="en-GB" sz="3000" b="0" baseline="30000" noProof="0"/>
              <a:t>nd</a:t>
            </a:r>
            <a:r>
              <a:rPr lang="en-GB" sz="3000" b="0" noProof="0"/>
              <a:t> round of the Presidential elections – May 2025</a:t>
            </a:r>
          </a:p>
        </p:txBody>
      </p:sp>
      <p:sp>
        <p:nvSpPr>
          <p:cNvPr id="3" name="Content Placeholder 2">
            <a:extLst>
              <a:ext uri="{FF2B5EF4-FFF2-40B4-BE49-F238E27FC236}">
                <a16:creationId xmlns:a16="http://schemas.microsoft.com/office/drawing/2014/main" id="{0570C118-B8BF-729D-9733-2CFDC667569A}"/>
              </a:ext>
            </a:extLst>
          </p:cNvPr>
          <p:cNvSpPr>
            <a:spLocks noGrp="1"/>
          </p:cNvSpPr>
          <p:nvPr>
            <p:ph idx="1"/>
          </p:nvPr>
        </p:nvSpPr>
        <p:spPr>
          <a:xfrm>
            <a:off x="1077362" y="2427316"/>
            <a:ext cx="4855352" cy="3513514"/>
          </a:xfrm>
        </p:spPr>
        <p:txBody>
          <a:bodyPr>
            <a:normAutofit/>
          </a:bodyPr>
          <a:lstStyle/>
          <a:p>
            <a:pPr>
              <a:lnSpc>
                <a:spcPct val="110000"/>
              </a:lnSpc>
            </a:pPr>
            <a:r>
              <a:rPr lang="en-GB" sz="1500" noProof="0" dirty="0"/>
              <a:t>won by the pro-European Nicusor Dan </a:t>
            </a:r>
          </a:p>
          <a:p>
            <a:pPr>
              <a:lnSpc>
                <a:spcPct val="110000"/>
              </a:lnSpc>
            </a:pPr>
            <a:r>
              <a:rPr lang="en-GB" sz="1500" noProof="1"/>
              <a:t>mobilisation</a:t>
            </a:r>
            <a:r>
              <a:rPr lang="en-GB" sz="1500" noProof="0" dirty="0"/>
              <a:t> of the civil society</a:t>
            </a:r>
          </a:p>
          <a:p>
            <a:pPr>
              <a:lnSpc>
                <a:spcPct val="110000"/>
              </a:lnSpc>
            </a:pPr>
            <a:r>
              <a:rPr lang="en-GB" sz="1500" dirty="0"/>
              <a:t>austerity reforms and fight anti-corruption </a:t>
            </a:r>
          </a:p>
          <a:p>
            <a:pPr>
              <a:lnSpc>
                <a:spcPct val="110000"/>
              </a:lnSpc>
            </a:pPr>
            <a:r>
              <a:rPr lang="en-GB" sz="1500" dirty="0"/>
              <a:t>nominates an EU law professor in the RRC</a:t>
            </a:r>
          </a:p>
          <a:p>
            <a:pPr>
              <a:lnSpc>
                <a:spcPct val="110000"/>
              </a:lnSpc>
            </a:pPr>
            <a:r>
              <a:rPr lang="en-GB" sz="1500" dirty="0"/>
              <a:t>a new president of the RCC is elected – </a:t>
            </a:r>
          </a:p>
          <a:p>
            <a:pPr marL="0" indent="0">
              <a:lnSpc>
                <a:spcPct val="110000"/>
              </a:lnSpc>
              <a:buNone/>
            </a:pPr>
            <a:r>
              <a:rPr lang="en-GB" sz="1500" dirty="0"/>
              <a:t>eminent constitutionalist</a:t>
            </a:r>
          </a:p>
          <a:p>
            <a:pPr>
              <a:lnSpc>
                <a:spcPct val="110000"/>
              </a:lnSpc>
            </a:pPr>
            <a:r>
              <a:rPr lang="en-GB" sz="1500" dirty="0"/>
              <a:t>the new prime-minister – liberal reformist, former </a:t>
            </a:r>
          </a:p>
          <a:p>
            <a:pPr marL="0" indent="0">
              <a:lnSpc>
                <a:spcPct val="110000"/>
              </a:lnSpc>
              <a:buNone/>
            </a:pPr>
            <a:r>
              <a:rPr lang="en-GB" sz="1500" dirty="0"/>
              <a:t>mayor of an important Ro town</a:t>
            </a:r>
          </a:p>
          <a:p>
            <a:pPr>
              <a:lnSpc>
                <a:spcPct val="110000"/>
              </a:lnSpc>
            </a:pPr>
            <a:r>
              <a:rPr lang="en-GB" sz="1500" dirty="0"/>
              <a:t>reforms are initiated – education, </a:t>
            </a:r>
            <a:r>
              <a:rPr lang="en-GB" sz="1500" dirty="0">
                <a:solidFill>
                  <a:srgbClr val="C00000"/>
                </a:solidFill>
              </a:rPr>
              <a:t>magistracy</a:t>
            </a:r>
          </a:p>
        </p:txBody>
      </p:sp>
      <p:sp>
        <p:nvSpPr>
          <p:cNvPr id="20" name="Freeform: Shape 19">
            <a:extLst>
              <a:ext uri="{FF2B5EF4-FFF2-40B4-BE49-F238E27FC236}">
                <a16:creationId xmlns:a16="http://schemas.microsoft.com/office/drawing/2014/main" id="{7E3B2BA1-50FC-4574-838F-AB0B5B93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3268" y="3431554"/>
            <a:ext cx="3488732" cy="3432751"/>
          </a:xfrm>
          <a:custGeom>
            <a:avLst/>
            <a:gdLst>
              <a:gd name="connsiteX0" fmla="*/ 3488731 w 3488732"/>
              <a:gd name="connsiteY0" fmla="*/ 0 h 3432751"/>
              <a:gd name="connsiteX1" fmla="*/ 3488732 w 3488732"/>
              <a:gd name="connsiteY1" fmla="*/ 0 h 3432751"/>
              <a:gd name="connsiteX2" fmla="*/ 3488732 w 3488732"/>
              <a:gd name="connsiteY2" fmla="*/ 3432751 h 3432751"/>
              <a:gd name="connsiteX3" fmla="*/ 0 w 3488732"/>
              <a:gd name="connsiteY3" fmla="*/ 3432751 h 3432751"/>
              <a:gd name="connsiteX4" fmla="*/ 0 w 3488732"/>
              <a:gd name="connsiteY4" fmla="*/ 3431630 h 3432751"/>
              <a:gd name="connsiteX5" fmla="*/ 80 w 3488732"/>
              <a:gd name="connsiteY5" fmla="*/ 3431628 h 3432751"/>
              <a:gd name="connsiteX6" fmla="*/ 7516 w 3488732"/>
              <a:gd name="connsiteY6" fmla="*/ 3431628 h 3432751"/>
              <a:gd name="connsiteX7" fmla="*/ 7516 w 3488732"/>
              <a:gd name="connsiteY7" fmla="*/ 3431443 h 3432751"/>
              <a:gd name="connsiteX8" fmla="*/ 179530 w 3488732"/>
              <a:gd name="connsiteY8" fmla="*/ 3427154 h 3432751"/>
              <a:gd name="connsiteX9" fmla="*/ 3484471 w 3488732"/>
              <a:gd name="connsiteY9" fmla="*/ 162232 h 3432751"/>
              <a:gd name="connsiteX10" fmla="*/ 3488328 w 3488732"/>
              <a:gd name="connsiteY10" fmla="*/ 6924 h 3432751"/>
              <a:gd name="connsiteX11" fmla="*/ 3488731 w 3488732"/>
              <a:gd name="connsiteY11" fmla="*/ 6924 h 343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8732" h="3432751">
                <a:moveTo>
                  <a:pt x="3488731" y="0"/>
                </a:moveTo>
                <a:lnTo>
                  <a:pt x="3488732" y="0"/>
                </a:lnTo>
                <a:lnTo>
                  <a:pt x="3488732" y="3432751"/>
                </a:lnTo>
                <a:lnTo>
                  <a:pt x="0" y="3432751"/>
                </a:lnTo>
                <a:lnTo>
                  <a:pt x="0" y="3431630"/>
                </a:lnTo>
                <a:lnTo>
                  <a:pt x="80" y="3431628"/>
                </a:lnTo>
                <a:lnTo>
                  <a:pt x="7516" y="3431628"/>
                </a:lnTo>
                <a:lnTo>
                  <a:pt x="7516" y="3431443"/>
                </a:lnTo>
                <a:lnTo>
                  <a:pt x="179530" y="3427154"/>
                </a:lnTo>
                <a:cubicBezTo>
                  <a:pt x="1965266" y="3337873"/>
                  <a:pt x="3396747" y="1924247"/>
                  <a:pt x="3484471" y="162232"/>
                </a:cubicBezTo>
                <a:lnTo>
                  <a:pt x="3488328" y="6924"/>
                </a:lnTo>
                <a:lnTo>
                  <a:pt x="3488731" y="69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erson's face coming out of a chimney&#10;&#10;AI-generated content may be incorrect.">
            <a:extLst>
              <a:ext uri="{FF2B5EF4-FFF2-40B4-BE49-F238E27FC236}">
                <a16:creationId xmlns:a16="http://schemas.microsoft.com/office/drawing/2014/main" id="{1F22AEC4-325D-C1E5-5C33-97D2413549FA}"/>
              </a:ext>
            </a:extLst>
          </p:cNvPr>
          <p:cNvPicPr>
            <a:picLocks noChangeAspect="1"/>
          </p:cNvPicPr>
          <p:nvPr/>
        </p:nvPicPr>
        <p:blipFill>
          <a:blip r:embed="rId2"/>
          <a:srcRect r="2" b="25459"/>
          <a:stretch>
            <a:fillRect/>
          </a:stretch>
        </p:blipFill>
        <p:spPr>
          <a:xfrm>
            <a:off x="6967018" y="10"/>
            <a:ext cx="5224982" cy="6863174"/>
          </a:xfrm>
          <a:custGeom>
            <a:avLst/>
            <a:gdLst/>
            <a:ahLst/>
            <a:cxnLst/>
            <a:rect l="l" t="t" r="r" b="b"/>
            <a:pathLst>
              <a:path w="5224982" h="6846790">
                <a:moveTo>
                  <a:pt x="0" y="0"/>
                </a:moveTo>
                <a:lnTo>
                  <a:pt x="5224981" y="0"/>
                </a:lnTo>
                <a:lnTo>
                  <a:pt x="5224981" y="3414038"/>
                </a:lnTo>
                <a:lnTo>
                  <a:pt x="5224982" y="3414038"/>
                </a:lnTo>
                <a:lnTo>
                  <a:pt x="5224981" y="3414080"/>
                </a:lnTo>
                <a:lnTo>
                  <a:pt x="5224981" y="3430264"/>
                </a:lnTo>
                <a:lnTo>
                  <a:pt x="5224578" y="3430264"/>
                </a:lnTo>
                <a:lnTo>
                  <a:pt x="5220721" y="3585201"/>
                </a:lnTo>
                <a:cubicBezTo>
                  <a:pt x="5132997" y="5343007"/>
                  <a:pt x="3701516" y="6753257"/>
                  <a:pt x="1915780" y="6842324"/>
                </a:cubicBezTo>
                <a:lnTo>
                  <a:pt x="1743766" y="6846603"/>
                </a:lnTo>
                <a:lnTo>
                  <a:pt x="1743766" y="6846788"/>
                </a:lnTo>
                <a:lnTo>
                  <a:pt x="1736330" y="6846788"/>
                </a:lnTo>
                <a:lnTo>
                  <a:pt x="1736250" y="6846790"/>
                </a:lnTo>
                <a:lnTo>
                  <a:pt x="1736250" y="6846788"/>
                </a:lnTo>
                <a:lnTo>
                  <a:pt x="0" y="6846788"/>
                </a:lnTo>
                <a:close/>
              </a:path>
            </a:pathLst>
          </a:custGeom>
        </p:spPr>
      </p:pic>
    </p:spTree>
    <p:extLst>
      <p:ext uri="{BB962C8B-B14F-4D97-AF65-F5344CB8AC3E}">
        <p14:creationId xmlns:p14="http://schemas.microsoft.com/office/powerpoint/2010/main" val="1048864476"/>
      </p:ext>
    </p:extLst>
  </p:cSld>
  <p:clrMapOvr>
    <a:masterClrMapping/>
  </p:clrMapOvr>
</p:sld>
</file>

<file path=ppt/theme/theme1.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902</TotalTime>
  <Words>1760</Words>
  <Application>Microsoft Macintosh PowerPoint</Application>
  <PresentationFormat>Widescreen</PresentationFormat>
  <Paragraphs>83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Avenir Next LT Pro</vt:lpstr>
      <vt:lpstr>Avenir Next LT Pro Light</vt:lpstr>
      <vt:lpstr>BlocksVTI</vt:lpstr>
      <vt:lpstr>The Romanian Constitutional Court facing the 2024 illiberal crisis - militant democracy? </vt:lpstr>
      <vt:lpstr>Militant democracy? Timeline </vt:lpstr>
      <vt:lpstr>Militant democracy Act 1</vt:lpstr>
      <vt:lpstr>Militant democracy Act 1 - interpretation</vt:lpstr>
      <vt:lpstr>Militant democracy Act 2</vt:lpstr>
      <vt:lpstr>Militant democracy Act 2</vt:lpstr>
      <vt:lpstr>Militant democracy Act 2 - interpretation</vt:lpstr>
      <vt:lpstr>Militant democracy Act 2 – interpretation  (Venice Commission Urgent Report)</vt:lpstr>
      <vt:lpstr>2nd round of the Presidential elections – May 2025</vt:lpstr>
      <vt:lpstr>Planned reforms affecting Romanian magistracy</vt:lpstr>
      <vt:lpstr>Age of retirement</vt:lpstr>
      <vt:lpstr>Romanian Magistrates’ Salaries</vt:lpstr>
      <vt:lpstr>The problem</vt:lpstr>
      <vt:lpstr>The reforms</vt:lpstr>
      <vt:lpstr>Associação Sindical dos Juízes Portugueses</vt:lpstr>
      <vt:lpstr>Additional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Romanian Constitutional Court and the Rule of law issue Raluca Bercea, professor, West University of Timisoara</dc:title>
  <dc:creator>Raluca Bercea</dc:creator>
  <cp:lastModifiedBy>Raluca Bercea</cp:lastModifiedBy>
  <cp:revision>14</cp:revision>
  <dcterms:created xsi:type="dcterms:W3CDTF">2024-05-22T14:29:19Z</dcterms:created>
  <dcterms:modified xsi:type="dcterms:W3CDTF">2025-08-31T20:08:07Z</dcterms:modified>
</cp:coreProperties>
</file>