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40"/>
  </p:notesMasterIdLst>
  <p:sldIdLst>
    <p:sldId id="256" r:id="rId2"/>
    <p:sldId id="264" r:id="rId3"/>
    <p:sldId id="275" r:id="rId4"/>
    <p:sldId id="258" r:id="rId5"/>
    <p:sldId id="276" r:id="rId6"/>
    <p:sldId id="309" r:id="rId7"/>
    <p:sldId id="304" r:id="rId8"/>
    <p:sldId id="305" r:id="rId9"/>
    <p:sldId id="306" r:id="rId10"/>
    <p:sldId id="307" r:id="rId11"/>
    <p:sldId id="266" r:id="rId12"/>
    <p:sldId id="296" r:id="rId13"/>
    <p:sldId id="297" r:id="rId14"/>
    <p:sldId id="302" r:id="rId15"/>
    <p:sldId id="314" r:id="rId16"/>
    <p:sldId id="315" r:id="rId17"/>
    <p:sldId id="261" r:id="rId18"/>
    <p:sldId id="317" r:id="rId19"/>
    <p:sldId id="265" r:id="rId20"/>
    <p:sldId id="298" r:id="rId21"/>
    <p:sldId id="274" r:id="rId22"/>
    <p:sldId id="301" r:id="rId23"/>
    <p:sldId id="282" r:id="rId24"/>
    <p:sldId id="283" r:id="rId25"/>
    <p:sldId id="287" r:id="rId26"/>
    <p:sldId id="286" r:id="rId27"/>
    <p:sldId id="290" r:id="rId28"/>
    <p:sldId id="291" r:id="rId29"/>
    <p:sldId id="292" r:id="rId30"/>
    <p:sldId id="294" r:id="rId31"/>
    <p:sldId id="272" r:id="rId32"/>
    <p:sldId id="310" r:id="rId33"/>
    <p:sldId id="269" r:id="rId34"/>
    <p:sldId id="293" r:id="rId35"/>
    <p:sldId id="316" r:id="rId36"/>
    <p:sldId id="295" r:id="rId37"/>
    <p:sldId id="278" r:id="rId38"/>
    <p:sldId id="31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701"/>
  </p:normalViewPr>
  <p:slideViewPr>
    <p:cSldViewPr snapToGrid="0">
      <p:cViewPr>
        <p:scale>
          <a:sx n="110" d="100"/>
          <a:sy n="110" d="100"/>
        </p:scale>
        <p:origin x="6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F7172-2603-416C-95C2-9823F0B446C7}"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AF26EA89-0B82-4606-9A4C-4D0B6239A97C}">
      <dgm:prSet custT="1"/>
      <dgm:spPr>
        <a:solidFill>
          <a:schemeClr val="accent4">
            <a:lumMod val="60000"/>
            <a:lumOff val="40000"/>
          </a:schemeClr>
        </a:solidFill>
        <a:ln>
          <a:solidFill>
            <a:schemeClr val="accent2">
              <a:lumMod val="60000"/>
              <a:lumOff val="40000"/>
            </a:schemeClr>
          </a:solidFill>
        </a:ln>
      </dgm:spPr>
      <dgm:t>
        <a:bodyPr/>
        <a:lstStyle/>
        <a:p>
          <a:r>
            <a:rPr lang="en-GB" sz="1400" b="1" dirty="0">
              <a:solidFill>
                <a:schemeClr val="tx1"/>
              </a:solidFill>
            </a:rPr>
            <a:t>Art. 148(2) RC: </a:t>
          </a:r>
          <a:r>
            <a:rPr lang="en-US" sz="1400" b="0" dirty="0">
              <a:solidFill>
                <a:schemeClr val="tx1"/>
              </a:solidFill>
            </a:rPr>
            <a:t>As a result of the accession, the provisions of the constituent treaties of the European Union, as well as the other mandatory community regulations </a:t>
          </a:r>
          <a:r>
            <a:rPr lang="en-US" sz="1400" b="1" dirty="0">
              <a:solidFill>
                <a:schemeClr val="tx1"/>
              </a:solidFill>
            </a:rPr>
            <a:t>shall take precedence over the opposite provisions of the national laws</a:t>
          </a:r>
          <a:r>
            <a:rPr lang="en-US" sz="1400" b="0" dirty="0">
              <a:solidFill>
                <a:schemeClr val="tx1"/>
              </a:solidFill>
            </a:rPr>
            <a:t>, in compliance with the provisions of the accession act.</a:t>
          </a:r>
        </a:p>
      </dgm:t>
    </dgm:pt>
    <dgm:pt modelId="{5ECF670B-5A1A-49F4-9D63-59EEDCF9F950}" type="parTrans" cxnId="{AE1A395D-2C6B-47A2-8FA5-ADA9C077EBE3}">
      <dgm:prSet/>
      <dgm:spPr/>
      <dgm:t>
        <a:bodyPr/>
        <a:lstStyle/>
        <a:p>
          <a:endParaRPr lang="en-US"/>
        </a:p>
      </dgm:t>
    </dgm:pt>
    <dgm:pt modelId="{C8C2A26F-7143-4342-AD5F-EFCC7C993CE1}" type="sibTrans" cxnId="{AE1A395D-2C6B-47A2-8FA5-ADA9C077EBE3}">
      <dgm:prSet/>
      <dgm:spPr/>
      <dgm:t>
        <a:bodyPr/>
        <a:lstStyle/>
        <a:p>
          <a:endParaRPr lang="en-US"/>
        </a:p>
      </dgm:t>
    </dgm:pt>
    <dgm:pt modelId="{BB7CBAD2-972C-474F-99BF-142323D7D54B}">
      <dgm:prSet custT="1"/>
      <dgm:spPr>
        <a:solidFill>
          <a:schemeClr val="accent3">
            <a:lumMod val="40000"/>
            <a:lumOff val="60000"/>
          </a:schemeClr>
        </a:solidFill>
      </dgm:spPr>
      <dgm:t>
        <a:bodyPr/>
        <a:lstStyle/>
        <a:p>
          <a:r>
            <a:rPr lang="en-GB" sz="1200" dirty="0">
              <a:solidFill>
                <a:schemeClr val="tx1"/>
              </a:solidFill>
            </a:rPr>
            <a:t>Art. 1 RC (3) Romania is a </a:t>
          </a:r>
          <a:r>
            <a:rPr lang="en-GB" sz="1200" b="1" dirty="0">
              <a:solidFill>
                <a:schemeClr val="tx1"/>
              </a:solidFill>
            </a:rPr>
            <a:t>democratic</a:t>
          </a:r>
          <a:r>
            <a:rPr lang="en-GB" sz="1200" dirty="0">
              <a:solidFill>
                <a:schemeClr val="tx1"/>
              </a:solidFill>
            </a:rPr>
            <a:t> and social state, </a:t>
          </a:r>
          <a:r>
            <a:rPr lang="en-GB" sz="1200" b="1" dirty="0">
              <a:solidFill>
                <a:schemeClr val="tx1"/>
              </a:solidFill>
            </a:rPr>
            <a:t>governed by the rule of law</a:t>
          </a:r>
          <a:r>
            <a:rPr lang="en-GB" sz="1200" dirty="0">
              <a:solidFill>
                <a:schemeClr val="tx1"/>
              </a:solidFill>
            </a:rPr>
            <a:t>, in which </a:t>
          </a:r>
          <a:r>
            <a:rPr lang="en-GB" sz="1200" b="1" dirty="0">
              <a:solidFill>
                <a:schemeClr val="tx1"/>
              </a:solidFill>
            </a:rPr>
            <a:t>human dignity, the citizens' rights and freedoms</a:t>
          </a:r>
          <a:r>
            <a:rPr lang="en-GB" sz="1200" dirty="0">
              <a:solidFill>
                <a:schemeClr val="tx1"/>
              </a:solidFill>
            </a:rPr>
            <a:t>, the free development of human personality, </a:t>
          </a:r>
          <a:r>
            <a:rPr lang="en-GB" sz="1200" b="1" dirty="0">
              <a:solidFill>
                <a:schemeClr val="tx1"/>
              </a:solidFill>
            </a:rPr>
            <a:t>justice</a:t>
          </a:r>
          <a:r>
            <a:rPr lang="en-GB" sz="1200" dirty="0">
              <a:solidFill>
                <a:schemeClr val="tx1"/>
              </a:solidFill>
            </a:rPr>
            <a:t> and political pluralism represent </a:t>
          </a:r>
          <a:r>
            <a:rPr lang="en-GB" sz="1200" b="1" dirty="0">
              <a:solidFill>
                <a:schemeClr val="tx1"/>
              </a:solidFill>
            </a:rPr>
            <a:t>supreme values</a:t>
          </a:r>
          <a:r>
            <a:rPr lang="en-GB" sz="1200" dirty="0">
              <a:solidFill>
                <a:schemeClr val="tx1"/>
              </a:solidFill>
            </a:rPr>
            <a:t>, (…). (4) The State shall be organized based on </a:t>
          </a:r>
          <a:r>
            <a:rPr lang="en-GB" sz="1200" b="1" dirty="0">
              <a:solidFill>
                <a:schemeClr val="tx1"/>
              </a:solidFill>
            </a:rPr>
            <a:t>the principle of the separation and balance of powers </a:t>
          </a:r>
          <a:r>
            <a:rPr lang="en-GB" sz="1200" dirty="0">
              <a:solidFill>
                <a:schemeClr val="tx1"/>
              </a:solidFill>
            </a:rPr>
            <a:t>-legislative, executive, and judicial - within the framework of constitutional democracy. (5) </a:t>
          </a:r>
          <a:r>
            <a:rPr lang="en-GB" sz="1200" b="1" dirty="0">
              <a:solidFill>
                <a:schemeClr val="tx1"/>
              </a:solidFill>
            </a:rPr>
            <a:t>In Romania, the observance of the Constitution, its supremacy and the laws are mandatory</a:t>
          </a:r>
          <a:endParaRPr lang="ro-RO" sz="1200" b="1" dirty="0">
            <a:solidFill>
              <a:schemeClr val="tx1"/>
            </a:solidFill>
          </a:endParaRPr>
        </a:p>
      </dgm:t>
    </dgm:pt>
    <dgm:pt modelId="{A3966E68-F7BC-C84E-B192-87CFE07755D9}" type="parTrans" cxnId="{45AA2BFF-12DE-F342-9BB9-BEA266ECA3B2}">
      <dgm:prSet/>
      <dgm:spPr/>
      <dgm:t>
        <a:bodyPr/>
        <a:lstStyle/>
        <a:p>
          <a:endParaRPr lang="en-US"/>
        </a:p>
      </dgm:t>
    </dgm:pt>
    <dgm:pt modelId="{460544C9-B987-CC45-988A-AF444066729F}" type="sibTrans" cxnId="{45AA2BFF-12DE-F342-9BB9-BEA266ECA3B2}">
      <dgm:prSet/>
      <dgm:spPr/>
      <dgm:t>
        <a:bodyPr/>
        <a:lstStyle/>
        <a:p>
          <a:endParaRPr lang="en-US"/>
        </a:p>
      </dgm:t>
    </dgm:pt>
    <dgm:pt modelId="{E48F4B18-A804-624B-AB51-9ADCC2A38777}">
      <dgm:prSet custT="1"/>
      <dgm:spPr>
        <a:solidFill>
          <a:schemeClr val="accent6">
            <a:lumMod val="60000"/>
            <a:lumOff val="40000"/>
          </a:schemeClr>
        </a:solidFill>
      </dgm:spPr>
      <dgm:t>
        <a:bodyPr/>
        <a:lstStyle/>
        <a:p>
          <a:r>
            <a:rPr lang="en-US" sz="1200" b="0" i="0" dirty="0">
              <a:solidFill>
                <a:schemeClr val="tx1"/>
              </a:solidFill>
            </a:rPr>
            <a:t>Art. 20 (1) Constitutional provisions concerning the citizens' rights and liberties shall be interpreted and enforced in conformity with the Universal Declaration of Human Rights, with the covenants and other treaties Romania is a party to. (2) Where any inconsistencies exist between the covenants and treaties on the fundamental human rights Romania is a party to, and the national laws, the international regulations shall take precedence, </a:t>
          </a:r>
          <a:r>
            <a:rPr lang="en-US" sz="1200" b="1" i="0" dirty="0">
              <a:solidFill>
                <a:schemeClr val="tx1"/>
              </a:solidFill>
            </a:rPr>
            <a:t>unless the Constitution or national laws </a:t>
          </a:r>
          <a:r>
            <a:rPr lang="en-US" sz="1200" b="0" i="0" dirty="0">
              <a:solidFill>
                <a:schemeClr val="tx1"/>
              </a:solidFill>
            </a:rPr>
            <a:t>comprise more favorable provisions.</a:t>
          </a:r>
          <a:endParaRPr lang="en-US" sz="1200" dirty="0">
            <a:solidFill>
              <a:schemeClr val="tx1"/>
            </a:solidFill>
          </a:endParaRPr>
        </a:p>
      </dgm:t>
    </dgm:pt>
    <dgm:pt modelId="{F1EA8B43-055D-BC4F-9235-52148065B8A1}" type="parTrans" cxnId="{37727AB6-9E42-6A44-9DF1-8B0F1E073907}">
      <dgm:prSet/>
      <dgm:spPr/>
      <dgm:t>
        <a:bodyPr/>
        <a:lstStyle/>
        <a:p>
          <a:endParaRPr lang="en-US"/>
        </a:p>
      </dgm:t>
    </dgm:pt>
    <dgm:pt modelId="{E527D9F9-4AE6-A845-BD8F-3313A1DAAF4A}" type="sibTrans" cxnId="{37727AB6-9E42-6A44-9DF1-8B0F1E073907}">
      <dgm:prSet/>
      <dgm:spPr/>
      <dgm:t>
        <a:bodyPr/>
        <a:lstStyle/>
        <a:p>
          <a:endParaRPr lang="en-US"/>
        </a:p>
      </dgm:t>
    </dgm:pt>
    <dgm:pt modelId="{EAE1D027-0EFF-D54A-A43E-75964F9FED1D}" type="pres">
      <dgm:prSet presAssocID="{41FF7172-2603-416C-95C2-9823F0B446C7}" presName="Name0" presStyleCnt="0">
        <dgm:presLayoutVars>
          <dgm:dir/>
          <dgm:resizeHandles val="exact"/>
        </dgm:presLayoutVars>
      </dgm:prSet>
      <dgm:spPr/>
    </dgm:pt>
    <dgm:pt modelId="{B6DA85EC-A01C-BF49-9573-A87025ED2EED}" type="pres">
      <dgm:prSet presAssocID="{BB7CBAD2-972C-474F-99BF-142323D7D54B}" presName="node" presStyleLbl="node1" presStyleIdx="0" presStyleCnt="5">
        <dgm:presLayoutVars>
          <dgm:bulletEnabled val="1"/>
        </dgm:presLayoutVars>
      </dgm:prSet>
      <dgm:spPr/>
    </dgm:pt>
    <dgm:pt modelId="{EC4A560F-4EB6-F64A-94E7-C31C6CAB267F}" type="pres">
      <dgm:prSet presAssocID="{460544C9-B987-CC45-988A-AF444066729F}" presName="sibTransSpacerBeforeConnector" presStyleCnt="0"/>
      <dgm:spPr/>
    </dgm:pt>
    <dgm:pt modelId="{F71365A0-763A-344E-A8AC-961E9D66AB00}" type="pres">
      <dgm:prSet presAssocID="{460544C9-B987-CC45-988A-AF444066729F}" presName="sibTrans" presStyleLbl="node1" presStyleIdx="1" presStyleCnt="5"/>
      <dgm:spPr/>
    </dgm:pt>
    <dgm:pt modelId="{981A8A20-6EA9-3444-B2C2-22738D415410}" type="pres">
      <dgm:prSet presAssocID="{460544C9-B987-CC45-988A-AF444066729F}" presName="sibTransSpacerAfterConnector" presStyleCnt="0"/>
      <dgm:spPr/>
    </dgm:pt>
    <dgm:pt modelId="{24596C7E-DA30-0247-8854-385BF5A4321E}" type="pres">
      <dgm:prSet presAssocID="{AF26EA89-0B82-4606-9A4C-4D0B6239A97C}" presName="node" presStyleLbl="node1" presStyleIdx="2" presStyleCnt="5">
        <dgm:presLayoutVars>
          <dgm:bulletEnabled val="1"/>
        </dgm:presLayoutVars>
      </dgm:prSet>
      <dgm:spPr/>
    </dgm:pt>
    <dgm:pt modelId="{3783A287-6082-8F49-B71F-75B74B10688B}" type="pres">
      <dgm:prSet presAssocID="{C8C2A26F-7143-4342-AD5F-EFCC7C993CE1}" presName="sibTransSpacerBeforeConnector" presStyleCnt="0"/>
      <dgm:spPr/>
    </dgm:pt>
    <dgm:pt modelId="{2BC4C7AE-63B5-9843-B128-1DA51896DA3F}" type="pres">
      <dgm:prSet presAssocID="{C8C2A26F-7143-4342-AD5F-EFCC7C993CE1}" presName="sibTrans" presStyleLbl="node1" presStyleIdx="3" presStyleCnt="5"/>
      <dgm:spPr/>
    </dgm:pt>
    <dgm:pt modelId="{7B078734-53B6-F943-87C5-9CF36709C64A}" type="pres">
      <dgm:prSet presAssocID="{C8C2A26F-7143-4342-AD5F-EFCC7C993CE1}" presName="sibTransSpacerAfterConnector" presStyleCnt="0"/>
      <dgm:spPr/>
    </dgm:pt>
    <dgm:pt modelId="{394DC94E-E794-4549-BEC0-FBBD72387187}" type="pres">
      <dgm:prSet presAssocID="{E48F4B18-A804-624B-AB51-9ADCC2A38777}" presName="node" presStyleLbl="node1" presStyleIdx="4" presStyleCnt="5">
        <dgm:presLayoutVars>
          <dgm:bulletEnabled val="1"/>
        </dgm:presLayoutVars>
      </dgm:prSet>
      <dgm:spPr/>
    </dgm:pt>
  </dgm:ptLst>
  <dgm:cxnLst>
    <dgm:cxn modelId="{2C78B70E-1338-7941-939E-1ED31D88828D}" type="presOf" srcId="{BB7CBAD2-972C-474F-99BF-142323D7D54B}" destId="{B6DA85EC-A01C-BF49-9573-A87025ED2EED}" srcOrd="0" destOrd="0" presId="urn:microsoft.com/office/officeart/2016/7/layout/BasicProcessNew"/>
    <dgm:cxn modelId="{AE1A395D-2C6B-47A2-8FA5-ADA9C077EBE3}" srcId="{41FF7172-2603-416C-95C2-9823F0B446C7}" destId="{AF26EA89-0B82-4606-9A4C-4D0B6239A97C}" srcOrd="1" destOrd="0" parTransId="{5ECF670B-5A1A-49F4-9D63-59EEDCF9F950}" sibTransId="{C8C2A26F-7143-4342-AD5F-EFCC7C993CE1}"/>
    <dgm:cxn modelId="{8AA45883-158B-6049-ADBF-7689EEFE6675}" type="presOf" srcId="{AF26EA89-0B82-4606-9A4C-4D0B6239A97C}" destId="{24596C7E-DA30-0247-8854-385BF5A4321E}" srcOrd="0" destOrd="0" presId="urn:microsoft.com/office/officeart/2016/7/layout/BasicProcessNew"/>
    <dgm:cxn modelId="{71B31685-21F6-5247-9332-6FE8A2F98F6D}" type="presOf" srcId="{E48F4B18-A804-624B-AB51-9ADCC2A38777}" destId="{394DC94E-E794-4549-BEC0-FBBD72387187}" srcOrd="0" destOrd="0" presId="urn:microsoft.com/office/officeart/2016/7/layout/BasicProcessNew"/>
    <dgm:cxn modelId="{F418629F-93D2-004C-9DBB-8E90FDBBF123}" type="presOf" srcId="{41FF7172-2603-416C-95C2-9823F0B446C7}" destId="{EAE1D027-0EFF-D54A-A43E-75964F9FED1D}" srcOrd="0" destOrd="0" presId="urn:microsoft.com/office/officeart/2016/7/layout/BasicProcessNew"/>
    <dgm:cxn modelId="{37727AB6-9E42-6A44-9DF1-8B0F1E073907}" srcId="{41FF7172-2603-416C-95C2-9823F0B446C7}" destId="{E48F4B18-A804-624B-AB51-9ADCC2A38777}" srcOrd="2" destOrd="0" parTransId="{F1EA8B43-055D-BC4F-9235-52148065B8A1}" sibTransId="{E527D9F9-4AE6-A845-BD8F-3313A1DAAF4A}"/>
    <dgm:cxn modelId="{02FAE9DE-79A7-AD4C-94CF-3BFB417035C9}" type="presOf" srcId="{460544C9-B987-CC45-988A-AF444066729F}" destId="{F71365A0-763A-344E-A8AC-961E9D66AB00}" srcOrd="0" destOrd="0" presId="urn:microsoft.com/office/officeart/2016/7/layout/BasicProcessNew"/>
    <dgm:cxn modelId="{55DB72FD-B30F-FF4B-936D-22DCA5311F6F}" type="presOf" srcId="{C8C2A26F-7143-4342-AD5F-EFCC7C993CE1}" destId="{2BC4C7AE-63B5-9843-B128-1DA51896DA3F}" srcOrd="0" destOrd="0" presId="urn:microsoft.com/office/officeart/2016/7/layout/BasicProcessNew"/>
    <dgm:cxn modelId="{45AA2BFF-12DE-F342-9BB9-BEA266ECA3B2}" srcId="{41FF7172-2603-416C-95C2-9823F0B446C7}" destId="{BB7CBAD2-972C-474F-99BF-142323D7D54B}" srcOrd="0" destOrd="0" parTransId="{A3966E68-F7BC-C84E-B192-87CFE07755D9}" sibTransId="{460544C9-B987-CC45-988A-AF444066729F}"/>
    <dgm:cxn modelId="{C80E8DC9-07F7-2143-8C68-FF8C4D04AB3E}" type="presParOf" srcId="{EAE1D027-0EFF-D54A-A43E-75964F9FED1D}" destId="{B6DA85EC-A01C-BF49-9573-A87025ED2EED}" srcOrd="0" destOrd="0" presId="urn:microsoft.com/office/officeart/2016/7/layout/BasicProcessNew"/>
    <dgm:cxn modelId="{AF898EA8-94BC-3D44-9A4B-5C785BA4EBF7}" type="presParOf" srcId="{EAE1D027-0EFF-D54A-A43E-75964F9FED1D}" destId="{EC4A560F-4EB6-F64A-94E7-C31C6CAB267F}" srcOrd="1" destOrd="0" presId="urn:microsoft.com/office/officeart/2016/7/layout/BasicProcessNew"/>
    <dgm:cxn modelId="{CDABA3B1-CE2C-2845-8B6B-2D0A0AC58F22}" type="presParOf" srcId="{EAE1D027-0EFF-D54A-A43E-75964F9FED1D}" destId="{F71365A0-763A-344E-A8AC-961E9D66AB00}" srcOrd="2" destOrd="0" presId="urn:microsoft.com/office/officeart/2016/7/layout/BasicProcessNew"/>
    <dgm:cxn modelId="{0829A6E5-263F-934A-8D16-71CE276D6D25}" type="presParOf" srcId="{EAE1D027-0EFF-D54A-A43E-75964F9FED1D}" destId="{981A8A20-6EA9-3444-B2C2-22738D415410}" srcOrd="3" destOrd="0" presId="urn:microsoft.com/office/officeart/2016/7/layout/BasicProcessNew"/>
    <dgm:cxn modelId="{7078C53D-7110-564D-AE46-F6CF3EDCD312}" type="presParOf" srcId="{EAE1D027-0EFF-D54A-A43E-75964F9FED1D}" destId="{24596C7E-DA30-0247-8854-385BF5A4321E}" srcOrd="4" destOrd="0" presId="urn:microsoft.com/office/officeart/2016/7/layout/BasicProcessNew"/>
    <dgm:cxn modelId="{F18C62EA-0635-964B-8294-7E919ED1A6D3}" type="presParOf" srcId="{EAE1D027-0EFF-D54A-A43E-75964F9FED1D}" destId="{3783A287-6082-8F49-B71F-75B74B10688B}" srcOrd="5" destOrd="0" presId="urn:microsoft.com/office/officeart/2016/7/layout/BasicProcessNew"/>
    <dgm:cxn modelId="{D9695D0F-EDF9-2843-9092-A0A709C7549B}" type="presParOf" srcId="{EAE1D027-0EFF-D54A-A43E-75964F9FED1D}" destId="{2BC4C7AE-63B5-9843-B128-1DA51896DA3F}" srcOrd="6" destOrd="0" presId="urn:microsoft.com/office/officeart/2016/7/layout/BasicProcessNew"/>
    <dgm:cxn modelId="{6199B349-4491-384A-A8A2-4065D54A5A02}" type="presParOf" srcId="{EAE1D027-0EFF-D54A-A43E-75964F9FED1D}" destId="{7B078734-53B6-F943-87C5-9CF36709C64A}" srcOrd="7" destOrd="0" presId="urn:microsoft.com/office/officeart/2016/7/layout/BasicProcessNew"/>
    <dgm:cxn modelId="{D436245F-7BA1-3443-97C1-6EB3D1999734}" type="presParOf" srcId="{EAE1D027-0EFF-D54A-A43E-75964F9FED1D}" destId="{394DC94E-E794-4549-BEC0-FBBD72387187}"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C1E3A-4EAD-4618-92CE-2F439629DB70}" type="doc">
      <dgm:prSet loTypeId="urn:microsoft.com/office/officeart/2016/7/layout/RepeatingBendingProcessNew" loCatId="process" qsTypeId="urn:microsoft.com/office/officeart/2005/8/quickstyle/simple5" qsCatId="simple" csTypeId="urn:microsoft.com/office/officeart/2005/8/colors/accent0_3" csCatId="mainScheme" phldr="1"/>
      <dgm:spPr/>
      <dgm:t>
        <a:bodyPr/>
        <a:lstStyle/>
        <a:p>
          <a:endParaRPr lang="en-US"/>
        </a:p>
      </dgm:t>
    </dgm:pt>
    <dgm:pt modelId="{0D7B55CD-C60C-4090-9C33-07AB69473B61}">
      <dgm:prSet/>
      <dgm:spPr/>
      <dgm:t>
        <a:bodyPr/>
        <a:lstStyle/>
        <a:p>
          <a:r>
            <a:rPr lang="en-GB"/>
            <a:t>Broad scope, touching upon the criminal justice system and anti-corruption rules.</a:t>
          </a:r>
        </a:p>
      </dgm:t>
    </dgm:pt>
    <dgm:pt modelId="{1CF0337A-7432-49BB-90EA-89E886F3F8EA}" type="parTrans" cxnId="{9E3202C9-89FC-4DDE-85A7-38EC5CABA4EA}">
      <dgm:prSet/>
      <dgm:spPr/>
      <dgm:t>
        <a:bodyPr/>
        <a:lstStyle/>
        <a:p>
          <a:endParaRPr lang="en-US"/>
        </a:p>
      </dgm:t>
    </dgm:pt>
    <dgm:pt modelId="{57DBA09E-22B2-488F-9764-FFE44386A695}" type="sibTrans" cxnId="{9E3202C9-89FC-4DDE-85A7-38EC5CABA4EA}">
      <dgm:prSet/>
      <dgm:spPr/>
      <dgm:t>
        <a:bodyPr/>
        <a:lstStyle/>
        <a:p>
          <a:endParaRPr lang="en-US"/>
        </a:p>
      </dgm:t>
    </dgm:pt>
    <dgm:pt modelId="{C5886DB1-EE02-4969-A2C2-0C090AB2DDE6}">
      <dgm:prSet/>
      <dgm:spPr>
        <a:solidFill>
          <a:schemeClr val="accent3">
            <a:lumMod val="60000"/>
            <a:lumOff val="40000"/>
          </a:schemeClr>
        </a:solidFill>
      </dgm:spPr>
      <dgm:t>
        <a:bodyPr/>
        <a:lstStyle/>
        <a:p>
          <a:r>
            <a:rPr lang="en-GB"/>
            <a:t>the existence of the CVM</a:t>
          </a:r>
          <a:endParaRPr lang="en-US"/>
        </a:p>
      </dgm:t>
    </dgm:pt>
    <dgm:pt modelId="{04123645-1B6A-48B7-9FE9-ABC92EC99F14}" type="parTrans" cxnId="{6BC6B001-B001-4160-9BF5-DA53CC37F677}">
      <dgm:prSet/>
      <dgm:spPr/>
      <dgm:t>
        <a:bodyPr/>
        <a:lstStyle/>
        <a:p>
          <a:endParaRPr lang="en-US"/>
        </a:p>
      </dgm:t>
    </dgm:pt>
    <dgm:pt modelId="{8A0F8C50-C0B8-449C-9B3C-BF507344C7E0}" type="sibTrans" cxnId="{6BC6B001-B001-4160-9BF5-DA53CC37F677}">
      <dgm:prSet/>
      <dgm:spPr/>
      <dgm:t>
        <a:bodyPr/>
        <a:lstStyle/>
        <a:p>
          <a:endParaRPr lang="en-US"/>
        </a:p>
      </dgm:t>
    </dgm:pt>
    <dgm:pt modelId="{7E52E918-D19D-42DA-B923-549086D9DF67}">
      <dgm:prSet/>
      <dgm:spPr>
        <a:solidFill>
          <a:schemeClr val="accent3">
            <a:lumMod val="60000"/>
            <a:lumOff val="40000"/>
          </a:schemeClr>
        </a:solidFill>
      </dgm:spPr>
      <dgm:t>
        <a:bodyPr/>
        <a:lstStyle/>
        <a:p>
          <a:r>
            <a:rPr lang="en-GB" dirty="0"/>
            <a:t>the civil society </a:t>
          </a:r>
        </a:p>
        <a:p>
          <a:r>
            <a:rPr lang="en-GB" dirty="0"/>
            <a:t>&amp; the judiciary</a:t>
          </a:r>
        </a:p>
      </dgm:t>
    </dgm:pt>
    <dgm:pt modelId="{409B407C-0280-42BA-948B-CC60BEF987E5}" type="parTrans" cxnId="{AD07134E-F0C6-4C31-B390-A45D278D7F3B}">
      <dgm:prSet/>
      <dgm:spPr/>
      <dgm:t>
        <a:bodyPr/>
        <a:lstStyle/>
        <a:p>
          <a:endParaRPr lang="en-US"/>
        </a:p>
      </dgm:t>
    </dgm:pt>
    <dgm:pt modelId="{2107E529-7D23-4736-9B8C-BFDBDBC976AE}" type="sibTrans" cxnId="{AD07134E-F0C6-4C31-B390-A45D278D7F3B}">
      <dgm:prSet/>
      <dgm:spPr/>
      <dgm:t>
        <a:bodyPr/>
        <a:lstStyle/>
        <a:p>
          <a:endParaRPr lang="en-US"/>
        </a:p>
      </dgm:t>
    </dgm:pt>
    <dgm:pt modelId="{5B3E158F-A810-1E42-9006-0670CED39087}">
      <dgm:prSet/>
      <dgm:spPr/>
      <dgm:t>
        <a:bodyPr/>
        <a:lstStyle/>
        <a:p>
          <a:r>
            <a:rPr lang="en-US"/>
            <a:t>Short period of time</a:t>
          </a:r>
        </a:p>
        <a:p>
          <a:r>
            <a:rPr lang="en-US"/>
            <a:t>Emergency ordinances of the government</a:t>
          </a:r>
        </a:p>
      </dgm:t>
    </dgm:pt>
    <dgm:pt modelId="{7704849E-27F4-EE4A-A78C-0BEFCBCCC9CB}" type="parTrans" cxnId="{8F4C1E15-010F-3049-8089-CD54AFA9EEA2}">
      <dgm:prSet/>
      <dgm:spPr/>
      <dgm:t>
        <a:bodyPr/>
        <a:lstStyle/>
        <a:p>
          <a:endParaRPr lang="en-US"/>
        </a:p>
      </dgm:t>
    </dgm:pt>
    <dgm:pt modelId="{97AC6DE3-60C7-564B-AFE0-0963D53664E1}" type="sibTrans" cxnId="{8F4C1E15-010F-3049-8089-CD54AFA9EEA2}">
      <dgm:prSet/>
      <dgm:spPr/>
      <dgm:t>
        <a:bodyPr/>
        <a:lstStyle/>
        <a:p>
          <a:endParaRPr lang="en-US"/>
        </a:p>
      </dgm:t>
    </dgm:pt>
    <dgm:pt modelId="{9B1B0367-09E7-F348-A9B5-1FFE336CF268}" type="pres">
      <dgm:prSet presAssocID="{5F8C1E3A-4EAD-4618-92CE-2F439629DB70}" presName="Name0" presStyleCnt="0">
        <dgm:presLayoutVars>
          <dgm:dir/>
          <dgm:resizeHandles val="exact"/>
        </dgm:presLayoutVars>
      </dgm:prSet>
      <dgm:spPr/>
    </dgm:pt>
    <dgm:pt modelId="{769A383D-CAF8-C444-8330-F1E3EF463284}" type="pres">
      <dgm:prSet presAssocID="{5B3E158F-A810-1E42-9006-0670CED39087}" presName="node" presStyleLbl="node1" presStyleIdx="0" presStyleCnt="4">
        <dgm:presLayoutVars>
          <dgm:bulletEnabled val="1"/>
        </dgm:presLayoutVars>
      </dgm:prSet>
      <dgm:spPr/>
    </dgm:pt>
    <dgm:pt modelId="{F665D13E-C11D-DC47-911E-D7F0C8CFD1E3}" type="pres">
      <dgm:prSet presAssocID="{97AC6DE3-60C7-564B-AFE0-0963D53664E1}" presName="sibTrans" presStyleLbl="sibTrans1D1" presStyleIdx="0" presStyleCnt="3"/>
      <dgm:spPr/>
    </dgm:pt>
    <dgm:pt modelId="{736FB8BD-7F3F-0A48-BB75-B5DD2506EB34}" type="pres">
      <dgm:prSet presAssocID="{97AC6DE3-60C7-564B-AFE0-0963D53664E1}" presName="connectorText" presStyleLbl="sibTrans1D1" presStyleIdx="0" presStyleCnt="3"/>
      <dgm:spPr/>
    </dgm:pt>
    <dgm:pt modelId="{5B0223D1-06FB-5243-AD2D-419FDC1C2310}" type="pres">
      <dgm:prSet presAssocID="{0D7B55CD-C60C-4090-9C33-07AB69473B61}" presName="node" presStyleLbl="node1" presStyleIdx="1" presStyleCnt="4">
        <dgm:presLayoutVars>
          <dgm:bulletEnabled val="1"/>
        </dgm:presLayoutVars>
      </dgm:prSet>
      <dgm:spPr/>
    </dgm:pt>
    <dgm:pt modelId="{CD2191E6-6B9C-A14D-B303-028BA1A40188}" type="pres">
      <dgm:prSet presAssocID="{57DBA09E-22B2-488F-9764-FFE44386A695}" presName="sibTrans" presStyleLbl="sibTrans1D1" presStyleIdx="1" presStyleCnt="3"/>
      <dgm:spPr/>
    </dgm:pt>
    <dgm:pt modelId="{57699B08-3860-224E-9623-B2C37CD0BD82}" type="pres">
      <dgm:prSet presAssocID="{57DBA09E-22B2-488F-9764-FFE44386A695}" presName="connectorText" presStyleLbl="sibTrans1D1" presStyleIdx="1" presStyleCnt="3"/>
      <dgm:spPr/>
    </dgm:pt>
    <dgm:pt modelId="{A2E456CE-EB8B-3943-B0FC-2A047B106F26}" type="pres">
      <dgm:prSet presAssocID="{C5886DB1-EE02-4969-A2C2-0C090AB2DDE6}" presName="node" presStyleLbl="node1" presStyleIdx="2" presStyleCnt="4">
        <dgm:presLayoutVars>
          <dgm:bulletEnabled val="1"/>
        </dgm:presLayoutVars>
      </dgm:prSet>
      <dgm:spPr/>
    </dgm:pt>
    <dgm:pt modelId="{A5FEA35B-EBFE-3D4A-93E9-0049313A0B74}" type="pres">
      <dgm:prSet presAssocID="{8A0F8C50-C0B8-449C-9B3C-BF507344C7E0}" presName="sibTrans" presStyleLbl="sibTrans1D1" presStyleIdx="2" presStyleCnt="3"/>
      <dgm:spPr/>
    </dgm:pt>
    <dgm:pt modelId="{5FC4BC2A-45D0-9F41-BAF2-4FA94FA051D0}" type="pres">
      <dgm:prSet presAssocID="{8A0F8C50-C0B8-449C-9B3C-BF507344C7E0}" presName="connectorText" presStyleLbl="sibTrans1D1" presStyleIdx="2" presStyleCnt="3"/>
      <dgm:spPr/>
    </dgm:pt>
    <dgm:pt modelId="{C29445A0-894F-964A-B21E-14EDD819786D}" type="pres">
      <dgm:prSet presAssocID="{7E52E918-D19D-42DA-B923-549086D9DF67}" presName="node" presStyleLbl="node1" presStyleIdx="3" presStyleCnt="4">
        <dgm:presLayoutVars>
          <dgm:bulletEnabled val="1"/>
        </dgm:presLayoutVars>
      </dgm:prSet>
      <dgm:spPr/>
    </dgm:pt>
  </dgm:ptLst>
  <dgm:cxnLst>
    <dgm:cxn modelId="{6BC6B001-B001-4160-9BF5-DA53CC37F677}" srcId="{5F8C1E3A-4EAD-4618-92CE-2F439629DB70}" destId="{C5886DB1-EE02-4969-A2C2-0C090AB2DDE6}" srcOrd="2" destOrd="0" parTransId="{04123645-1B6A-48B7-9FE9-ABC92EC99F14}" sibTransId="{8A0F8C50-C0B8-449C-9B3C-BF507344C7E0}"/>
    <dgm:cxn modelId="{8F4C1E15-010F-3049-8089-CD54AFA9EEA2}" srcId="{5F8C1E3A-4EAD-4618-92CE-2F439629DB70}" destId="{5B3E158F-A810-1E42-9006-0670CED39087}" srcOrd="0" destOrd="0" parTransId="{7704849E-27F4-EE4A-A78C-0BEFCBCCC9CB}" sibTransId="{97AC6DE3-60C7-564B-AFE0-0963D53664E1}"/>
    <dgm:cxn modelId="{D669AC1C-CC15-4048-90F5-165CD28B15FC}" type="presOf" srcId="{5F8C1E3A-4EAD-4618-92CE-2F439629DB70}" destId="{9B1B0367-09E7-F348-A9B5-1FFE336CF268}" srcOrd="0" destOrd="0" presId="urn:microsoft.com/office/officeart/2016/7/layout/RepeatingBendingProcessNew"/>
    <dgm:cxn modelId="{3ECFB41E-60BB-4440-ACF6-DC7D7F0DD5F5}" type="presOf" srcId="{8A0F8C50-C0B8-449C-9B3C-BF507344C7E0}" destId="{A5FEA35B-EBFE-3D4A-93E9-0049313A0B74}" srcOrd="0" destOrd="0" presId="urn:microsoft.com/office/officeart/2016/7/layout/RepeatingBendingProcessNew"/>
    <dgm:cxn modelId="{1DCC5931-2776-9B46-B015-DBC0E9A394A3}" type="presOf" srcId="{97AC6DE3-60C7-564B-AFE0-0963D53664E1}" destId="{F665D13E-C11D-DC47-911E-D7F0C8CFD1E3}" srcOrd="0" destOrd="0" presId="urn:microsoft.com/office/officeart/2016/7/layout/RepeatingBendingProcessNew"/>
    <dgm:cxn modelId="{1CCEE74B-1839-1A4E-A3C9-B5C29FA94522}" type="presOf" srcId="{5B3E158F-A810-1E42-9006-0670CED39087}" destId="{769A383D-CAF8-C444-8330-F1E3EF463284}" srcOrd="0" destOrd="0" presId="urn:microsoft.com/office/officeart/2016/7/layout/RepeatingBendingProcessNew"/>
    <dgm:cxn modelId="{9FB5BF4C-3EF1-3B48-B3C5-50F66BA6A93A}" type="presOf" srcId="{8A0F8C50-C0B8-449C-9B3C-BF507344C7E0}" destId="{5FC4BC2A-45D0-9F41-BAF2-4FA94FA051D0}" srcOrd="1" destOrd="0" presId="urn:microsoft.com/office/officeart/2016/7/layout/RepeatingBendingProcessNew"/>
    <dgm:cxn modelId="{AD07134E-F0C6-4C31-B390-A45D278D7F3B}" srcId="{5F8C1E3A-4EAD-4618-92CE-2F439629DB70}" destId="{7E52E918-D19D-42DA-B923-549086D9DF67}" srcOrd="3" destOrd="0" parTransId="{409B407C-0280-42BA-948B-CC60BEF987E5}" sibTransId="{2107E529-7D23-4736-9B8C-BFDBDBC976AE}"/>
    <dgm:cxn modelId="{FBE65B62-25E6-9843-985D-816EFE33F2E8}" type="presOf" srcId="{97AC6DE3-60C7-564B-AFE0-0963D53664E1}" destId="{736FB8BD-7F3F-0A48-BB75-B5DD2506EB34}" srcOrd="1" destOrd="0" presId="urn:microsoft.com/office/officeart/2016/7/layout/RepeatingBendingProcessNew"/>
    <dgm:cxn modelId="{995DA265-6D42-3D4F-8DCA-5B002880F843}" type="presOf" srcId="{57DBA09E-22B2-488F-9764-FFE44386A695}" destId="{CD2191E6-6B9C-A14D-B303-028BA1A40188}" srcOrd="0" destOrd="0" presId="urn:microsoft.com/office/officeart/2016/7/layout/RepeatingBendingProcessNew"/>
    <dgm:cxn modelId="{082A286D-549B-AC45-8A9C-882A59CD3C63}" type="presOf" srcId="{57DBA09E-22B2-488F-9764-FFE44386A695}" destId="{57699B08-3860-224E-9623-B2C37CD0BD82}" srcOrd="1" destOrd="0" presId="urn:microsoft.com/office/officeart/2016/7/layout/RepeatingBendingProcessNew"/>
    <dgm:cxn modelId="{DB2C7E7B-7313-1F40-86B2-0FCBB65875C8}" type="presOf" srcId="{C5886DB1-EE02-4969-A2C2-0C090AB2DDE6}" destId="{A2E456CE-EB8B-3943-B0FC-2A047B106F26}" srcOrd="0" destOrd="0" presId="urn:microsoft.com/office/officeart/2016/7/layout/RepeatingBendingProcessNew"/>
    <dgm:cxn modelId="{6010148E-01DA-C740-9420-AB06CEF5DD28}" type="presOf" srcId="{0D7B55CD-C60C-4090-9C33-07AB69473B61}" destId="{5B0223D1-06FB-5243-AD2D-419FDC1C2310}" srcOrd="0" destOrd="0" presId="urn:microsoft.com/office/officeart/2016/7/layout/RepeatingBendingProcessNew"/>
    <dgm:cxn modelId="{32D8A79A-1B10-4544-8336-9439671F8114}" type="presOf" srcId="{7E52E918-D19D-42DA-B923-549086D9DF67}" destId="{C29445A0-894F-964A-B21E-14EDD819786D}" srcOrd="0" destOrd="0" presId="urn:microsoft.com/office/officeart/2016/7/layout/RepeatingBendingProcessNew"/>
    <dgm:cxn modelId="{9E3202C9-89FC-4DDE-85A7-38EC5CABA4EA}" srcId="{5F8C1E3A-4EAD-4618-92CE-2F439629DB70}" destId="{0D7B55CD-C60C-4090-9C33-07AB69473B61}" srcOrd="1" destOrd="0" parTransId="{1CF0337A-7432-49BB-90EA-89E886F3F8EA}" sibTransId="{57DBA09E-22B2-488F-9764-FFE44386A695}"/>
    <dgm:cxn modelId="{977AC49A-AA25-3048-8E56-36981DF56356}" type="presParOf" srcId="{9B1B0367-09E7-F348-A9B5-1FFE336CF268}" destId="{769A383D-CAF8-C444-8330-F1E3EF463284}" srcOrd="0" destOrd="0" presId="urn:microsoft.com/office/officeart/2016/7/layout/RepeatingBendingProcessNew"/>
    <dgm:cxn modelId="{CCB8B18B-08DD-5246-BC9D-A59CAE178C93}" type="presParOf" srcId="{9B1B0367-09E7-F348-A9B5-1FFE336CF268}" destId="{F665D13E-C11D-DC47-911E-D7F0C8CFD1E3}" srcOrd="1" destOrd="0" presId="urn:microsoft.com/office/officeart/2016/7/layout/RepeatingBendingProcessNew"/>
    <dgm:cxn modelId="{69A93C69-88D1-7245-ACE1-C0FDBC694708}" type="presParOf" srcId="{F665D13E-C11D-DC47-911E-D7F0C8CFD1E3}" destId="{736FB8BD-7F3F-0A48-BB75-B5DD2506EB34}" srcOrd="0" destOrd="0" presId="urn:microsoft.com/office/officeart/2016/7/layout/RepeatingBendingProcessNew"/>
    <dgm:cxn modelId="{B07FA1F6-96C3-5A47-BF11-78D78D6B33C5}" type="presParOf" srcId="{9B1B0367-09E7-F348-A9B5-1FFE336CF268}" destId="{5B0223D1-06FB-5243-AD2D-419FDC1C2310}" srcOrd="2" destOrd="0" presId="urn:microsoft.com/office/officeart/2016/7/layout/RepeatingBendingProcessNew"/>
    <dgm:cxn modelId="{DF131993-8BB4-1A40-AEF5-39535152AB1D}" type="presParOf" srcId="{9B1B0367-09E7-F348-A9B5-1FFE336CF268}" destId="{CD2191E6-6B9C-A14D-B303-028BA1A40188}" srcOrd="3" destOrd="0" presId="urn:microsoft.com/office/officeart/2016/7/layout/RepeatingBendingProcessNew"/>
    <dgm:cxn modelId="{44640ED5-3CF2-F248-B848-3FE18C297D3D}" type="presParOf" srcId="{CD2191E6-6B9C-A14D-B303-028BA1A40188}" destId="{57699B08-3860-224E-9623-B2C37CD0BD82}" srcOrd="0" destOrd="0" presId="urn:microsoft.com/office/officeart/2016/7/layout/RepeatingBendingProcessNew"/>
    <dgm:cxn modelId="{908EA5F5-593C-E547-A7A7-EA4FA7A476DC}" type="presParOf" srcId="{9B1B0367-09E7-F348-A9B5-1FFE336CF268}" destId="{A2E456CE-EB8B-3943-B0FC-2A047B106F26}" srcOrd="4" destOrd="0" presId="urn:microsoft.com/office/officeart/2016/7/layout/RepeatingBendingProcessNew"/>
    <dgm:cxn modelId="{69170A9A-FCAD-FA4E-95AA-A1B4F365E200}" type="presParOf" srcId="{9B1B0367-09E7-F348-A9B5-1FFE336CF268}" destId="{A5FEA35B-EBFE-3D4A-93E9-0049313A0B74}" srcOrd="5" destOrd="0" presId="urn:microsoft.com/office/officeart/2016/7/layout/RepeatingBendingProcessNew"/>
    <dgm:cxn modelId="{51026C68-F0E8-724B-9DF5-8789908FFB41}" type="presParOf" srcId="{A5FEA35B-EBFE-3D4A-93E9-0049313A0B74}" destId="{5FC4BC2A-45D0-9F41-BAF2-4FA94FA051D0}" srcOrd="0" destOrd="0" presId="urn:microsoft.com/office/officeart/2016/7/layout/RepeatingBendingProcessNew"/>
    <dgm:cxn modelId="{4503527D-66B8-8640-BA37-A8BB8A88BFA2}" type="presParOf" srcId="{9B1B0367-09E7-F348-A9B5-1FFE336CF268}" destId="{C29445A0-894F-964A-B21E-14EDD819786D}"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C0049-1657-4EC3-8164-CD0062D99A83}"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8D306E91-3B4F-419E-B950-C0CD9CFE6B1B}">
      <dgm:prSet/>
      <dgm:spPr/>
      <dgm:t>
        <a:bodyPr/>
        <a:lstStyle/>
        <a:p>
          <a:r>
            <a:rPr lang="en-US"/>
            <a:t>Apex courts</a:t>
          </a:r>
        </a:p>
      </dgm:t>
    </dgm:pt>
    <dgm:pt modelId="{AFDF6F59-E77B-4699-9E03-BFD011BC4BE8}" type="parTrans" cxnId="{1610CB2C-AAD9-4936-9A0A-2B5FBA0C15AA}">
      <dgm:prSet/>
      <dgm:spPr/>
      <dgm:t>
        <a:bodyPr/>
        <a:lstStyle/>
        <a:p>
          <a:endParaRPr lang="en-US"/>
        </a:p>
      </dgm:t>
    </dgm:pt>
    <dgm:pt modelId="{C0DAB22B-A307-44AB-B547-EFEC2D8062C6}" type="sibTrans" cxnId="{1610CB2C-AAD9-4936-9A0A-2B5FBA0C15AA}">
      <dgm:prSet/>
      <dgm:spPr/>
      <dgm:t>
        <a:bodyPr/>
        <a:lstStyle/>
        <a:p>
          <a:endParaRPr lang="en-US"/>
        </a:p>
      </dgm:t>
    </dgm:pt>
    <dgm:pt modelId="{F11E6F74-E124-4B65-AF55-D0653A83753F}">
      <dgm:prSet/>
      <dgm:spPr/>
      <dgm:t>
        <a:bodyPr/>
        <a:lstStyle/>
        <a:p>
          <a:r>
            <a:rPr lang="en-US"/>
            <a:t>Ordinary courts</a:t>
          </a:r>
        </a:p>
      </dgm:t>
    </dgm:pt>
    <dgm:pt modelId="{733C201D-2A97-4A8C-A616-7E5D4D23EF08}" type="parTrans" cxnId="{8733FFBE-0A29-4F60-A72F-6255A43D527B}">
      <dgm:prSet/>
      <dgm:spPr/>
      <dgm:t>
        <a:bodyPr/>
        <a:lstStyle/>
        <a:p>
          <a:endParaRPr lang="en-US"/>
        </a:p>
      </dgm:t>
    </dgm:pt>
    <dgm:pt modelId="{6D1F76C9-CA6A-4D9C-A9F3-729C12C7A2D4}" type="sibTrans" cxnId="{8733FFBE-0A29-4F60-A72F-6255A43D527B}">
      <dgm:prSet/>
      <dgm:spPr/>
      <dgm:t>
        <a:bodyPr/>
        <a:lstStyle/>
        <a:p>
          <a:endParaRPr lang="en-US"/>
        </a:p>
      </dgm:t>
    </dgm:pt>
    <dgm:pt modelId="{5769706B-3F26-4774-92FC-6459678F7628}">
      <dgm:prSet/>
      <dgm:spPr/>
      <dgm:t>
        <a:bodyPr/>
        <a:lstStyle/>
        <a:p>
          <a:r>
            <a:rPr lang="en-US"/>
            <a:t>Magistrates’ associations</a:t>
          </a:r>
        </a:p>
      </dgm:t>
    </dgm:pt>
    <dgm:pt modelId="{C56E10EC-89DF-430A-992D-3775D5A8DD03}" type="parTrans" cxnId="{8E92C4EB-B29F-471F-85EC-3D12E4A52A54}">
      <dgm:prSet/>
      <dgm:spPr/>
      <dgm:t>
        <a:bodyPr/>
        <a:lstStyle/>
        <a:p>
          <a:endParaRPr lang="en-US"/>
        </a:p>
      </dgm:t>
    </dgm:pt>
    <dgm:pt modelId="{4B9FC6A1-C7E1-48EF-B8D5-0FEBB955FA3A}" type="sibTrans" cxnId="{8E92C4EB-B29F-471F-85EC-3D12E4A52A54}">
      <dgm:prSet/>
      <dgm:spPr/>
      <dgm:t>
        <a:bodyPr/>
        <a:lstStyle/>
        <a:p>
          <a:endParaRPr lang="en-US"/>
        </a:p>
      </dgm:t>
    </dgm:pt>
    <dgm:pt modelId="{2C44C8E6-3F89-8641-903F-ED76884DFEEF}" type="pres">
      <dgm:prSet presAssocID="{CB0C0049-1657-4EC3-8164-CD0062D99A83}" presName="diagram" presStyleCnt="0">
        <dgm:presLayoutVars>
          <dgm:chPref val="1"/>
          <dgm:dir/>
          <dgm:animOne val="branch"/>
          <dgm:animLvl val="lvl"/>
          <dgm:resizeHandles/>
        </dgm:presLayoutVars>
      </dgm:prSet>
      <dgm:spPr/>
    </dgm:pt>
    <dgm:pt modelId="{A8C676F8-43B6-E540-9805-C79FDAB7F6E4}" type="pres">
      <dgm:prSet presAssocID="{8D306E91-3B4F-419E-B950-C0CD9CFE6B1B}" presName="root" presStyleCnt="0"/>
      <dgm:spPr/>
    </dgm:pt>
    <dgm:pt modelId="{076ECAEC-EFF6-1249-BC04-91099611BC5B}" type="pres">
      <dgm:prSet presAssocID="{8D306E91-3B4F-419E-B950-C0CD9CFE6B1B}" presName="rootComposite" presStyleCnt="0"/>
      <dgm:spPr/>
    </dgm:pt>
    <dgm:pt modelId="{A9159259-2B74-274A-9781-2FC88E782B8A}" type="pres">
      <dgm:prSet presAssocID="{8D306E91-3B4F-419E-B950-C0CD9CFE6B1B}" presName="rootText" presStyleLbl="node1" presStyleIdx="0" presStyleCnt="3"/>
      <dgm:spPr/>
    </dgm:pt>
    <dgm:pt modelId="{07312B26-8FC6-354C-9E3A-6FA862D60446}" type="pres">
      <dgm:prSet presAssocID="{8D306E91-3B4F-419E-B950-C0CD9CFE6B1B}" presName="rootConnector" presStyleLbl="node1" presStyleIdx="0" presStyleCnt="3"/>
      <dgm:spPr/>
    </dgm:pt>
    <dgm:pt modelId="{E05CB845-55FB-9F45-B387-143D99355F44}" type="pres">
      <dgm:prSet presAssocID="{8D306E91-3B4F-419E-B950-C0CD9CFE6B1B}" presName="childShape" presStyleCnt="0"/>
      <dgm:spPr/>
    </dgm:pt>
    <dgm:pt modelId="{0001C368-5A5D-B743-A779-CE8808A8ED77}" type="pres">
      <dgm:prSet presAssocID="{F11E6F74-E124-4B65-AF55-D0653A83753F}" presName="root" presStyleCnt="0"/>
      <dgm:spPr/>
    </dgm:pt>
    <dgm:pt modelId="{2268D50D-BCC2-FC4F-B573-F30A5DEE4218}" type="pres">
      <dgm:prSet presAssocID="{F11E6F74-E124-4B65-AF55-D0653A83753F}" presName="rootComposite" presStyleCnt="0"/>
      <dgm:spPr/>
    </dgm:pt>
    <dgm:pt modelId="{EE212BC7-989A-D847-B843-F9BF9906B59E}" type="pres">
      <dgm:prSet presAssocID="{F11E6F74-E124-4B65-AF55-D0653A83753F}" presName="rootText" presStyleLbl="node1" presStyleIdx="1" presStyleCnt="3"/>
      <dgm:spPr/>
    </dgm:pt>
    <dgm:pt modelId="{C949A498-8D8B-6647-BD5E-4930808D27F3}" type="pres">
      <dgm:prSet presAssocID="{F11E6F74-E124-4B65-AF55-D0653A83753F}" presName="rootConnector" presStyleLbl="node1" presStyleIdx="1" presStyleCnt="3"/>
      <dgm:spPr/>
    </dgm:pt>
    <dgm:pt modelId="{57542DDB-97AE-B148-9212-2CA5547775D1}" type="pres">
      <dgm:prSet presAssocID="{F11E6F74-E124-4B65-AF55-D0653A83753F}" presName="childShape" presStyleCnt="0"/>
      <dgm:spPr/>
    </dgm:pt>
    <dgm:pt modelId="{DC44AED7-BB95-CC44-9AD4-F0DEE028CB4D}" type="pres">
      <dgm:prSet presAssocID="{5769706B-3F26-4774-92FC-6459678F7628}" presName="root" presStyleCnt="0"/>
      <dgm:spPr/>
    </dgm:pt>
    <dgm:pt modelId="{1375CBEF-CB70-0243-B55E-13643D723127}" type="pres">
      <dgm:prSet presAssocID="{5769706B-3F26-4774-92FC-6459678F7628}" presName="rootComposite" presStyleCnt="0"/>
      <dgm:spPr/>
    </dgm:pt>
    <dgm:pt modelId="{B8851441-B7F5-E044-83E1-B538972F9E8A}" type="pres">
      <dgm:prSet presAssocID="{5769706B-3F26-4774-92FC-6459678F7628}" presName="rootText" presStyleLbl="node1" presStyleIdx="2" presStyleCnt="3"/>
      <dgm:spPr/>
    </dgm:pt>
    <dgm:pt modelId="{4749E284-515E-104F-A20D-5369252430E9}" type="pres">
      <dgm:prSet presAssocID="{5769706B-3F26-4774-92FC-6459678F7628}" presName="rootConnector" presStyleLbl="node1" presStyleIdx="2" presStyleCnt="3"/>
      <dgm:spPr/>
    </dgm:pt>
    <dgm:pt modelId="{EEAFC36E-B754-D74C-AA28-0017E8B980C8}" type="pres">
      <dgm:prSet presAssocID="{5769706B-3F26-4774-92FC-6459678F7628}" presName="childShape" presStyleCnt="0"/>
      <dgm:spPr/>
    </dgm:pt>
  </dgm:ptLst>
  <dgm:cxnLst>
    <dgm:cxn modelId="{926BB511-F768-1449-8400-AAA877CB315E}" type="presOf" srcId="{5769706B-3F26-4774-92FC-6459678F7628}" destId="{B8851441-B7F5-E044-83E1-B538972F9E8A}" srcOrd="0" destOrd="0" presId="urn:microsoft.com/office/officeart/2005/8/layout/hierarchy3"/>
    <dgm:cxn modelId="{DF58B317-FFCC-3947-8706-DDC3C274137D}" type="presOf" srcId="{5769706B-3F26-4774-92FC-6459678F7628}" destId="{4749E284-515E-104F-A20D-5369252430E9}" srcOrd="1" destOrd="0" presId="urn:microsoft.com/office/officeart/2005/8/layout/hierarchy3"/>
    <dgm:cxn modelId="{1610CB2C-AAD9-4936-9A0A-2B5FBA0C15AA}" srcId="{CB0C0049-1657-4EC3-8164-CD0062D99A83}" destId="{8D306E91-3B4F-419E-B950-C0CD9CFE6B1B}" srcOrd="0" destOrd="0" parTransId="{AFDF6F59-E77B-4699-9E03-BFD011BC4BE8}" sibTransId="{C0DAB22B-A307-44AB-B547-EFEC2D8062C6}"/>
    <dgm:cxn modelId="{3B88A22F-BC3C-B244-95A7-13F30F1C28A5}" type="presOf" srcId="{F11E6F74-E124-4B65-AF55-D0653A83753F}" destId="{C949A498-8D8B-6647-BD5E-4930808D27F3}" srcOrd="1" destOrd="0" presId="urn:microsoft.com/office/officeart/2005/8/layout/hierarchy3"/>
    <dgm:cxn modelId="{2F6CBF95-718E-A14F-9299-4B43C97D8E7E}" type="presOf" srcId="{8D306E91-3B4F-419E-B950-C0CD9CFE6B1B}" destId="{A9159259-2B74-274A-9781-2FC88E782B8A}" srcOrd="0" destOrd="0" presId="urn:microsoft.com/office/officeart/2005/8/layout/hierarchy3"/>
    <dgm:cxn modelId="{52B74DBC-62AB-4E42-B1AA-4B27697F8DBB}" type="presOf" srcId="{CB0C0049-1657-4EC3-8164-CD0062D99A83}" destId="{2C44C8E6-3F89-8641-903F-ED76884DFEEF}" srcOrd="0" destOrd="0" presId="urn:microsoft.com/office/officeart/2005/8/layout/hierarchy3"/>
    <dgm:cxn modelId="{A8D53BBD-3705-8640-8AFF-C8AFA9FC6C63}" type="presOf" srcId="{8D306E91-3B4F-419E-B950-C0CD9CFE6B1B}" destId="{07312B26-8FC6-354C-9E3A-6FA862D60446}" srcOrd="1" destOrd="0" presId="urn:microsoft.com/office/officeart/2005/8/layout/hierarchy3"/>
    <dgm:cxn modelId="{8733FFBE-0A29-4F60-A72F-6255A43D527B}" srcId="{CB0C0049-1657-4EC3-8164-CD0062D99A83}" destId="{F11E6F74-E124-4B65-AF55-D0653A83753F}" srcOrd="1" destOrd="0" parTransId="{733C201D-2A97-4A8C-A616-7E5D4D23EF08}" sibTransId="{6D1F76C9-CA6A-4D9C-A9F3-729C12C7A2D4}"/>
    <dgm:cxn modelId="{0098B3E0-0858-2F4C-BF65-75CC1CA0FFB2}" type="presOf" srcId="{F11E6F74-E124-4B65-AF55-D0653A83753F}" destId="{EE212BC7-989A-D847-B843-F9BF9906B59E}" srcOrd="0" destOrd="0" presId="urn:microsoft.com/office/officeart/2005/8/layout/hierarchy3"/>
    <dgm:cxn modelId="{8E92C4EB-B29F-471F-85EC-3D12E4A52A54}" srcId="{CB0C0049-1657-4EC3-8164-CD0062D99A83}" destId="{5769706B-3F26-4774-92FC-6459678F7628}" srcOrd="2" destOrd="0" parTransId="{C56E10EC-89DF-430A-992D-3775D5A8DD03}" sibTransId="{4B9FC6A1-C7E1-48EF-B8D5-0FEBB955FA3A}"/>
    <dgm:cxn modelId="{D9E69E52-BA9A-8B4C-93D2-02D76AE47316}" type="presParOf" srcId="{2C44C8E6-3F89-8641-903F-ED76884DFEEF}" destId="{A8C676F8-43B6-E540-9805-C79FDAB7F6E4}" srcOrd="0" destOrd="0" presId="urn:microsoft.com/office/officeart/2005/8/layout/hierarchy3"/>
    <dgm:cxn modelId="{8B921DF3-262A-894D-B587-9ED0F4BD9303}" type="presParOf" srcId="{A8C676F8-43B6-E540-9805-C79FDAB7F6E4}" destId="{076ECAEC-EFF6-1249-BC04-91099611BC5B}" srcOrd="0" destOrd="0" presId="urn:microsoft.com/office/officeart/2005/8/layout/hierarchy3"/>
    <dgm:cxn modelId="{C951CF9D-92ED-1241-9E4C-5F495AF9BF9F}" type="presParOf" srcId="{076ECAEC-EFF6-1249-BC04-91099611BC5B}" destId="{A9159259-2B74-274A-9781-2FC88E782B8A}" srcOrd="0" destOrd="0" presId="urn:microsoft.com/office/officeart/2005/8/layout/hierarchy3"/>
    <dgm:cxn modelId="{6359A52F-185B-0542-9008-65DEEB15C9C1}" type="presParOf" srcId="{076ECAEC-EFF6-1249-BC04-91099611BC5B}" destId="{07312B26-8FC6-354C-9E3A-6FA862D60446}" srcOrd="1" destOrd="0" presId="urn:microsoft.com/office/officeart/2005/8/layout/hierarchy3"/>
    <dgm:cxn modelId="{F8708C3C-CEF5-7249-A3E4-7A1B4DB3C499}" type="presParOf" srcId="{A8C676F8-43B6-E540-9805-C79FDAB7F6E4}" destId="{E05CB845-55FB-9F45-B387-143D99355F44}" srcOrd="1" destOrd="0" presId="urn:microsoft.com/office/officeart/2005/8/layout/hierarchy3"/>
    <dgm:cxn modelId="{FDD2D168-5AC7-EA4C-8868-0AECF4FFD706}" type="presParOf" srcId="{2C44C8E6-3F89-8641-903F-ED76884DFEEF}" destId="{0001C368-5A5D-B743-A779-CE8808A8ED77}" srcOrd="1" destOrd="0" presId="urn:microsoft.com/office/officeart/2005/8/layout/hierarchy3"/>
    <dgm:cxn modelId="{BB5B974A-B5DE-E441-9C25-64913794D7E2}" type="presParOf" srcId="{0001C368-5A5D-B743-A779-CE8808A8ED77}" destId="{2268D50D-BCC2-FC4F-B573-F30A5DEE4218}" srcOrd="0" destOrd="0" presId="urn:microsoft.com/office/officeart/2005/8/layout/hierarchy3"/>
    <dgm:cxn modelId="{01622103-32D3-7942-A588-DA85278489AA}" type="presParOf" srcId="{2268D50D-BCC2-FC4F-B573-F30A5DEE4218}" destId="{EE212BC7-989A-D847-B843-F9BF9906B59E}" srcOrd="0" destOrd="0" presId="urn:microsoft.com/office/officeart/2005/8/layout/hierarchy3"/>
    <dgm:cxn modelId="{D63C2D55-D7B8-D049-BDEB-966A66A1A5CB}" type="presParOf" srcId="{2268D50D-BCC2-FC4F-B573-F30A5DEE4218}" destId="{C949A498-8D8B-6647-BD5E-4930808D27F3}" srcOrd="1" destOrd="0" presId="urn:microsoft.com/office/officeart/2005/8/layout/hierarchy3"/>
    <dgm:cxn modelId="{866E3648-E1C4-6940-8D00-F3C1FB06159E}" type="presParOf" srcId="{0001C368-5A5D-B743-A779-CE8808A8ED77}" destId="{57542DDB-97AE-B148-9212-2CA5547775D1}" srcOrd="1" destOrd="0" presId="urn:microsoft.com/office/officeart/2005/8/layout/hierarchy3"/>
    <dgm:cxn modelId="{3153CDE0-E735-CE48-A8A9-1FA62038F19F}" type="presParOf" srcId="{2C44C8E6-3F89-8641-903F-ED76884DFEEF}" destId="{DC44AED7-BB95-CC44-9AD4-F0DEE028CB4D}" srcOrd="2" destOrd="0" presId="urn:microsoft.com/office/officeart/2005/8/layout/hierarchy3"/>
    <dgm:cxn modelId="{93BD51D5-5464-FE4B-8F1B-244075DA3055}" type="presParOf" srcId="{DC44AED7-BB95-CC44-9AD4-F0DEE028CB4D}" destId="{1375CBEF-CB70-0243-B55E-13643D723127}" srcOrd="0" destOrd="0" presId="urn:microsoft.com/office/officeart/2005/8/layout/hierarchy3"/>
    <dgm:cxn modelId="{3A015C11-C3AD-5D4C-95EA-D09D4A5DF889}" type="presParOf" srcId="{1375CBEF-CB70-0243-B55E-13643D723127}" destId="{B8851441-B7F5-E044-83E1-B538972F9E8A}" srcOrd="0" destOrd="0" presId="urn:microsoft.com/office/officeart/2005/8/layout/hierarchy3"/>
    <dgm:cxn modelId="{4A04B2E6-ACE7-BE46-A065-55874BF6A36F}" type="presParOf" srcId="{1375CBEF-CB70-0243-B55E-13643D723127}" destId="{4749E284-515E-104F-A20D-5369252430E9}" srcOrd="1" destOrd="0" presId="urn:microsoft.com/office/officeart/2005/8/layout/hierarchy3"/>
    <dgm:cxn modelId="{91D88841-07EB-E846-97CF-8C0CB4E03017}" type="presParOf" srcId="{DC44AED7-BB95-CC44-9AD4-F0DEE028CB4D}" destId="{EEAFC36E-B754-D74C-AA28-0017E8B980C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BC14F3-8CD6-4D98-A5E9-74E0D6F50C22}"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57286D98-5112-4507-A1CB-7EE91579BD87}">
      <dgm:prSet/>
      <dgm:spPr/>
      <dgm:t>
        <a:bodyPr/>
        <a:lstStyle/>
        <a:p>
          <a:r>
            <a:rPr lang="en-US" dirty="0"/>
            <a:t>MAIN THEME: if judgments of the CCR can infringe the principles of judicial independence and the rule of law, as well as the protection of the financial interests of the Union. </a:t>
          </a:r>
        </a:p>
      </dgm:t>
    </dgm:pt>
    <dgm:pt modelId="{149D3E76-6477-4844-A495-516273B8E095}" type="parTrans" cxnId="{02C6587A-578F-4059-B0FC-9F189E4763AD}">
      <dgm:prSet/>
      <dgm:spPr/>
      <dgm:t>
        <a:bodyPr/>
        <a:lstStyle/>
        <a:p>
          <a:endParaRPr lang="en-US"/>
        </a:p>
      </dgm:t>
    </dgm:pt>
    <dgm:pt modelId="{CBB690A2-11AD-4C33-AC69-3E66A610227A}" type="sibTrans" cxnId="{02C6587A-578F-4059-B0FC-9F189E4763AD}">
      <dgm:prSet/>
      <dgm:spPr/>
      <dgm:t>
        <a:bodyPr/>
        <a:lstStyle/>
        <a:p>
          <a:endParaRPr lang="en-US"/>
        </a:p>
      </dgm:t>
    </dgm:pt>
    <dgm:pt modelId="{950BEE6E-2C96-4FD8-AA46-61E324A55D17}">
      <dgm:prSet/>
      <dgm:spPr/>
      <dgm:t>
        <a:bodyPr/>
        <a:lstStyle/>
        <a:p>
          <a:r>
            <a:rPr lang="en-US" dirty="0"/>
            <a:t>On 7 November 2018, the Constitutional Court issued Decision 685/2018 stating, in essence, that </a:t>
          </a:r>
          <a:r>
            <a:rPr lang="en-US" dirty="0">
              <a:solidFill>
                <a:srgbClr val="FF0000"/>
              </a:solidFill>
            </a:rPr>
            <a:t>some panels of the national supreme court were improperly composed</a:t>
          </a:r>
          <a:r>
            <a:rPr lang="en-US" dirty="0"/>
            <a:t>. This decision had enabled some of the parties concerned to introduce extraordinary appeals, which in turn raised potential issues not only concerning the protection of the financial interests of the EU under Article 325(1) TFEU, but also the interpretation of the concept of ‘tribunal previously established by law’</a:t>
          </a:r>
        </a:p>
      </dgm:t>
    </dgm:pt>
    <dgm:pt modelId="{FF5074C7-5856-4D46-A501-CDBBFC2FBE2D}" type="parTrans" cxnId="{E69BDD40-8A8E-41EF-8736-697442C24D20}">
      <dgm:prSet/>
      <dgm:spPr/>
      <dgm:t>
        <a:bodyPr/>
        <a:lstStyle/>
        <a:p>
          <a:endParaRPr lang="en-US"/>
        </a:p>
      </dgm:t>
    </dgm:pt>
    <dgm:pt modelId="{A9F61679-D199-4548-8614-5A4171238C8F}" type="sibTrans" cxnId="{E69BDD40-8A8E-41EF-8736-697442C24D20}">
      <dgm:prSet/>
      <dgm:spPr/>
      <dgm:t>
        <a:bodyPr/>
        <a:lstStyle/>
        <a:p>
          <a:endParaRPr lang="en-US"/>
        </a:p>
      </dgm:t>
    </dgm:pt>
    <dgm:pt modelId="{4632310B-F23C-4D33-9380-CF9F3592B90F}">
      <dgm:prSet/>
      <dgm:spPr/>
      <dgm:t>
        <a:bodyPr/>
        <a:lstStyle/>
        <a:p>
          <a:r>
            <a:rPr lang="en-US" dirty="0"/>
            <a:t>Second, on 16 February 2016 the Constitutional Court issued Decision 51/2016 declaring </a:t>
          </a:r>
          <a:r>
            <a:rPr lang="en-US" dirty="0">
              <a:solidFill>
                <a:srgbClr val="FF0000"/>
              </a:solidFill>
            </a:rPr>
            <a:t>the participation of domestic intelligence services in the carrying out of technical surveillance measures for the purposes of acts of criminal investigation to be unconstitutional</a:t>
          </a:r>
          <a:r>
            <a:rPr lang="en-US" dirty="0"/>
            <a:t>, leading to the exclusion of such evidence from criminal proceedings. </a:t>
          </a:r>
        </a:p>
      </dgm:t>
    </dgm:pt>
    <dgm:pt modelId="{8AFEE058-DF32-4484-9E30-1BCDDEE002D5}" type="parTrans" cxnId="{52A63437-5C13-4761-866E-A6EC7C6A8685}">
      <dgm:prSet/>
      <dgm:spPr/>
      <dgm:t>
        <a:bodyPr/>
        <a:lstStyle/>
        <a:p>
          <a:endParaRPr lang="en-US"/>
        </a:p>
      </dgm:t>
    </dgm:pt>
    <dgm:pt modelId="{2B213552-5050-4967-9CAC-8E97CD73A7EC}" type="sibTrans" cxnId="{52A63437-5C13-4761-866E-A6EC7C6A8685}">
      <dgm:prSet/>
      <dgm:spPr/>
      <dgm:t>
        <a:bodyPr/>
        <a:lstStyle/>
        <a:p>
          <a:endParaRPr lang="en-US"/>
        </a:p>
      </dgm:t>
    </dgm:pt>
    <dgm:pt modelId="{F8743715-7AF1-45C5-AA46-3E8EB16DB315}">
      <dgm:prSet/>
      <dgm:spPr/>
      <dgm:t>
        <a:bodyPr/>
        <a:lstStyle/>
        <a:p>
          <a:r>
            <a:rPr lang="en-US" dirty="0"/>
            <a:t>Third, on 3 July 2019, the Constitutional Court issued Decision 417/2019 declaring the failure of the </a:t>
          </a:r>
          <a:r>
            <a:rPr lang="en-US" dirty="0">
              <a:solidFill>
                <a:srgbClr val="FF0000"/>
              </a:solidFill>
            </a:rPr>
            <a:t>HCCJ to comply with its legal obligation to establish specialist panels to deal at first instance with corruption offences</a:t>
          </a:r>
          <a:r>
            <a:rPr lang="en-US" dirty="0"/>
            <a:t>. This leads to the re-examination of cases concerning corruption connected with the management of EU funds already adjudicated.</a:t>
          </a:r>
        </a:p>
      </dgm:t>
    </dgm:pt>
    <dgm:pt modelId="{D2734C30-2395-4BE7-86E4-8D19612B06C2}" type="parTrans" cxnId="{C6043584-6AF5-4AA6-8DD4-A9FF6A38EE27}">
      <dgm:prSet/>
      <dgm:spPr/>
      <dgm:t>
        <a:bodyPr/>
        <a:lstStyle/>
        <a:p>
          <a:endParaRPr lang="en-US"/>
        </a:p>
      </dgm:t>
    </dgm:pt>
    <dgm:pt modelId="{B53E63FC-1873-47EE-B7B5-52D63F94D18E}" type="sibTrans" cxnId="{C6043584-6AF5-4AA6-8DD4-A9FF6A38EE27}">
      <dgm:prSet/>
      <dgm:spPr/>
      <dgm:t>
        <a:bodyPr/>
        <a:lstStyle/>
        <a:p>
          <a:endParaRPr lang="en-US"/>
        </a:p>
      </dgm:t>
    </dgm:pt>
    <dgm:pt modelId="{4474FA7E-0FED-C843-9E86-6789A4F9E91C}" type="pres">
      <dgm:prSet presAssocID="{C1BC14F3-8CD6-4D98-A5E9-74E0D6F50C22}" presName="Name0" presStyleCnt="0">
        <dgm:presLayoutVars>
          <dgm:dir/>
          <dgm:resizeHandles val="exact"/>
        </dgm:presLayoutVars>
      </dgm:prSet>
      <dgm:spPr/>
    </dgm:pt>
    <dgm:pt modelId="{420A07FF-8DE3-BF48-A022-A8420945EA55}" type="pres">
      <dgm:prSet presAssocID="{57286D98-5112-4507-A1CB-7EE91579BD87}" presName="node" presStyleLbl="node1" presStyleIdx="0" presStyleCnt="7">
        <dgm:presLayoutVars>
          <dgm:bulletEnabled val="1"/>
        </dgm:presLayoutVars>
      </dgm:prSet>
      <dgm:spPr/>
    </dgm:pt>
    <dgm:pt modelId="{FC2CA7F0-62A2-DB41-BD3D-3D28D3F21543}" type="pres">
      <dgm:prSet presAssocID="{CBB690A2-11AD-4C33-AC69-3E66A610227A}" presName="sibTransSpacerBeforeConnector" presStyleCnt="0"/>
      <dgm:spPr/>
    </dgm:pt>
    <dgm:pt modelId="{2CD60E41-9E28-0E43-B509-FA13D2DA7D63}" type="pres">
      <dgm:prSet presAssocID="{CBB690A2-11AD-4C33-AC69-3E66A610227A}" presName="sibTrans" presStyleLbl="node1" presStyleIdx="1" presStyleCnt="7"/>
      <dgm:spPr/>
    </dgm:pt>
    <dgm:pt modelId="{9FC8975C-43B8-2143-8B3F-C066828CDAFD}" type="pres">
      <dgm:prSet presAssocID="{CBB690A2-11AD-4C33-AC69-3E66A610227A}" presName="sibTransSpacerAfterConnector" presStyleCnt="0"/>
      <dgm:spPr/>
    </dgm:pt>
    <dgm:pt modelId="{904A2BD6-73B8-2F40-B22B-3CAF0133E35B}" type="pres">
      <dgm:prSet presAssocID="{950BEE6E-2C96-4FD8-AA46-61E324A55D17}" presName="node" presStyleLbl="node1" presStyleIdx="2" presStyleCnt="7">
        <dgm:presLayoutVars>
          <dgm:bulletEnabled val="1"/>
        </dgm:presLayoutVars>
      </dgm:prSet>
      <dgm:spPr/>
    </dgm:pt>
    <dgm:pt modelId="{1796BC86-8E60-834C-927F-85E0B7A8B0C5}" type="pres">
      <dgm:prSet presAssocID="{A9F61679-D199-4548-8614-5A4171238C8F}" presName="sibTransSpacerBeforeConnector" presStyleCnt="0"/>
      <dgm:spPr/>
    </dgm:pt>
    <dgm:pt modelId="{8F3C41DC-6F6F-0A4A-8B0C-406F7E867685}" type="pres">
      <dgm:prSet presAssocID="{A9F61679-D199-4548-8614-5A4171238C8F}" presName="sibTrans" presStyleLbl="node1" presStyleIdx="3" presStyleCnt="7"/>
      <dgm:spPr/>
    </dgm:pt>
    <dgm:pt modelId="{86C7B0C1-51F2-204D-ABB4-868A65C4260C}" type="pres">
      <dgm:prSet presAssocID="{A9F61679-D199-4548-8614-5A4171238C8F}" presName="sibTransSpacerAfterConnector" presStyleCnt="0"/>
      <dgm:spPr/>
    </dgm:pt>
    <dgm:pt modelId="{DECB0F5D-C4C7-7E47-997D-34D3138BE562}" type="pres">
      <dgm:prSet presAssocID="{4632310B-F23C-4D33-9380-CF9F3592B90F}" presName="node" presStyleLbl="node1" presStyleIdx="4" presStyleCnt="7">
        <dgm:presLayoutVars>
          <dgm:bulletEnabled val="1"/>
        </dgm:presLayoutVars>
      </dgm:prSet>
      <dgm:spPr/>
    </dgm:pt>
    <dgm:pt modelId="{8C81E45A-06F2-C94A-95D0-B04A8069A454}" type="pres">
      <dgm:prSet presAssocID="{2B213552-5050-4967-9CAC-8E97CD73A7EC}" presName="sibTransSpacerBeforeConnector" presStyleCnt="0"/>
      <dgm:spPr/>
    </dgm:pt>
    <dgm:pt modelId="{D89834EE-AA00-5E4D-92BE-E83310D4E70C}" type="pres">
      <dgm:prSet presAssocID="{2B213552-5050-4967-9CAC-8E97CD73A7EC}" presName="sibTrans" presStyleLbl="node1" presStyleIdx="5" presStyleCnt="7"/>
      <dgm:spPr/>
    </dgm:pt>
    <dgm:pt modelId="{5F67D20E-AFB9-C746-84F0-CD11971D7A44}" type="pres">
      <dgm:prSet presAssocID="{2B213552-5050-4967-9CAC-8E97CD73A7EC}" presName="sibTransSpacerAfterConnector" presStyleCnt="0"/>
      <dgm:spPr/>
    </dgm:pt>
    <dgm:pt modelId="{8945905D-6D12-7D46-9245-2C8A776017B9}" type="pres">
      <dgm:prSet presAssocID="{F8743715-7AF1-45C5-AA46-3E8EB16DB315}" presName="node" presStyleLbl="node1" presStyleIdx="6" presStyleCnt="7">
        <dgm:presLayoutVars>
          <dgm:bulletEnabled val="1"/>
        </dgm:presLayoutVars>
      </dgm:prSet>
      <dgm:spPr/>
    </dgm:pt>
  </dgm:ptLst>
  <dgm:cxnLst>
    <dgm:cxn modelId="{8AD33B06-D2EF-344A-8BED-C44E2BD97C11}" type="presOf" srcId="{A9F61679-D199-4548-8614-5A4171238C8F}" destId="{8F3C41DC-6F6F-0A4A-8B0C-406F7E867685}" srcOrd="0" destOrd="0" presId="urn:microsoft.com/office/officeart/2016/7/layout/BasicProcessNew"/>
    <dgm:cxn modelId="{58AE7914-A23E-0445-BB2D-B0A730E6D6A8}" type="presOf" srcId="{57286D98-5112-4507-A1CB-7EE91579BD87}" destId="{420A07FF-8DE3-BF48-A022-A8420945EA55}" srcOrd="0" destOrd="0" presId="urn:microsoft.com/office/officeart/2016/7/layout/BasicProcessNew"/>
    <dgm:cxn modelId="{52A63437-5C13-4761-866E-A6EC7C6A8685}" srcId="{C1BC14F3-8CD6-4D98-A5E9-74E0D6F50C22}" destId="{4632310B-F23C-4D33-9380-CF9F3592B90F}" srcOrd="2" destOrd="0" parTransId="{8AFEE058-DF32-4484-9E30-1BCDDEE002D5}" sibTransId="{2B213552-5050-4967-9CAC-8E97CD73A7EC}"/>
    <dgm:cxn modelId="{D33A033E-A71C-4442-BBCE-AB2B422F2F19}" type="presOf" srcId="{C1BC14F3-8CD6-4D98-A5E9-74E0D6F50C22}" destId="{4474FA7E-0FED-C843-9E86-6789A4F9E91C}" srcOrd="0" destOrd="0" presId="urn:microsoft.com/office/officeart/2016/7/layout/BasicProcessNew"/>
    <dgm:cxn modelId="{E69BDD40-8A8E-41EF-8736-697442C24D20}" srcId="{C1BC14F3-8CD6-4D98-A5E9-74E0D6F50C22}" destId="{950BEE6E-2C96-4FD8-AA46-61E324A55D17}" srcOrd="1" destOrd="0" parTransId="{FF5074C7-5856-4D46-A501-CDBBFC2FBE2D}" sibTransId="{A9F61679-D199-4548-8614-5A4171238C8F}"/>
    <dgm:cxn modelId="{8C34425A-BA09-334B-9920-84CA87EAAA48}" type="presOf" srcId="{F8743715-7AF1-45C5-AA46-3E8EB16DB315}" destId="{8945905D-6D12-7D46-9245-2C8A776017B9}" srcOrd="0" destOrd="0" presId="urn:microsoft.com/office/officeart/2016/7/layout/BasicProcessNew"/>
    <dgm:cxn modelId="{52B1C16B-4233-A44F-86E3-12CB28D4D1B6}" type="presOf" srcId="{2B213552-5050-4967-9CAC-8E97CD73A7EC}" destId="{D89834EE-AA00-5E4D-92BE-E83310D4E70C}" srcOrd="0" destOrd="0" presId="urn:microsoft.com/office/officeart/2016/7/layout/BasicProcessNew"/>
    <dgm:cxn modelId="{02C6587A-578F-4059-B0FC-9F189E4763AD}" srcId="{C1BC14F3-8CD6-4D98-A5E9-74E0D6F50C22}" destId="{57286D98-5112-4507-A1CB-7EE91579BD87}" srcOrd="0" destOrd="0" parTransId="{149D3E76-6477-4844-A495-516273B8E095}" sibTransId="{CBB690A2-11AD-4C33-AC69-3E66A610227A}"/>
    <dgm:cxn modelId="{C6043584-6AF5-4AA6-8DD4-A9FF6A38EE27}" srcId="{C1BC14F3-8CD6-4D98-A5E9-74E0D6F50C22}" destId="{F8743715-7AF1-45C5-AA46-3E8EB16DB315}" srcOrd="3" destOrd="0" parTransId="{D2734C30-2395-4BE7-86E4-8D19612B06C2}" sibTransId="{B53E63FC-1873-47EE-B7B5-52D63F94D18E}"/>
    <dgm:cxn modelId="{52CB039F-68D9-C34F-B59A-FFE7E48AD77F}" type="presOf" srcId="{4632310B-F23C-4D33-9380-CF9F3592B90F}" destId="{DECB0F5D-C4C7-7E47-997D-34D3138BE562}" srcOrd="0" destOrd="0" presId="urn:microsoft.com/office/officeart/2016/7/layout/BasicProcessNew"/>
    <dgm:cxn modelId="{288928A1-3D38-2640-A263-7E06EF3961D3}" type="presOf" srcId="{CBB690A2-11AD-4C33-AC69-3E66A610227A}" destId="{2CD60E41-9E28-0E43-B509-FA13D2DA7D63}" srcOrd="0" destOrd="0" presId="urn:microsoft.com/office/officeart/2016/7/layout/BasicProcessNew"/>
    <dgm:cxn modelId="{C8987DEC-5B5B-9442-8EB2-DFCE633C79B9}" type="presOf" srcId="{950BEE6E-2C96-4FD8-AA46-61E324A55D17}" destId="{904A2BD6-73B8-2F40-B22B-3CAF0133E35B}" srcOrd="0" destOrd="0" presId="urn:microsoft.com/office/officeart/2016/7/layout/BasicProcessNew"/>
    <dgm:cxn modelId="{9F2DF210-1944-FE45-9275-689B6F874EFC}" type="presParOf" srcId="{4474FA7E-0FED-C843-9E86-6789A4F9E91C}" destId="{420A07FF-8DE3-BF48-A022-A8420945EA55}" srcOrd="0" destOrd="0" presId="urn:microsoft.com/office/officeart/2016/7/layout/BasicProcessNew"/>
    <dgm:cxn modelId="{2F521FE4-CB25-7C42-A291-9975D12130AE}" type="presParOf" srcId="{4474FA7E-0FED-C843-9E86-6789A4F9E91C}" destId="{FC2CA7F0-62A2-DB41-BD3D-3D28D3F21543}" srcOrd="1" destOrd="0" presId="urn:microsoft.com/office/officeart/2016/7/layout/BasicProcessNew"/>
    <dgm:cxn modelId="{EAA65757-7A70-8F4C-B3BA-C12944D8D409}" type="presParOf" srcId="{4474FA7E-0FED-C843-9E86-6789A4F9E91C}" destId="{2CD60E41-9E28-0E43-B509-FA13D2DA7D63}" srcOrd="2" destOrd="0" presId="urn:microsoft.com/office/officeart/2016/7/layout/BasicProcessNew"/>
    <dgm:cxn modelId="{431FD307-E07F-F040-844E-D48F96258E76}" type="presParOf" srcId="{4474FA7E-0FED-C843-9E86-6789A4F9E91C}" destId="{9FC8975C-43B8-2143-8B3F-C066828CDAFD}" srcOrd="3" destOrd="0" presId="urn:microsoft.com/office/officeart/2016/7/layout/BasicProcessNew"/>
    <dgm:cxn modelId="{8D53ECFF-2010-B944-85EF-8ED7483155EB}" type="presParOf" srcId="{4474FA7E-0FED-C843-9E86-6789A4F9E91C}" destId="{904A2BD6-73B8-2F40-B22B-3CAF0133E35B}" srcOrd="4" destOrd="0" presId="urn:microsoft.com/office/officeart/2016/7/layout/BasicProcessNew"/>
    <dgm:cxn modelId="{13BB3904-018D-5F46-96CB-9D060BB5F068}" type="presParOf" srcId="{4474FA7E-0FED-C843-9E86-6789A4F9E91C}" destId="{1796BC86-8E60-834C-927F-85E0B7A8B0C5}" srcOrd="5" destOrd="0" presId="urn:microsoft.com/office/officeart/2016/7/layout/BasicProcessNew"/>
    <dgm:cxn modelId="{4D691F4B-71A5-4B4B-9DFF-38A7D3C7BB8E}" type="presParOf" srcId="{4474FA7E-0FED-C843-9E86-6789A4F9E91C}" destId="{8F3C41DC-6F6F-0A4A-8B0C-406F7E867685}" srcOrd="6" destOrd="0" presId="urn:microsoft.com/office/officeart/2016/7/layout/BasicProcessNew"/>
    <dgm:cxn modelId="{65432260-6B18-C344-B637-8C486B83B1BA}" type="presParOf" srcId="{4474FA7E-0FED-C843-9E86-6789A4F9E91C}" destId="{86C7B0C1-51F2-204D-ABB4-868A65C4260C}" srcOrd="7" destOrd="0" presId="urn:microsoft.com/office/officeart/2016/7/layout/BasicProcessNew"/>
    <dgm:cxn modelId="{EA5E9087-6112-F44A-8D8F-B2E9ED663A00}" type="presParOf" srcId="{4474FA7E-0FED-C843-9E86-6789A4F9E91C}" destId="{DECB0F5D-C4C7-7E47-997D-34D3138BE562}" srcOrd="8" destOrd="0" presId="urn:microsoft.com/office/officeart/2016/7/layout/BasicProcessNew"/>
    <dgm:cxn modelId="{DC553F39-7AFA-244F-AAE1-73AEDF8DE363}" type="presParOf" srcId="{4474FA7E-0FED-C843-9E86-6789A4F9E91C}" destId="{8C81E45A-06F2-C94A-95D0-B04A8069A454}" srcOrd="9" destOrd="0" presId="urn:microsoft.com/office/officeart/2016/7/layout/BasicProcessNew"/>
    <dgm:cxn modelId="{DE5828C9-00BE-3640-A370-B68B26C051B8}" type="presParOf" srcId="{4474FA7E-0FED-C843-9E86-6789A4F9E91C}" destId="{D89834EE-AA00-5E4D-92BE-E83310D4E70C}" srcOrd="10" destOrd="0" presId="urn:microsoft.com/office/officeart/2016/7/layout/BasicProcessNew"/>
    <dgm:cxn modelId="{0B691392-0E5D-A545-9774-1E89BA73D730}" type="presParOf" srcId="{4474FA7E-0FED-C843-9E86-6789A4F9E91C}" destId="{5F67D20E-AFB9-C746-84F0-CD11971D7A44}" srcOrd="11" destOrd="0" presId="urn:microsoft.com/office/officeart/2016/7/layout/BasicProcessNew"/>
    <dgm:cxn modelId="{4C34DD6A-39F8-2A49-B348-FC58749BE90E}" type="presParOf" srcId="{4474FA7E-0FED-C843-9E86-6789A4F9E91C}" destId="{8945905D-6D12-7D46-9245-2C8A776017B9}"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768189-9543-4FB0-8051-2630DD397F32}"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756C4779-C616-4D9E-83A1-B50AE3B1A5EB}">
      <dgm:prSet custT="1"/>
      <dgm:spPr>
        <a:solidFill>
          <a:schemeClr val="accent4">
            <a:lumMod val="60000"/>
            <a:lumOff val="40000"/>
            <a:alpha val="90000"/>
          </a:schemeClr>
        </a:solidFill>
      </dgm:spPr>
      <dgm:t>
        <a:bodyPr/>
        <a:lstStyle/>
        <a:p>
          <a:r>
            <a:rPr lang="en-GB" sz="1700" dirty="0"/>
            <a:t>Joining the line of other MS’ defiant constitutional &amp; supreme courts</a:t>
          </a:r>
          <a:endParaRPr lang="en-US" sz="1700" dirty="0"/>
        </a:p>
      </dgm:t>
    </dgm:pt>
    <dgm:pt modelId="{FED0D24B-9CDB-468B-BC88-A508B23AA66D}" type="parTrans" cxnId="{F5225710-D921-49D5-9755-75B3F2E723A9}">
      <dgm:prSet/>
      <dgm:spPr/>
      <dgm:t>
        <a:bodyPr/>
        <a:lstStyle/>
        <a:p>
          <a:endParaRPr lang="en-US"/>
        </a:p>
      </dgm:t>
    </dgm:pt>
    <dgm:pt modelId="{39D3859D-83B2-4D44-908E-48CA9F636051}" type="sibTrans" cxnId="{F5225710-D921-49D5-9755-75B3F2E723A9}">
      <dgm:prSet phldrT="1" phldr="0"/>
      <dgm:spPr/>
      <dgm:t>
        <a:bodyPr/>
        <a:lstStyle/>
        <a:p>
          <a:r>
            <a:rPr lang="en-US"/>
            <a:t>1</a:t>
          </a:r>
        </a:p>
      </dgm:t>
    </dgm:pt>
    <dgm:pt modelId="{5A6E6991-5AA8-43B6-9355-35A797056150}">
      <dgm:prSet custT="1"/>
      <dgm:spPr>
        <a:solidFill>
          <a:schemeClr val="accent3">
            <a:lumMod val="40000"/>
            <a:lumOff val="60000"/>
          </a:schemeClr>
        </a:solidFill>
      </dgm:spPr>
      <dgm:t>
        <a:bodyPr/>
        <a:lstStyle/>
        <a:p>
          <a:r>
            <a:rPr lang="en-GB" sz="1700" dirty="0"/>
            <a:t>The revision of the Constitution is required to give precedence to EU law</a:t>
          </a:r>
          <a:endParaRPr lang="en-US" sz="1700" dirty="0"/>
        </a:p>
      </dgm:t>
    </dgm:pt>
    <dgm:pt modelId="{11138372-3B14-4917-B73E-E7FEAF2101D9}" type="parTrans" cxnId="{BA820931-F672-4F1B-A647-EA12A1488E62}">
      <dgm:prSet/>
      <dgm:spPr/>
      <dgm:t>
        <a:bodyPr/>
        <a:lstStyle/>
        <a:p>
          <a:endParaRPr lang="en-US"/>
        </a:p>
      </dgm:t>
    </dgm:pt>
    <dgm:pt modelId="{9522109A-3105-4C7D-A5D6-FFDB2F56AE67}" type="sibTrans" cxnId="{BA820931-F672-4F1B-A647-EA12A1488E62}">
      <dgm:prSet phldrT="3" phldr="0"/>
      <dgm:spPr/>
      <dgm:t>
        <a:bodyPr/>
        <a:lstStyle/>
        <a:p>
          <a:r>
            <a:rPr lang="en-US"/>
            <a:t>3</a:t>
          </a:r>
        </a:p>
      </dgm:t>
    </dgm:pt>
    <dgm:pt modelId="{49C54072-8C52-3E4F-8361-7F28ADE3FF38}">
      <dgm:prSet/>
      <dgm:spPr/>
      <dgm:t>
        <a:bodyPr/>
        <a:lstStyle/>
        <a:p>
          <a:r>
            <a:rPr lang="en-GB"/>
            <a:t>Following its established doctrine of limited recognition of the primacy of EU law</a:t>
          </a:r>
          <a:endParaRPr lang="en-US"/>
        </a:p>
      </dgm:t>
    </dgm:pt>
    <dgm:pt modelId="{20204BB4-0805-9847-AD95-ABB38914BC21}" type="parTrans" cxnId="{F71A33C5-30F6-934B-8E0E-E367475543A9}">
      <dgm:prSet/>
      <dgm:spPr/>
      <dgm:t>
        <a:bodyPr/>
        <a:lstStyle/>
        <a:p>
          <a:endParaRPr lang="en-US"/>
        </a:p>
      </dgm:t>
    </dgm:pt>
    <dgm:pt modelId="{0BC70007-2488-5D4A-B91A-BFD76E98EB1F}" type="sibTrans" cxnId="{F71A33C5-30F6-934B-8E0E-E367475543A9}">
      <dgm:prSet phldrT="2" phldr="0"/>
      <dgm:spPr/>
      <dgm:t>
        <a:bodyPr/>
        <a:lstStyle/>
        <a:p>
          <a:r>
            <a:rPr lang="en-US"/>
            <a:t>2</a:t>
          </a:r>
        </a:p>
      </dgm:t>
    </dgm:pt>
    <dgm:pt modelId="{1C825D7D-27DB-EC4E-A292-432EA689374F}" type="pres">
      <dgm:prSet presAssocID="{83768189-9543-4FB0-8051-2630DD397F32}" presName="Name0" presStyleCnt="0">
        <dgm:presLayoutVars>
          <dgm:animLvl val="lvl"/>
          <dgm:resizeHandles val="exact"/>
        </dgm:presLayoutVars>
      </dgm:prSet>
      <dgm:spPr/>
    </dgm:pt>
    <dgm:pt modelId="{65C92680-9933-C046-9C27-2720F00E433A}" type="pres">
      <dgm:prSet presAssocID="{756C4779-C616-4D9E-83A1-B50AE3B1A5EB}" presName="compositeNode" presStyleCnt="0">
        <dgm:presLayoutVars>
          <dgm:bulletEnabled val="1"/>
        </dgm:presLayoutVars>
      </dgm:prSet>
      <dgm:spPr/>
    </dgm:pt>
    <dgm:pt modelId="{073F8DD8-C92C-F742-A334-5E37762FC68F}" type="pres">
      <dgm:prSet presAssocID="{756C4779-C616-4D9E-83A1-B50AE3B1A5EB}" presName="bgRect" presStyleLbl="bgAccFollowNode1" presStyleIdx="0" presStyleCnt="3"/>
      <dgm:spPr/>
    </dgm:pt>
    <dgm:pt modelId="{3180B946-798D-A84C-91B9-F16F8B546C1D}" type="pres">
      <dgm:prSet presAssocID="{39D3859D-83B2-4D44-908E-48CA9F636051}" presName="sibTransNodeCircle" presStyleLbl="alignNode1" presStyleIdx="0" presStyleCnt="6">
        <dgm:presLayoutVars>
          <dgm:chMax val="0"/>
          <dgm:bulletEnabled/>
        </dgm:presLayoutVars>
      </dgm:prSet>
      <dgm:spPr/>
    </dgm:pt>
    <dgm:pt modelId="{6A267DEB-FBD8-A14E-A3E1-17C2D9A0FB27}" type="pres">
      <dgm:prSet presAssocID="{756C4779-C616-4D9E-83A1-B50AE3B1A5EB}" presName="bottomLine" presStyleLbl="alignNode1" presStyleIdx="1" presStyleCnt="6">
        <dgm:presLayoutVars/>
      </dgm:prSet>
      <dgm:spPr/>
    </dgm:pt>
    <dgm:pt modelId="{DF0F5073-A56D-FC44-9D85-6756BBB3D618}" type="pres">
      <dgm:prSet presAssocID="{756C4779-C616-4D9E-83A1-B50AE3B1A5EB}" presName="nodeText" presStyleLbl="bgAccFollowNode1" presStyleIdx="0" presStyleCnt="3">
        <dgm:presLayoutVars>
          <dgm:bulletEnabled val="1"/>
        </dgm:presLayoutVars>
      </dgm:prSet>
      <dgm:spPr/>
    </dgm:pt>
    <dgm:pt modelId="{A5A39B35-3B07-4848-9708-5627A36E2D72}" type="pres">
      <dgm:prSet presAssocID="{39D3859D-83B2-4D44-908E-48CA9F636051}" presName="sibTrans" presStyleCnt="0"/>
      <dgm:spPr/>
    </dgm:pt>
    <dgm:pt modelId="{4F3FB8DE-2801-C14E-AF10-93F8FA0C0B6F}" type="pres">
      <dgm:prSet presAssocID="{49C54072-8C52-3E4F-8361-7F28ADE3FF38}" presName="compositeNode" presStyleCnt="0">
        <dgm:presLayoutVars>
          <dgm:bulletEnabled val="1"/>
        </dgm:presLayoutVars>
      </dgm:prSet>
      <dgm:spPr/>
    </dgm:pt>
    <dgm:pt modelId="{0C8B5005-E382-4147-ACDE-D8E30EB2565F}" type="pres">
      <dgm:prSet presAssocID="{49C54072-8C52-3E4F-8361-7F28ADE3FF38}" presName="bgRect" presStyleLbl="bgAccFollowNode1" presStyleIdx="1" presStyleCnt="3"/>
      <dgm:spPr/>
    </dgm:pt>
    <dgm:pt modelId="{4ADDEFDA-4EE1-7846-9919-46B9CE935F39}" type="pres">
      <dgm:prSet presAssocID="{0BC70007-2488-5D4A-B91A-BFD76E98EB1F}" presName="sibTransNodeCircle" presStyleLbl="alignNode1" presStyleIdx="2" presStyleCnt="6">
        <dgm:presLayoutVars>
          <dgm:chMax val="0"/>
          <dgm:bulletEnabled/>
        </dgm:presLayoutVars>
      </dgm:prSet>
      <dgm:spPr/>
    </dgm:pt>
    <dgm:pt modelId="{D2241F12-CBD0-4243-8507-5B80F16FC1D3}" type="pres">
      <dgm:prSet presAssocID="{49C54072-8C52-3E4F-8361-7F28ADE3FF38}" presName="bottomLine" presStyleLbl="alignNode1" presStyleIdx="3" presStyleCnt="6">
        <dgm:presLayoutVars/>
      </dgm:prSet>
      <dgm:spPr/>
    </dgm:pt>
    <dgm:pt modelId="{DA0917EE-71B3-724B-8044-68DFEFAFAC5A}" type="pres">
      <dgm:prSet presAssocID="{49C54072-8C52-3E4F-8361-7F28ADE3FF38}" presName="nodeText" presStyleLbl="bgAccFollowNode1" presStyleIdx="1" presStyleCnt="3">
        <dgm:presLayoutVars>
          <dgm:bulletEnabled val="1"/>
        </dgm:presLayoutVars>
      </dgm:prSet>
      <dgm:spPr/>
    </dgm:pt>
    <dgm:pt modelId="{2799232E-7E69-094D-AC8C-A8704E942D50}" type="pres">
      <dgm:prSet presAssocID="{0BC70007-2488-5D4A-B91A-BFD76E98EB1F}" presName="sibTrans" presStyleCnt="0"/>
      <dgm:spPr/>
    </dgm:pt>
    <dgm:pt modelId="{EC4463D4-19DD-C04A-85F5-3E2D46293369}" type="pres">
      <dgm:prSet presAssocID="{5A6E6991-5AA8-43B6-9355-35A797056150}" presName="compositeNode" presStyleCnt="0">
        <dgm:presLayoutVars>
          <dgm:bulletEnabled val="1"/>
        </dgm:presLayoutVars>
      </dgm:prSet>
      <dgm:spPr/>
    </dgm:pt>
    <dgm:pt modelId="{A7E5D1CF-6E3D-DF41-9FA3-4D77929131FF}" type="pres">
      <dgm:prSet presAssocID="{5A6E6991-5AA8-43B6-9355-35A797056150}" presName="bgRect" presStyleLbl="bgAccFollowNode1" presStyleIdx="2" presStyleCnt="3"/>
      <dgm:spPr/>
    </dgm:pt>
    <dgm:pt modelId="{877E4AB9-CEBC-6A46-87A6-41724CCE7008}" type="pres">
      <dgm:prSet presAssocID="{9522109A-3105-4C7D-A5D6-FFDB2F56AE67}" presName="sibTransNodeCircle" presStyleLbl="alignNode1" presStyleIdx="4" presStyleCnt="6">
        <dgm:presLayoutVars>
          <dgm:chMax val="0"/>
          <dgm:bulletEnabled/>
        </dgm:presLayoutVars>
      </dgm:prSet>
      <dgm:spPr/>
    </dgm:pt>
    <dgm:pt modelId="{3CEA13E4-D867-2147-9089-660D0D5EC38A}" type="pres">
      <dgm:prSet presAssocID="{5A6E6991-5AA8-43B6-9355-35A797056150}" presName="bottomLine" presStyleLbl="alignNode1" presStyleIdx="5" presStyleCnt="6">
        <dgm:presLayoutVars/>
      </dgm:prSet>
      <dgm:spPr/>
    </dgm:pt>
    <dgm:pt modelId="{786435BC-1A75-B543-A753-20EB161E066E}" type="pres">
      <dgm:prSet presAssocID="{5A6E6991-5AA8-43B6-9355-35A797056150}" presName="nodeText" presStyleLbl="bgAccFollowNode1" presStyleIdx="2" presStyleCnt="3">
        <dgm:presLayoutVars>
          <dgm:bulletEnabled val="1"/>
        </dgm:presLayoutVars>
      </dgm:prSet>
      <dgm:spPr/>
    </dgm:pt>
  </dgm:ptLst>
  <dgm:cxnLst>
    <dgm:cxn modelId="{F5225710-D921-49D5-9755-75B3F2E723A9}" srcId="{83768189-9543-4FB0-8051-2630DD397F32}" destId="{756C4779-C616-4D9E-83A1-B50AE3B1A5EB}" srcOrd="0" destOrd="0" parTransId="{FED0D24B-9CDB-468B-BC88-A508B23AA66D}" sibTransId="{39D3859D-83B2-4D44-908E-48CA9F636051}"/>
    <dgm:cxn modelId="{54562225-02D0-3A45-8008-8B9085DD636D}" type="presOf" srcId="{9522109A-3105-4C7D-A5D6-FFDB2F56AE67}" destId="{877E4AB9-CEBC-6A46-87A6-41724CCE7008}" srcOrd="0" destOrd="0" presId="urn:microsoft.com/office/officeart/2016/7/layout/BasicLinearProcessNumbered"/>
    <dgm:cxn modelId="{33533829-80E8-5842-ADA2-B795862EEBBA}" type="presOf" srcId="{49C54072-8C52-3E4F-8361-7F28ADE3FF38}" destId="{0C8B5005-E382-4147-ACDE-D8E30EB2565F}" srcOrd="0" destOrd="0" presId="urn:microsoft.com/office/officeart/2016/7/layout/BasicLinearProcessNumbered"/>
    <dgm:cxn modelId="{BA820931-F672-4F1B-A647-EA12A1488E62}" srcId="{83768189-9543-4FB0-8051-2630DD397F32}" destId="{5A6E6991-5AA8-43B6-9355-35A797056150}" srcOrd="2" destOrd="0" parTransId="{11138372-3B14-4917-B73E-E7FEAF2101D9}" sibTransId="{9522109A-3105-4C7D-A5D6-FFDB2F56AE67}"/>
    <dgm:cxn modelId="{B8A63A3D-67A3-8B4A-B054-BC3D01AC53BB}" type="presOf" srcId="{83768189-9543-4FB0-8051-2630DD397F32}" destId="{1C825D7D-27DB-EC4E-A292-432EA689374F}" srcOrd="0" destOrd="0" presId="urn:microsoft.com/office/officeart/2016/7/layout/BasicLinearProcessNumbered"/>
    <dgm:cxn modelId="{59AF034F-993D-0B4E-8714-324D40225A0F}" type="presOf" srcId="{0BC70007-2488-5D4A-B91A-BFD76E98EB1F}" destId="{4ADDEFDA-4EE1-7846-9919-46B9CE935F39}" srcOrd="0" destOrd="0" presId="urn:microsoft.com/office/officeart/2016/7/layout/BasicLinearProcessNumbered"/>
    <dgm:cxn modelId="{BD82E169-41E8-4A4E-AB07-145A1124B4DB}" type="presOf" srcId="{5A6E6991-5AA8-43B6-9355-35A797056150}" destId="{786435BC-1A75-B543-A753-20EB161E066E}" srcOrd="1" destOrd="0" presId="urn:microsoft.com/office/officeart/2016/7/layout/BasicLinearProcessNumbered"/>
    <dgm:cxn modelId="{7336F679-055B-0C49-A2E7-C966E13E1D7F}" type="presOf" srcId="{756C4779-C616-4D9E-83A1-B50AE3B1A5EB}" destId="{DF0F5073-A56D-FC44-9D85-6756BBB3D618}" srcOrd="1" destOrd="0" presId="urn:microsoft.com/office/officeart/2016/7/layout/BasicLinearProcessNumbered"/>
    <dgm:cxn modelId="{661E2395-A32A-254D-8DC9-F15C31F5D671}" type="presOf" srcId="{49C54072-8C52-3E4F-8361-7F28ADE3FF38}" destId="{DA0917EE-71B3-724B-8044-68DFEFAFAC5A}" srcOrd="1" destOrd="0" presId="urn:microsoft.com/office/officeart/2016/7/layout/BasicLinearProcessNumbered"/>
    <dgm:cxn modelId="{F3427999-B733-C941-8979-B1FEE3B01253}" type="presOf" srcId="{5A6E6991-5AA8-43B6-9355-35A797056150}" destId="{A7E5D1CF-6E3D-DF41-9FA3-4D77929131FF}" srcOrd="0" destOrd="0" presId="urn:microsoft.com/office/officeart/2016/7/layout/BasicLinearProcessNumbered"/>
    <dgm:cxn modelId="{968FCF9D-35EA-6E45-9207-A6E4D0AFC3E4}" type="presOf" srcId="{756C4779-C616-4D9E-83A1-B50AE3B1A5EB}" destId="{073F8DD8-C92C-F742-A334-5E37762FC68F}" srcOrd="0" destOrd="0" presId="urn:microsoft.com/office/officeart/2016/7/layout/BasicLinearProcessNumbered"/>
    <dgm:cxn modelId="{C75B6FC0-1A4C-A642-9279-7AFD1D87FE5C}" type="presOf" srcId="{39D3859D-83B2-4D44-908E-48CA9F636051}" destId="{3180B946-798D-A84C-91B9-F16F8B546C1D}" srcOrd="0" destOrd="0" presId="urn:microsoft.com/office/officeart/2016/7/layout/BasicLinearProcessNumbered"/>
    <dgm:cxn modelId="{F71A33C5-30F6-934B-8E0E-E367475543A9}" srcId="{83768189-9543-4FB0-8051-2630DD397F32}" destId="{49C54072-8C52-3E4F-8361-7F28ADE3FF38}" srcOrd="1" destOrd="0" parTransId="{20204BB4-0805-9847-AD95-ABB38914BC21}" sibTransId="{0BC70007-2488-5D4A-B91A-BFD76E98EB1F}"/>
    <dgm:cxn modelId="{325A8F87-3BA5-1543-A78D-5B8A427FF037}" type="presParOf" srcId="{1C825D7D-27DB-EC4E-A292-432EA689374F}" destId="{65C92680-9933-C046-9C27-2720F00E433A}" srcOrd="0" destOrd="0" presId="urn:microsoft.com/office/officeart/2016/7/layout/BasicLinearProcessNumbered"/>
    <dgm:cxn modelId="{72749ACC-FEDE-9D47-8C41-870F3A84A629}" type="presParOf" srcId="{65C92680-9933-C046-9C27-2720F00E433A}" destId="{073F8DD8-C92C-F742-A334-5E37762FC68F}" srcOrd="0" destOrd="0" presId="urn:microsoft.com/office/officeart/2016/7/layout/BasicLinearProcessNumbered"/>
    <dgm:cxn modelId="{356887C4-A644-AC42-9C90-EF1D4344B612}" type="presParOf" srcId="{65C92680-9933-C046-9C27-2720F00E433A}" destId="{3180B946-798D-A84C-91B9-F16F8B546C1D}" srcOrd="1" destOrd="0" presId="urn:microsoft.com/office/officeart/2016/7/layout/BasicLinearProcessNumbered"/>
    <dgm:cxn modelId="{AA431F8D-B06F-9141-BEDF-0591CCB52D14}" type="presParOf" srcId="{65C92680-9933-C046-9C27-2720F00E433A}" destId="{6A267DEB-FBD8-A14E-A3E1-17C2D9A0FB27}" srcOrd="2" destOrd="0" presId="urn:microsoft.com/office/officeart/2016/7/layout/BasicLinearProcessNumbered"/>
    <dgm:cxn modelId="{8C63AA6F-B88A-F542-AA3C-1E4CE42B5EBD}" type="presParOf" srcId="{65C92680-9933-C046-9C27-2720F00E433A}" destId="{DF0F5073-A56D-FC44-9D85-6756BBB3D618}" srcOrd="3" destOrd="0" presId="urn:microsoft.com/office/officeart/2016/7/layout/BasicLinearProcessNumbered"/>
    <dgm:cxn modelId="{369728AE-43EC-6542-AE36-938EF6BC9DAA}" type="presParOf" srcId="{1C825D7D-27DB-EC4E-A292-432EA689374F}" destId="{A5A39B35-3B07-4848-9708-5627A36E2D72}" srcOrd="1" destOrd="0" presId="urn:microsoft.com/office/officeart/2016/7/layout/BasicLinearProcessNumbered"/>
    <dgm:cxn modelId="{A636CE82-7DE1-2744-86DB-40C0ABFE26D7}" type="presParOf" srcId="{1C825D7D-27DB-EC4E-A292-432EA689374F}" destId="{4F3FB8DE-2801-C14E-AF10-93F8FA0C0B6F}" srcOrd="2" destOrd="0" presId="urn:microsoft.com/office/officeart/2016/7/layout/BasicLinearProcessNumbered"/>
    <dgm:cxn modelId="{4B3EF2FA-908A-AD49-A4C9-BF4A191ABD9D}" type="presParOf" srcId="{4F3FB8DE-2801-C14E-AF10-93F8FA0C0B6F}" destId="{0C8B5005-E382-4147-ACDE-D8E30EB2565F}" srcOrd="0" destOrd="0" presId="urn:microsoft.com/office/officeart/2016/7/layout/BasicLinearProcessNumbered"/>
    <dgm:cxn modelId="{B6DE0F9D-243F-524F-A153-72D28CA3E9EB}" type="presParOf" srcId="{4F3FB8DE-2801-C14E-AF10-93F8FA0C0B6F}" destId="{4ADDEFDA-4EE1-7846-9919-46B9CE935F39}" srcOrd="1" destOrd="0" presId="urn:microsoft.com/office/officeart/2016/7/layout/BasicLinearProcessNumbered"/>
    <dgm:cxn modelId="{A97B89B9-2B33-C947-881B-7C897C4DB60E}" type="presParOf" srcId="{4F3FB8DE-2801-C14E-AF10-93F8FA0C0B6F}" destId="{D2241F12-CBD0-4243-8507-5B80F16FC1D3}" srcOrd="2" destOrd="0" presId="urn:microsoft.com/office/officeart/2016/7/layout/BasicLinearProcessNumbered"/>
    <dgm:cxn modelId="{084CD3D8-5B2C-F04A-9180-D45353DF9C8C}" type="presParOf" srcId="{4F3FB8DE-2801-C14E-AF10-93F8FA0C0B6F}" destId="{DA0917EE-71B3-724B-8044-68DFEFAFAC5A}" srcOrd="3" destOrd="0" presId="urn:microsoft.com/office/officeart/2016/7/layout/BasicLinearProcessNumbered"/>
    <dgm:cxn modelId="{8EBD2FE4-B391-DF4C-9E41-4EB853EADA87}" type="presParOf" srcId="{1C825D7D-27DB-EC4E-A292-432EA689374F}" destId="{2799232E-7E69-094D-AC8C-A8704E942D50}" srcOrd="3" destOrd="0" presId="urn:microsoft.com/office/officeart/2016/7/layout/BasicLinearProcessNumbered"/>
    <dgm:cxn modelId="{2373199A-01B3-F949-92B2-DE490DB9B23C}" type="presParOf" srcId="{1C825D7D-27DB-EC4E-A292-432EA689374F}" destId="{EC4463D4-19DD-C04A-85F5-3E2D46293369}" srcOrd="4" destOrd="0" presId="urn:microsoft.com/office/officeart/2016/7/layout/BasicLinearProcessNumbered"/>
    <dgm:cxn modelId="{C3EB9263-08C6-5C46-A35D-51BBE2AE5730}" type="presParOf" srcId="{EC4463D4-19DD-C04A-85F5-3E2D46293369}" destId="{A7E5D1CF-6E3D-DF41-9FA3-4D77929131FF}" srcOrd="0" destOrd="0" presId="urn:microsoft.com/office/officeart/2016/7/layout/BasicLinearProcessNumbered"/>
    <dgm:cxn modelId="{70589C77-ACD5-C241-B889-72D05E393D57}" type="presParOf" srcId="{EC4463D4-19DD-C04A-85F5-3E2D46293369}" destId="{877E4AB9-CEBC-6A46-87A6-41724CCE7008}" srcOrd="1" destOrd="0" presId="urn:microsoft.com/office/officeart/2016/7/layout/BasicLinearProcessNumbered"/>
    <dgm:cxn modelId="{CA072DC0-5CCF-7C4A-BBDE-ECCEAEF890A2}" type="presParOf" srcId="{EC4463D4-19DD-C04A-85F5-3E2D46293369}" destId="{3CEA13E4-D867-2147-9089-660D0D5EC38A}" srcOrd="2" destOrd="0" presId="urn:microsoft.com/office/officeart/2016/7/layout/BasicLinearProcessNumbered"/>
    <dgm:cxn modelId="{B8919000-D6B9-734D-9459-9C8C498DB5BB}" type="presParOf" srcId="{EC4463D4-19DD-C04A-85F5-3E2D46293369}" destId="{786435BC-1A75-B543-A753-20EB161E066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9E527-7DAD-4109-85B8-0AF3D609BEA6}"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493153D-F230-4F06-94EF-EE381D2A1284}">
      <dgm:prSet custT="1"/>
      <dgm:spPr>
        <a:solidFill>
          <a:schemeClr val="bg2">
            <a:lumMod val="90000"/>
          </a:schemeClr>
        </a:solidFill>
      </dgm:spPr>
      <dgm:t>
        <a:bodyPr/>
        <a:lstStyle/>
        <a:p>
          <a:r>
            <a:rPr lang="en-GB" sz="2000" noProof="0" dirty="0">
              <a:solidFill>
                <a:schemeClr val="tx1"/>
              </a:solidFill>
            </a:rPr>
            <a:t>Courts that followed the CJUE criteria and disregarded the RCC Decision no. 390/2021 (+disciplinary proceedings)</a:t>
          </a:r>
        </a:p>
      </dgm:t>
    </dgm:pt>
    <dgm:pt modelId="{6D34B815-77CE-43C9-B63B-A85C57AC84D8}" type="parTrans" cxnId="{26071D97-3B9A-4C61-B6FE-4950E2DBC5F1}">
      <dgm:prSet/>
      <dgm:spPr/>
      <dgm:t>
        <a:bodyPr/>
        <a:lstStyle/>
        <a:p>
          <a:endParaRPr lang="en-US"/>
        </a:p>
      </dgm:t>
    </dgm:pt>
    <dgm:pt modelId="{9CA7716C-2583-4B06-BB5C-075621466EA7}" type="sibTrans" cxnId="{26071D97-3B9A-4C61-B6FE-4950E2DBC5F1}">
      <dgm:prSet/>
      <dgm:spPr/>
      <dgm:t>
        <a:bodyPr/>
        <a:lstStyle/>
        <a:p>
          <a:endParaRPr lang="en-US" dirty="0"/>
        </a:p>
      </dgm:t>
    </dgm:pt>
    <dgm:pt modelId="{AF1E6231-A962-485E-8FD5-4852F26D76E5}">
      <dgm:prSet custT="1"/>
      <dgm:spPr>
        <a:solidFill>
          <a:schemeClr val="accent5">
            <a:lumMod val="40000"/>
            <a:lumOff val="60000"/>
          </a:schemeClr>
        </a:solidFill>
      </dgm:spPr>
      <dgm:t>
        <a:bodyPr/>
        <a:lstStyle/>
        <a:p>
          <a:r>
            <a:rPr lang="en-GB" sz="2000" noProof="0" dirty="0">
              <a:solidFill>
                <a:schemeClr val="tx1"/>
              </a:solidFill>
            </a:rPr>
            <a:t>Courts that followed the RCC Decision no. 390/2021 </a:t>
          </a:r>
          <a:r>
            <a:rPr lang="fr-FR" sz="2000" dirty="0">
              <a:solidFill>
                <a:schemeClr val="tx1"/>
              </a:solidFill>
            </a:rPr>
            <a:t>(HCCJ, </a:t>
          </a:r>
          <a:r>
            <a:rPr lang="en-GB" sz="2000" dirty="0">
              <a:solidFill>
                <a:schemeClr val="tx1"/>
              </a:solidFill>
            </a:rPr>
            <a:t>Judgement of 8 September 2021)</a:t>
          </a:r>
          <a:r>
            <a:rPr lang="en-RO" sz="2000" dirty="0">
              <a:solidFill>
                <a:schemeClr val="tx1"/>
              </a:solidFill>
            </a:rPr>
            <a:t> </a:t>
          </a:r>
          <a:endParaRPr lang="fr-FR" sz="2000" noProof="0" dirty="0">
            <a:solidFill>
              <a:schemeClr val="tx1"/>
            </a:solidFill>
          </a:endParaRPr>
        </a:p>
      </dgm:t>
    </dgm:pt>
    <dgm:pt modelId="{7BDDD7D3-BE59-4836-9216-EB4B5153639E}" type="parTrans" cxnId="{C7D28DB8-48D3-4B76-82FE-5F1CE5F7E7DD}">
      <dgm:prSet/>
      <dgm:spPr/>
      <dgm:t>
        <a:bodyPr/>
        <a:lstStyle/>
        <a:p>
          <a:endParaRPr lang="en-US"/>
        </a:p>
      </dgm:t>
    </dgm:pt>
    <dgm:pt modelId="{812B6CC5-9F24-444B-B781-A208A0FEDD8E}" type="sibTrans" cxnId="{C7D28DB8-48D3-4B76-82FE-5F1CE5F7E7DD}">
      <dgm:prSet/>
      <dgm:spPr/>
      <dgm:t>
        <a:bodyPr/>
        <a:lstStyle/>
        <a:p>
          <a:endParaRPr lang="en-US"/>
        </a:p>
      </dgm:t>
    </dgm:pt>
    <dgm:pt modelId="{34AD5F42-123B-457C-9DA8-BF02EE3CBD04}">
      <dgm:prSet custT="1"/>
      <dgm:spPr>
        <a:solidFill>
          <a:schemeClr val="accent1">
            <a:lumMod val="40000"/>
            <a:lumOff val="60000"/>
          </a:schemeClr>
        </a:solidFill>
      </dgm:spPr>
      <dgm:t>
        <a:bodyPr/>
        <a:lstStyle/>
        <a:p>
          <a:r>
            <a:rPr lang="en-RO" sz="2000" dirty="0">
              <a:solidFill>
                <a:schemeClr val="tx1"/>
              </a:solidFill>
            </a:rPr>
            <a:t>Courts that resumed the dialogue with the CJUE (</a:t>
          </a:r>
          <a:r>
            <a:rPr lang="en-GB" sz="2000" dirty="0">
              <a:solidFill>
                <a:schemeClr val="tx1"/>
              </a:solidFill>
            </a:rPr>
            <a:t>C-430/21)</a:t>
          </a:r>
          <a:endParaRPr lang="en-US" sz="2000" dirty="0">
            <a:solidFill>
              <a:schemeClr val="tx1"/>
            </a:solidFill>
          </a:endParaRPr>
        </a:p>
      </dgm:t>
    </dgm:pt>
    <dgm:pt modelId="{E8E229DC-736E-477E-95A9-3D8A8EA5D766}" type="parTrans" cxnId="{4906A449-5881-444A-8850-8B6CA4739CDF}">
      <dgm:prSet/>
      <dgm:spPr/>
      <dgm:t>
        <a:bodyPr/>
        <a:lstStyle/>
        <a:p>
          <a:endParaRPr lang="en-US"/>
        </a:p>
      </dgm:t>
    </dgm:pt>
    <dgm:pt modelId="{D36C0FB7-D90C-4C09-82B1-80F905CF1B92}" type="sibTrans" cxnId="{4906A449-5881-444A-8850-8B6CA4739CDF}">
      <dgm:prSet/>
      <dgm:spPr/>
      <dgm:t>
        <a:bodyPr/>
        <a:lstStyle/>
        <a:p>
          <a:endParaRPr lang="en-US"/>
        </a:p>
      </dgm:t>
    </dgm:pt>
    <dgm:pt modelId="{76AED530-EFC0-4A99-BA68-FCFA25367C2B}">
      <dgm:prSet custT="1"/>
      <dgm:spPr>
        <a:solidFill>
          <a:schemeClr val="accent4">
            <a:lumMod val="60000"/>
            <a:lumOff val="40000"/>
          </a:schemeClr>
        </a:solidFill>
      </dgm:spPr>
      <dgm:t>
        <a:bodyPr/>
        <a:lstStyle/>
        <a:p>
          <a:r>
            <a:rPr lang="en-RO" sz="2000" dirty="0">
              <a:solidFill>
                <a:schemeClr val="tx1"/>
              </a:solidFill>
            </a:rPr>
            <a:t>Courts that refused to seize again the CJEU and invoked the </a:t>
          </a:r>
          <a:r>
            <a:rPr lang="en-RO" sz="2000" i="1" dirty="0">
              <a:solidFill>
                <a:schemeClr val="tx1"/>
              </a:solidFill>
            </a:rPr>
            <a:t>Cilfit </a:t>
          </a:r>
          <a:r>
            <a:rPr lang="en-RO" sz="2000" dirty="0">
              <a:solidFill>
                <a:schemeClr val="tx1"/>
              </a:solidFill>
            </a:rPr>
            <a:t>caselaw of </a:t>
          </a:r>
          <a:r>
            <a:rPr lang="en-RO" sz="2000" i="1" dirty="0">
              <a:solidFill>
                <a:schemeClr val="tx1"/>
              </a:solidFill>
            </a:rPr>
            <a:t>acte éclairé</a:t>
          </a:r>
          <a:endParaRPr lang="en-US" sz="2000" i="1" dirty="0">
            <a:solidFill>
              <a:schemeClr val="tx1"/>
            </a:solidFill>
          </a:endParaRPr>
        </a:p>
      </dgm:t>
    </dgm:pt>
    <dgm:pt modelId="{196577E9-98A1-4FB1-B291-112C829EE559}" type="parTrans" cxnId="{4C95647E-BC97-4297-A30A-EA60FC34ECB3}">
      <dgm:prSet/>
      <dgm:spPr/>
      <dgm:t>
        <a:bodyPr/>
        <a:lstStyle/>
        <a:p>
          <a:endParaRPr lang="en-US"/>
        </a:p>
      </dgm:t>
    </dgm:pt>
    <dgm:pt modelId="{5C463642-D753-4595-8923-D0676B4BC67E}" type="sibTrans" cxnId="{4C95647E-BC97-4297-A30A-EA60FC34ECB3}">
      <dgm:prSet/>
      <dgm:spPr/>
      <dgm:t>
        <a:bodyPr/>
        <a:lstStyle/>
        <a:p>
          <a:endParaRPr lang="en-US"/>
        </a:p>
      </dgm:t>
    </dgm:pt>
    <dgm:pt modelId="{AE309AC6-A8AB-3A4A-9816-958CCBAE0729}" type="pres">
      <dgm:prSet presAssocID="{FE19E527-7DAD-4109-85B8-0AF3D609BEA6}" presName="diagram" presStyleCnt="0">
        <dgm:presLayoutVars>
          <dgm:dir/>
          <dgm:resizeHandles val="exact"/>
        </dgm:presLayoutVars>
      </dgm:prSet>
      <dgm:spPr/>
    </dgm:pt>
    <dgm:pt modelId="{F972911F-9CCE-A748-A9AD-23CB4D731904}" type="pres">
      <dgm:prSet presAssocID="{B493153D-F230-4F06-94EF-EE381D2A1284}" presName="node" presStyleLbl="node1" presStyleIdx="0" presStyleCnt="4">
        <dgm:presLayoutVars>
          <dgm:bulletEnabled val="1"/>
        </dgm:presLayoutVars>
      </dgm:prSet>
      <dgm:spPr/>
    </dgm:pt>
    <dgm:pt modelId="{FC74CA05-B289-2749-B8AB-58B0763ED8E8}" type="pres">
      <dgm:prSet presAssocID="{9CA7716C-2583-4B06-BB5C-075621466EA7}" presName="sibTrans" presStyleCnt="0"/>
      <dgm:spPr/>
    </dgm:pt>
    <dgm:pt modelId="{09EFD0FF-2280-114D-847B-7F1C1E877A42}" type="pres">
      <dgm:prSet presAssocID="{AF1E6231-A962-485E-8FD5-4852F26D76E5}" presName="node" presStyleLbl="node1" presStyleIdx="1" presStyleCnt="4">
        <dgm:presLayoutVars>
          <dgm:bulletEnabled val="1"/>
        </dgm:presLayoutVars>
      </dgm:prSet>
      <dgm:spPr/>
    </dgm:pt>
    <dgm:pt modelId="{82381105-DA1E-904B-B48F-260FCD603C9E}" type="pres">
      <dgm:prSet presAssocID="{812B6CC5-9F24-444B-B781-A208A0FEDD8E}" presName="sibTrans" presStyleCnt="0"/>
      <dgm:spPr/>
    </dgm:pt>
    <dgm:pt modelId="{961459DA-1D31-3041-B188-89F0D85A1869}" type="pres">
      <dgm:prSet presAssocID="{34AD5F42-123B-457C-9DA8-BF02EE3CBD04}" presName="node" presStyleLbl="node1" presStyleIdx="2" presStyleCnt="4">
        <dgm:presLayoutVars>
          <dgm:bulletEnabled val="1"/>
        </dgm:presLayoutVars>
      </dgm:prSet>
      <dgm:spPr/>
    </dgm:pt>
    <dgm:pt modelId="{DDD56F23-7EA3-2944-99C9-AEFACF81C29C}" type="pres">
      <dgm:prSet presAssocID="{D36C0FB7-D90C-4C09-82B1-80F905CF1B92}" presName="sibTrans" presStyleCnt="0"/>
      <dgm:spPr/>
    </dgm:pt>
    <dgm:pt modelId="{8A0ED10B-27E2-4640-A454-1704D6D78ACA}" type="pres">
      <dgm:prSet presAssocID="{76AED530-EFC0-4A99-BA68-FCFA25367C2B}" presName="node" presStyleLbl="node1" presStyleIdx="3" presStyleCnt="4">
        <dgm:presLayoutVars>
          <dgm:bulletEnabled val="1"/>
        </dgm:presLayoutVars>
      </dgm:prSet>
      <dgm:spPr/>
    </dgm:pt>
  </dgm:ptLst>
  <dgm:cxnLst>
    <dgm:cxn modelId="{C1F26B04-236D-0B4A-9DE4-61D9A09D516D}" type="presOf" srcId="{76AED530-EFC0-4A99-BA68-FCFA25367C2B}" destId="{8A0ED10B-27E2-4640-A454-1704D6D78ACA}" srcOrd="0" destOrd="0" presId="urn:microsoft.com/office/officeart/2005/8/layout/default"/>
    <dgm:cxn modelId="{6812F220-5692-BF4C-88FB-B38DE65C0883}" type="presOf" srcId="{B493153D-F230-4F06-94EF-EE381D2A1284}" destId="{F972911F-9CCE-A748-A9AD-23CB4D731904}" srcOrd="0" destOrd="0" presId="urn:microsoft.com/office/officeart/2005/8/layout/default"/>
    <dgm:cxn modelId="{4906A449-5881-444A-8850-8B6CA4739CDF}" srcId="{FE19E527-7DAD-4109-85B8-0AF3D609BEA6}" destId="{34AD5F42-123B-457C-9DA8-BF02EE3CBD04}" srcOrd="2" destOrd="0" parTransId="{E8E229DC-736E-477E-95A9-3D8A8EA5D766}" sibTransId="{D36C0FB7-D90C-4C09-82B1-80F905CF1B92}"/>
    <dgm:cxn modelId="{6DFC5F70-987E-8047-9894-440DDA592B56}" type="presOf" srcId="{FE19E527-7DAD-4109-85B8-0AF3D609BEA6}" destId="{AE309AC6-A8AB-3A4A-9816-958CCBAE0729}" srcOrd="0" destOrd="0" presId="urn:microsoft.com/office/officeart/2005/8/layout/default"/>
    <dgm:cxn modelId="{4C95647E-BC97-4297-A30A-EA60FC34ECB3}" srcId="{FE19E527-7DAD-4109-85B8-0AF3D609BEA6}" destId="{76AED530-EFC0-4A99-BA68-FCFA25367C2B}" srcOrd="3" destOrd="0" parTransId="{196577E9-98A1-4FB1-B291-112C829EE559}" sibTransId="{5C463642-D753-4595-8923-D0676B4BC67E}"/>
    <dgm:cxn modelId="{26071D97-3B9A-4C61-B6FE-4950E2DBC5F1}" srcId="{FE19E527-7DAD-4109-85B8-0AF3D609BEA6}" destId="{B493153D-F230-4F06-94EF-EE381D2A1284}" srcOrd="0" destOrd="0" parTransId="{6D34B815-77CE-43C9-B63B-A85C57AC84D8}" sibTransId="{9CA7716C-2583-4B06-BB5C-075621466EA7}"/>
    <dgm:cxn modelId="{E142B7A0-8F5B-FF41-9EA8-5EAE0D54CF81}" type="presOf" srcId="{34AD5F42-123B-457C-9DA8-BF02EE3CBD04}" destId="{961459DA-1D31-3041-B188-89F0D85A1869}" srcOrd="0" destOrd="0" presId="urn:microsoft.com/office/officeart/2005/8/layout/default"/>
    <dgm:cxn modelId="{9EAB74B2-D60E-2745-869C-D8DDA1F69FC8}" type="presOf" srcId="{AF1E6231-A962-485E-8FD5-4852F26D76E5}" destId="{09EFD0FF-2280-114D-847B-7F1C1E877A42}" srcOrd="0" destOrd="0" presId="urn:microsoft.com/office/officeart/2005/8/layout/default"/>
    <dgm:cxn modelId="{C7D28DB8-48D3-4B76-82FE-5F1CE5F7E7DD}" srcId="{FE19E527-7DAD-4109-85B8-0AF3D609BEA6}" destId="{AF1E6231-A962-485E-8FD5-4852F26D76E5}" srcOrd="1" destOrd="0" parTransId="{7BDDD7D3-BE59-4836-9216-EB4B5153639E}" sibTransId="{812B6CC5-9F24-444B-B781-A208A0FEDD8E}"/>
    <dgm:cxn modelId="{1625D437-5710-9E41-BA38-47AFD5507004}" type="presParOf" srcId="{AE309AC6-A8AB-3A4A-9816-958CCBAE0729}" destId="{F972911F-9CCE-A748-A9AD-23CB4D731904}" srcOrd="0" destOrd="0" presId="urn:microsoft.com/office/officeart/2005/8/layout/default"/>
    <dgm:cxn modelId="{D292407B-EB16-4542-8351-3D6D79504B54}" type="presParOf" srcId="{AE309AC6-A8AB-3A4A-9816-958CCBAE0729}" destId="{FC74CA05-B289-2749-B8AB-58B0763ED8E8}" srcOrd="1" destOrd="0" presId="urn:microsoft.com/office/officeart/2005/8/layout/default"/>
    <dgm:cxn modelId="{3B989230-1763-0F40-9A3C-7E6B819AA317}" type="presParOf" srcId="{AE309AC6-A8AB-3A4A-9816-958CCBAE0729}" destId="{09EFD0FF-2280-114D-847B-7F1C1E877A42}" srcOrd="2" destOrd="0" presId="urn:microsoft.com/office/officeart/2005/8/layout/default"/>
    <dgm:cxn modelId="{A0741118-87B9-7148-85D1-56A6C1FB658F}" type="presParOf" srcId="{AE309AC6-A8AB-3A4A-9816-958CCBAE0729}" destId="{82381105-DA1E-904B-B48F-260FCD603C9E}" srcOrd="3" destOrd="0" presId="urn:microsoft.com/office/officeart/2005/8/layout/default"/>
    <dgm:cxn modelId="{D539B5AC-590C-7F44-926F-97696A12C0AE}" type="presParOf" srcId="{AE309AC6-A8AB-3A4A-9816-958CCBAE0729}" destId="{961459DA-1D31-3041-B188-89F0D85A1869}" srcOrd="4" destOrd="0" presId="urn:microsoft.com/office/officeart/2005/8/layout/default"/>
    <dgm:cxn modelId="{79AEC1B1-ADC7-D44A-8D5C-ACBD011AD68C}" type="presParOf" srcId="{AE309AC6-A8AB-3A4A-9816-958CCBAE0729}" destId="{DDD56F23-7EA3-2944-99C9-AEFACF81C29C}" srcOrd="5" destOrd="0" presId="urn:microsoft.com/office/officeart/2005/8/layout/default"/>
    <dgm:cxn modelId="{272AA5ED-5812-5D49-8966-DAA0CB4DB735}" type="presParOf" srcId="{AE309AC6-A8AB-3A4A-9816-958CCBAE0729}" destId="{8A0ED10B-27E2-4640-A454-1704D6D78AC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AB26D0-F91C-47FF-9EBD-D734A7A1EE52}"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6D404CFD-2C61-4E9F-AA6A-C064A2069805}">
      <dgm:prSet/>
      <dgm:spPr/>
      <dgm:t>
        <a:bodyPr/>
        <a:lstStyle/>
        <a:p>
          <a:pPr>
            <a:lnSpc>
              <a:spcPct val="100000"/>
            </a:lnSpc>
          </a:pPr>
          <a:r>
            <a:rPr lang="en-GB" b="0"/>
            <a:t>Regular exception: the national organisation of the judiciary, the hierarchical relations between the national ordinary courts or the relation between the national ordinary courts and the Constitutional Court would fall within the exclusive competence of the MS, would be outside the scope of EU law and of the Court’s competence. </a:t>
          </a:r>
          <a:endParaRPr lang="en-US" b="0"/>
        </a:p>
      </dgm:t>
    </dgm:pt>
    <dgm:pt modelId="{37E56B42-EC92-440A-AAAA-BDCC3006FD19}" type="parTrans" cxnId="{66469C67-7D32-4622-BFED-462018D6B790}">
      <dgm:prSet/>
      <dgm:spPr/>
      <dgm:t>
        <a:bodyPr/>
        <a:lstStyle/>
        <a:p>
          <a:endParaRPr lang="en-US"/>
        </a:p>
      </dgm:t>
    </dgm:pt>
    <dgm:pt modelId="{72BCFA09-C22C-4B3F-85BC-A52EC1299A64}" type="sibTrans" cxnId="{66469C67-7D32-4622-BFED-462018D6B790}">
      <dgm:prSet/>
      <dgm:spPr/>
      <dgm:t>
        <a:bodyPr/>
        <a:lstStyle/>
        <a:p>
          <a:pPr>
            <a:lnSpc>
              <a:spcPct val="100000"/>
            </a:lnSpc>
          </a:pPr>
          <a:endParaRPr lang="en-US"/>
        </a:p>
      </dgm:t>
    </dgm:pt>
    <dgm:pt modelId="{E36FC0D5-F40B-4BB5-808A-F4949277B686}">
      <dgm:prSet/>
      <dgm:spPr/>
      <dgm:t>
        <a:bodyPr/>
        <a:lstStyle/>
        <a:p>
          <a:pPr>
            <a:lnSpc>
              <a:spcPct val="100000"/>
            </a:lnSpc>
          </a:pPr>
          <a:r>
            <a:rPr lang="en-GB" b="0" dirty="0"/>
            <a:t>CJEU: (1) the Member States are nonetheless required, when exercising that competence, to comply with their obligations deriving from EU law; </a:t>
          </a:r>
        </a:p>
        <a:p>
          <a:pPr>
            <a:lnSpc>
              <a:spcPct val="100000"/>
            </a:lnSpc>
          </a:pPr>
          <a:r>
            <a:rPr lang="en-GB" b="0" dirty="0"/>
            <a:t>(2) while ECJ it is not competent to state on the conformity to EU law of a national practice or rule, it is however fully competent to provide the national court with guidance in solving such matters</a:t>
          </a:r>
          <a:endParaRPr lang="en-US" b="0" dirty="0"/>
        </a:p>
      </dgm:t>
    </dgm:pt>
    <dgm:pt modelId="{616BF77B-1585-4407-9B33-026E7A01A29E}" type="parTrans" cxnId="{6DE9F63A-8A45-4C80-9E7B-2CB1A12841ED}">
      <dgm:prSet/>
      <dgm:spPr/>
      <dgm:t>
        <a:bodyPr/>
        <a:lstStyle/>
        <a:p>
          <a:endParaRPr lang="en-US"/>
        </a:p>
      </dgm:t>
    </dgm:pt>
    <dgm:pt modelId="{3485E01D-3F15-4E1B-A97C-00DD6724D277}" type="sibTrans" cxnId="{6DE9F63A-8A45-4C80-9E7B-2CB1A12841ED}">
      <dgm:prSet/>
      <dgm:spPr/>
      <dgm:t>
        <a:bodyPr/>
        <a:lstStyle/>
        <a:p>
          <a:endParaRPr lang="en-US"/>
        </a:p>
      </dgm:t>
    </dgm:pt>
    <dgm:pt modelId="{2310A530-6543-8243-ACCA-1644D45DA60A}" type="pres">
      <dgm:prSet presAssocID="{00AB26D0-F91C-47FF-9EBD-D734A7A1EE52}" presName="hierChild1" presStyleCnt="0">
        <dgm:presLayoutVars>
          <dgm:chPref val="1"/>
          <dgm:dir/>
          <dgm:animOne val="branch"/>
          <dgm:animLvl val="lvl"/>
          <dgm:resizeHandles/>
        </dgm:presLayoutVars>
      </dgm:prSet>
      <dgm:spPr/>
    </dgm:pt>
    <dgm:pt modelId="{67D65AF9-0113-9C4C-8DB7-CA50F523026D}" type="pres">
      <dgm:prSet presAssocID="{6D404CFD-2C61-4E9F-AA6A-C064A2069805}" presName="hierRoot1" presStyleCnt="0"/>
      <dgm:spPr/>
    </dgm:pt>
    <dgm:pt modelId="{837CE6CE-54DC-0146-8DDA-5890150AD8B6}" type="pres">
      <dgm:prSet presAssocID="{6D404CFD-2C61-4E9F-AA6A-C064A2069805}" presName="composite" presStyleCnt="0"/>
      <dgm:spPr/>
    </dgm:pt>
    <dgm:pt modelId="{A1600163-8615-8D45-AF46-DC832F7B3AB0}" type="pres">
      <dgm:prSet presAssocID="{6D404CFD-2C61-4E9F-AA6A-C064A2069805}" presName="background" presStyleLbl="node0" presStyleIdx="0" presStyleCnt="2"/>
      <dgm:spPr>
        <a:solidFill>
          <a:schemeClr val="accent4"/>
        </a:solidFill>
      </dgm:spPr>
    </dgm:pt>
    <dgm:pt modelId="{6C5F5F11-9DEB-2D44-BC99-2B7E56B5742E}" type="pres">
      <dgm:prSet presAssocID="{6D404CFD-2C61-4E9F-AA6A-C064A2069805}" presName="text" presStyleLbl="fgAcc0" presStyleIdx="0" presStyleCnt="2">
        <dgm:presLayoutVars>
          <dgm:chPref val="3"/>
        </dgm:presLayoutVars>
      </dgm:prSet>
      <dgm:spPr/>
    </dgm:pt>
    <dgm:pt modelId="{94B56028-022F-6440-B397-997FE0EECAAD}" type="pres">
      <dgm:prSet presAssocID="{6D404CFD-2C61-4E9F-AA6A-C064A2069805}" presName="hierChild2" presStyleCnt="0"/>
      <dgm:spPr/>
    </dgm:pt>
    <dgm:pt modelId="{796DE6F8-C815-1147-A4D8-822C1A095B62}" type="pres">
      <dgm:prSet presAssocID="{E36FC0D5-F40B-4BB5-808A-F4949277B686}" presName="hierRoot1" presStyleCnt="0"/>
      <dgm:spPr/>
    </dgm:pt>
    <dgm:pt modelId="{B2F6C100-40E7-F848-A17D-1D03657DA099}" type="pres">
      <dgm:prSet presAssocID="{E36FC0D5-F40B-4BB5-808A-F4949277B686}" presName="composite" presStyleCnt="0"/>
      <dgm:spPr/>
    </dgm:pt>
    <dgm:pt modelId="{F2B866F9-1C41-A34F-996F-6812096D51EA}" type="pres">
      <dgm:prSet presAssocID="{E36FC0D5-F40B-4BB5-808A-F4949277B686}" presName="background" presStyleLbl="node0" presStyleIdx="1" presStyleCnt="2"/>
      <dgm:spPr>
        <a:solidFill>
          <a:schemeClr val="accent4"/>
        </a:solidFill>
      </dgm:spPr>
    </dgm:pt>
    <dgm:pt modelId="{2A7F9BD2-B7DD-A14A-BA60-A1327EFA101B}" type="pres">
      <dgm:prSet presAssocID="{E36FC0D5-F40B-4BB5-808A-F4949277B686}" presName="text" presStyleLbl="fgAcc0" presStyleIdx="1" presStyleCnt="2">
        <dgm:presLayoutVars>
          <dgm:chPref val="3"/>
        </dgm:presLayoutVars>
      </dgm:prSet>
      <dgm:spPr/>
    </dgm:pt>
    <dgm:pt modelId="{B2B9BEB3-D532-864B-B0FD-FAB63454C6D3}" type="pres">
      <dgm:prSet presAssocID="{E36FC0D5-F40B-4BB5-808A-F4949277B686}" presName="hierChild2" presStyleCnt="0"/>
      <dgm:spPr/>
    </dgm:pt>
  </dgm:ptLst>
  <dgm:cxnLst>
    <dgm:cxn modelId="{6DE9F63A-8A45-4C80-9E7B-2CB1A12841ED}" srcId="{00AB26D0-F91C-47FF-9EBD-D734A7A1EE52}" destId="{E36FC0D5-F40B-4BB5-808A-F4949277B686}" srcOrd="1" destOrd="0" parTransId="{616BF77B-1585-4407-9B33-026E7A01A29E}" sibTransId="{3485E01D-3F15-4E1B-A97C-00DD6724D277}"/>
    <dgm:cxn modelId="{614CBC41-34D9-AA47-8706-ECBD0E04B32E}" type="presOf" srcId="{00AB26D0-F91C-47FF-9EBD-D734A7A1EE52}" destId="{2310A530-6543-8243-ACCA-1644D45DA60A}" srcOrd="0" destOrd="0" presId="urn:microsoft.com/office/officeart/2005/8/layout/hierarchy1"/>
    <dgm:cxn modelId="{66469C67-7D32-4622-BFED-462018D6B790}" srcId="{00AB26D0-F91C-47FF-9EBD-D734A7A1EE52}" destId="{6D404CFD-2C61-4E9F-AA6A-C064A2069805}" srcOrd="0" destOrd="0" parTransId="{37E56B42-EC92-440A-AAAA-BDCC3006FD19}" sibTransId="{72BCFA09-C22C-4B3F-85BC-A52EC1299A64}"/>
    <dgm:cxn modelId="{BB19E3E0-6400-6047-BDEE-BAADD5588240}" type="presOf" srcId="{E36FC0D5-F40B-4BB5-808A-F4949277B686}" destId="{2A7F9BD2-B7DD-A14A-BA60-A1327EFA101B}" srcOrd="0" destOrd="0" presId="urn:microsoft.com/office/officeart/2005/8/layout/hierarchy1"/>
    <dgm:cxn modelId="{BBB013E2-50DB-5C49-B5A6-21B8BB89DF3E}" type="presOf" srcId="{6D404CFD-2C61-4E9F-AA6A-C064A2069805}" destId="{6C5F5F11-9DEB-2D44-BC99-2B7E56B5742E}" srcOrd="0" destOrd="0" presId="urn:microsoft.com/office/officeart/2005/8/layout/hierarchy1"/>
    <dgm:cxn modelId="{BE819348-2D2F-B74B-9872-31E60B61E9C7}" type="presParOf" srcId="{2310A530-6543-8243-ACCA-1644D45DA60A}" destId="{67D65AF9-0113-9C4C-8DB7-CA50F523026D}" srcOrd="0" destOrd="0" presId="urn:microsoft.com/office/officeart/2005/8/layout/hierarchy1"/>
    <dgm:cxn modelId="{896A50B1-E709-DC40-90BC-94FF6B839433}" type="presParOf" srcId="{67D65AF9-0113-9C4C-8DB7-CA50F523026D}" destId="{837CE6CE-54DC-0146-8DDA-5890150AD8B6}" srcOrd="0" destOrd="0" presId="urn:microsoft.com/office/officeart/2005/8/layout/hierarchy1"/>
    <dgm:cxn modelId="{40FE73C2-0F3D-6B45-B940-8D991F844D9B}" type="presParOf" srcId="{837CE6CE-54DC-0146-8DDA-5890150AD8B6}" destId="{A1600163-8615-8D45-AF46-DC832F7B3AB0}" srcOrd="0" destOrd="0" presId="urn:microsoft.com/office/officeart/2005/8/layout/hierarchy1"/>
    <dgm:cxn modelId="{17B476B6-0357-F040-B770-B83C918F4BB6}" type="presParOf" srcId="{837CE6CE-54DC-0146-8DDA-5890150AD8B6}" destId="{6C5F5F11-9DEB-2D44-BC99-2B7E56B5742E}" srcOrd="1" destOrd="0" presId="urn:microsoft.com/office/officeart/2005/8/layout/hierarchy1"/>
    <dgm:cxn modelId="{F048E945-51DD-A147-885B-9D26F15EB67C}" type="presParOf" srcId="{67D65AF9-0113-9C4C-8DB7-CA50F523026D}" destId="{94B56028-022F-6440-B397-997FE0EECAAD}" srcOrd="1" destOrd="0" presId="urn:microsoft.com/office/officeart/2005/8/layout/hierarchy1"/>
    <dgm:cxn modelId="{07388F59-B444-1644-ACE9-498DEBC2916D}" type="presParOf" srcId="{2310A530-6543-8243-ACCA-1644D45DA60A}" destId="{796DE6F8-C815-1147-A4D8-822C1A095B62}" srcOrd="1" destOrd="0" presId="urn:microsoft.com/office/officeart/2005/8/layout/hierarchy1"/>
    <dgm:cxn modelId="{B16718E9-9DCA-DB46-9FAB-676B12E0B724}" type="presParOf" srcId="{796DE6F8-C815-1147-A4D8-822C1A095B62}" destId="{B2F6C100-40E7-F848-A17D-1D03657DA099}" srcOrd="0" destOrd="0" presId="urn:microsoft.com/office/officeart/2005/8/layout/hierarchy1"/>
    <dgm:cxn modelId="{35C67421-C6C3-AB4B-BAD9-E75EC8FF6D82}" type="presParOf" srcId="{B2F6C100-40E7-F848-A17D-1D03657DA099}" destId="{F2B866F9-1C41-A34F-996F-6812096D51EA}" srcOrd="0" destOrd="0" presId="urn:microsoft.com/office/officeart/2005/8/layout/hierarchy1"/>
    <dgm:cxn modelId="{61489813-8B1B-654E-903F-41EA76AE438D}" type="presParOf" srcId="{B2F6C100-40E7-F848-A17D-1D03657DA099}" destId="{2A7F9BD2-B7DD-A14A-BA60-A1327EFA101B}" srcOrd="1" destOrd="0" presId="urn:microsoft.com/office/officeart/2005/8/layout/hierarchy1"/>
    <dgm:cxn modelId="{70458F7E-13EC-A447-8E3E-5FF2586C03EA}" type="presParOf" srcId="{796DE6F8-C815-1147-A4D8-822C1A095B62}" destId="{B2B9BEB3-D532-864B-B0FD-FAB63454C6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3DD4A-1BB9-4B77-BFC0-4EA0498CF564}"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26E73474-53AE-4F17-87CF-2E6B1F97905D}">
      <dgm:prSet/>
      <dgm:spPr/>
      <dgm:t>
        <a:bodyPr/>
        <a:lstStyle/>
        <a:p>
          <a:r>
            <a:rPr lang="en-US"/>
            <a:t>right of ordinary courts to interact with the CJEU under Article 267 without any substantial or procedural limitations set out in national laws, constitutions or internal judicial hierarchy</a:t>
          </a:r>
          <a:r>
            <a:rPr lang="en-US" baseline="30000"/>
            <a:t> </a:t>
          </a:r>
          <a:r>
            <a:rPr lang="en-US"/>
            <a:t> </a:t>
          </a:r>
        </a:p>
      </dgm:t>
    </dgm:pt>
    <dgm:pt modelId="{172FE9FF-7BC7-4B28-BB65-404BB89AD235}" type="parTrans" cxnId="{1FFA31C0-3881-4067-84B8-9D42855728F3}">
      <dgm:prSet/>
      <dgm:spPr/>
      <dgm:t>
        <a:bodyPr/>
        <a:lstStyle/>
        <a:p>
          <a:endParaRPr lang="en-US"/>
        </a:p>
      </dgm:t>
    </dgm:pt>
    <dgm:pt modelId="{0919CCD0-9345-46CB-AA83-80C44F3159BC}" type="sibTrans" cxnId="{1FFA31C0-3881-4067-84B8-9D42855728F3}">
      <dgm:prSet/>
      <dgm:spPr/>
      <dgm:t>
        <a:bodyPr/>
        <a:lstStyle/>
        <a:p>
          <a:endParaRPr lang="en-US"/>
        </a:p>
      </dgm:t>
    </dgm:pt>
    <dgm:pt modelId="{A08C2C14-5117-44E1-94B5-BE42E0C8B1BA}">
      <dgm:prSet/>
      <dgm:spPr/>
      <dgm:t>
        <a:bodyPr/>
        <a:lstStyle/>
        <a:p>
          <a:r>
            <a:rPr lang="en-GB" dirty="0"/>
            <a:t>the prerogative to refer + to follow the CJEU interpretation without the risk of being submitted to disciplinary sanctions and even in hypotheses of vertical conflict with superior ordinary courts or with the national Constitutional Court </a:t>
          </a:r>
          <a:endParaRPr lang="en-US" dirty="0"/>
        </a:p>
      </dgm:t>
    </dgm:pt>
    <dgm:pt modelId="{880D06FD-6DE1-4BE3-B895-9FEBA4DC32F5}" type="parTrans" cxnId="{AA7D4707-3BBB-4FE0-8D13-FB25778D11D8}">
      <dgm:prSet/>
      <dgm:spPr/>
      <dgm:t>
        <a:bodyPr/>
        <a:lstStyle/>
        <a:p>
          <a:endParaRPr lang="en-US"/>
        </a:p>
      </dgm:t>
    </dgm:pt>
    <dgm:pt modelId="{20445253-F002-49F0-92DA-5CD8CEC66B35}" type="sibTrans" cxnId="{AA7D4707-3BBB-4FE0-8D13-FB25778D11D8}">
      <dgm:prSet/>
      <dgm:spPr/>
      <dgm:t>
        <a:bodyPr/>
        <a:lstStyle/>
        <a:p>
          <a:endParaRPr lang="en-US"/>
        </a:p>
      </dgm:t>
    </dgm:pt>
    <dgm:pt modelId="{F22C68CC-3BAB-47FA-9A62-F68748AE9760}">
      <dgm:prSet/>
      <dgm:spPr/>
      <dgm:t>
        <a:bodyPr/>
        <a:lstStyle/>
        <a:p>
          <a:r>
            <a:rPr lang="en-US"/>
            <a:t>caselaw of the RCC / vertically higher courts</a:t>
          </a:r>
        </a:p>
      </dgm:t>
    </dgm:pt>
    <dgm:pt modelId="{CB86A1B9-B86A-456A-BD87-8E3503E2FF59}" type="parTrans" cxnId="{80C82BAA-05AD-475C-971C-47EBBD8AE185}">
      <dgm:prSet/>
      <dgm:spPr/>
      <dgm:t>
        <a:bodyPr/>
        <a:lstStyle/>
        <a:p>
          <a:endParaRPr lang="en-US"/>
        </a:p>
      </dgm:t>
    </dgm:pt>
    <dgm:pt modelId="{26D12A8F-C93A-4DB2-A0B8-E51F3A52AE57}" type="sibTrans" cxnId="{80C82BAA-05AD-475C-971C-47EBBD8AE185}">
      <dgm:prSet/>
      <dgm:spPr/>
      <dgm:t>
        <a:bodyPr/>
        <a:lstStyle/>
        <a:p>
          <a:endParaRPr lang="en-US"/>
        </a:p>
      </dgm:t>
    </dgm:pt>
    <dgm:pt modelId="{2A026F17-95D7-E042-B583-BB2194206005}" type="pres">
      <dgm:prSet presAssocID="{5F13DD4A-1BB9-4B77-BFC0-4EA0498CF564}" presName="diagram" presStyleCnt="0">
        <dgm:presLayoutVars>
          <dgm:dir/>
          <dgm:resizeHandles val="exact"/>
        </dgm:presLayoutVars>
      </dgm:prSet>
      <dgm:spPr/>
    </dgm:pt>
    <dgm:pt modelId="{5EDC0526-281C-5741-ACF4-B496D0E949E3}" type="pres">
      <dgm:prSet presAssocID="{26E73474-53AE-4F17-87CF-2E6B1F97905D}" presName="node" presStyleLbl="node1" presStyleIdx="0" presStyleCnt="3">
        <dgm:presLayoutVars>
          <dgm:bulletEnabled val="1"/>
        </dgm:presLayoutVars>
      </dgm:prSet>
      <dgm:spPr/>
    </dgm:pt>
    <dgm:pt modelId="{15A9157A-CD1D-FE49-B17F-81E11D73DB15}" type="pres">
      <dgm:prSet presAssocID="{0919CCD0-9345-46CB-AA83-80C44F3159BC}" presName="sibTrans" presStyleCnt="0"/>
      <dgm:spPr/>
    </dgm:pt>
    <dgm:pt modelId="{B0E782E8-064D-C246-B02C-5871A6A52981}" type="pres">
      <dgm:prSet presAssocID="{A08C2C14-5117-44E1-94B5-BE42E0C8B1BA}" presName="node" presStyleLbl="node1" presStyleIdx="1" presStyleCnt="3">
        <dgm:presLayoutVars>
          <dgm:bulletEnabled val="1"/>
        </dgm:presLayoutVars>
      </dgm:prSet>
      <dgm:spPr/>
    </dgm:pt>
    <dgm:pt modelId="{D3AB8DB9-4362-624A-9149-244D7B4735EB}" type="pres">
      <dgm:prSet presAssocID="{20445253-F002-49F0-92DA-5CD8CEC66B35}" presName="sibTrans" presStyleCnt="0"/>
      <dgm:spPr/>
    </dgm:pt>
    <dgm:pt modelId="{AB3F5F81-DD57-9743-BA87-C1A3F471732C}" type="pres">
      <dgm:prSet presAssocID="{F22C68CC-3BAB-47FA-9A62-F68748AE9760}" presName="node" presStyleLbl="node1" presStyleIdx="2" presStyleCnt="3">
        <dgm:presLayoutVars>
          <dgm:bulletEnabled val="1"/>
        </dgm:presLayoutVars>
      </dgm:prSet>
      <dgm:spPr/>
    </dgm:pt>
  </dgm:ptLst>
  <dgm:cxnLst>
    <dgm:cxn modelId="{15A8DF02-6FC4-2D4E-924D-443ED650D223}" type="presOf" srcId="{A08C2C14-5117-44E1-94B5-BE42E0C8B1BA}" destId="{B0E782E8-064D-C246-B02C-5871A6A52981}" srcOrd="0" destOrd="0" presId="urn:microsoft.com/office/officeart/2005/8/layout/default"/>
    <dgm:cxn modelId="{AA7D4707-3BBB-4FE0-8D13-FB25778D11D8}" srcId="{5F13DD4A-1BB9-4B77-BFC0-4EA0498CF564}" destId="{A08C2C14-5117-44E1-94B5-BE42E0C8B1BA}" srcOrd="1" destOrd="0" parTransId="{880D06FD-6DE1-4BE3-B895-9FEBA4DC32F5}" sibTransId="{20445253-F002-49F0-92DA-5CD8CEC66B35}"/>
    <dgm:cxn modelId="{5420540A-A10C-B749-AD5E-29ADC7C90328}" type="presOf" srcId="{26E73474-53AE-4F17-87CF-2E6B1F97905D}" destId="{5EDC0526-281C-5741-ACF4-B496D0E949E3}" srcOrd="0" destOrd="0" presId="urn:microsoft.com/office/officeart/2005/8/layout/default"/>
    <dgm:cxn modelId="{DC739123-FBE2-6149-B306-4FFB1AF6C7B6}" type="presOf" srcId="{5F13DD4A-1BB9-4B77-BFC0-4EA0498CF564}" destId="{2A026F17-95D7-E042-B583-BB2194206005}" srcOrd="0" destOrd="0" presId="urn:microsoft.com/office/officeart/2005/8/layout/default"/>
    <dgm:cxn modelId="{7C8DCE78-432D-9544-8847-A26A3C5D132A}" type="presOf" srcId="{F22C68CC-3BAB-47FA-9A62-F68748AE9760}" destId="{AB3F5F81-DD57-9743-BA87-C1A3F471732C}" srcOrd="0" destOrd="0" presId="urn:microsoft.com/office/officeart/2005/8/layout/default"/>
    <dgm:cxn modelId="{80C82BAA-05AD-475C-971C-47EBBD8AE185}" srcId="{5F13DD4A-1BB9-4B77-BFC0-4EA0498CF564}" destId="{F22C68CC-3BAB-47FA-9A62-F68748AE9760}" srcOrd="2" destOrd="0" parTransId="{CB86A1B9-B86A-456A-BD87-8E3503E2FF59}" sibTransId="{26D12A8F-C93A-4DB2-A0B8-E51F3A52AE57}"/>
    <dgm:cxn modelId="{1FFA31C0-3881-4067-84B8-9D42855728F3}" srcId="{5F13DD4A-1BB9-4B77-BFC0-4EA0498CF564}" destId="{26E73474-53AE-4F17-87CF-2E6B1F97905D}" srcOrd="0" destOrd="0" parTransId="{172FE9FF-7BC7-4B28-BB65-404BB89AD235}" sibTransId="{0919CCD0-9345-46CB-AA83-80C44F3159BC}"/>
    <dgm:cxn modelId="{1805D29A-BEC5-984E-9FC9-D1E9C9EE7CDF}" type="presParOf" srcId="{2A026F17-95D7-E042-B583-BB2194206005}" destId="{5EDC0526-281C-5741-ACF4-B496D0E949E3}" srcOrd="0" destOrd="0" presId="urn:microsoft.com/office/officeart/2005/8/layout/default"/>
    <dgm:cxn modelId="{1FC145EF-9775-2D4B-9E96-55614446ECAC}" type="presParOf" srcId="{2A026F17-95D7-E042-B583-BB2194206005}" destId="{15A9157A-CD1D-FE49-B17F-81E11D73DB15}" srcOrd="1" destOrd="0" presId="urn:microsoft.com/office/officeart/2005/8/layout/default"/>
    <dgm:cxn modelId="{666F8094-F348-AA4D-8FB9-A710C2204625}" type="presParOf" srcId="{2A026F17-95D7-E042-B583-BB2194206005}" destId="{B0E782E8-064D-C246-B02C-5871A6A52981}" srcOrd="2" destOrd="0" presId="urn:microsoft.com/office/officeart/2005/8/layout/default"/>
    <dgm:cxn modelId="{D48AD1D6-F7BC-164A-A7A6-F44CAFB154AC}" type="presParOf" srcId="{2A026F17-95D7-E042-B583-BB2194206005}" destId="{D3AB8DB9-4362-624A-9149-244D7B4735EB}" srcOrd="3" destOrd="0" presId="urn:microsoft.com/office/officeart/2005/8/layout/default"/>
    <dgm:cxn modelId="{2D231348-613B-7B4D-90F8-10188701E0BC}" type="presParOf" srcId="{2A026F17-95D7-E042-B583-BB2194206005}" destId="{AB3F5F81-DD57-9743-BA87-C1A3F471732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70DE78-7F15-47EF-909A-602628E1D63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44A2DA2E-250E-42EC-B22C-C913FD8E1D8E}">
      <dgm:prSet custT="1"/>
      <dgm:spPr/>
      <dgm:t>
        <a:bodyPr/>
        <a:lstStyle/>
        <a:p>
          <a:r>
            <a:rPr lang="en-US" sz="1600" dirty="0">
              <a:solidFill>
                <a:schemeClr val="tx1"/>
              </a:solidFill>
            </a:rPr>
            <a:t>The SIIJ was dismantled in March 2022</a:t>
          </a:r>
        </a:p>
      </dgm:t>
    </dgm:pt>
    <dgm:pt modelId="{132C289D-828A-4883-9B4F-D254B2E70663}" type="parTrans" cxnId="{435DC1BB-0EB7-4811-9BDA-AC4D6D764F50}">
      <dgm:prSet/>
      <dgm:spPr/>
      <dgm:t>
        <a:bodyPr/>
        <a:lstStyle/>
        <a:p>
          <a:endParaRPr lang="en-US"/>
        </a:p>
      </dgm:t>
    </dgm:pt>
    <dgm:pt modelId="{C54021BA-379A-4EB6-B70A-DB260C741422}" type="sibTrans" cxnId="{435DC1BB-0EB7-4811-9BDA-AC4D6D764F50}">
      <dgm:prSet phldrT="01" phldr="0"/>
      <dgm:spPr/>
      <dgm:t>
        <a:bodyPr/>
        <a:lstStyle/>
        <a:p>
          <a:r>
            <a:rPr lang="en-US"/>
            <a:t>01</a:t>
          </a:r>
        </a:p>
      </dgm:t>
    </dgm:pt>
    <dgm:pt modelId="{01C1E985-D3AE-4198-966F-4050219F2438}">
      <dgm:prSet custT="1"/>
      <dgm:spPr/>
      <dgm:t>
        <a:bodyPr/>
        <a:lstStyle/>
        <a:p>
          <a:r>
            <a:rPr lang="en-US" sz="1400" dirty="0">
              <a:solidFill>
                <a:schemeClr val="tx1"/>
              </a:solidFill>
            </a:rPr>
            <a:t>More safeguards were put in place as regards the disciplinary liability of magistrates. </a:t>
          </a:r>
        </a:p>
      </dgm:t>
    </dgm:pt>
    <dgm:pt modelId="{1ADF7152-53C8-43F0-8A11-B0FE9EE03941}" type="parTrans" cxnId="{1D6ED0FB-E0EB-4805-95DE-19AEFE572C6C}">
      <dgm:prSet/>
      <dgm:spPr/>
      <dgm:t>
        <a:bodyPr/>
        <a:lstStyle/>
        <a:p>
          <a:endParaRPr lang="en-US"/>
        </a:p>
      </dgm:t>
    </dgm:pt>
    <dgm:pt modelId="{BE5F3A02-6936-46A1-B699-F165D8F47A64}" type="sibTrans" cxnId="{1D6ED0FB-E0EB-4805-95DE-19AEFE572C6C}">
      <dgm:prSet phldrT="02" phldr="0"/>
      <dgm:spPr/>
      <dgm:t>
        <a:bodyPr/>
        <a:lstStyle/>
        <a:p>
          <a:r>
            <a:rPr lang="en-US"/>
            <a:t>02</a:t>
          </a:r>
        </a:p>
      </dgm:t>
    </dgm:pt>
    <dgm:pt modelId="{9B4AD0D0-7DDA-42AF-A207-C2F4F75FF886}">
      <dgm:prSet custT="1"/>
      <dgm:spPr/>
      <dgm:t>
        <a:bodyPr/>
        <a:lstStyle/>
        <a:p>
          <a:r>
            <a:rPr lang="en-US" sz="1400" noProof="1">
              <a:solidFill>
                <a:schemeClr val="tx1"/>
              </a:solidFill>
            </a:rPr>
            <a:t>The Laws on Justice were amended. The </a:t>
          </a:r>
          <a:r>
            <a:rPr lang="en-US" sz="1400" dirty="0">
              <a:solidFill>
                <a:schemeClr val="tx1"/>
              </a:solidFill>
            </a:rPr>
            <a:t>disciplinary offences which generated concerns for judicial independence and the primacy of EU law were abolished. </a:t>
          </a:r>
        </a:p>
      </dgm:t>
    </dgm:pt>
    <dgm:pt modelId="{33C9EE1C-A964-4D18-BD2B-8013838F5E5D}" type="parTrans" cxnId="{4E0AF245-AE48-45FC-929A-2C1D61037E85}">
      <dgm:prSet/>
      <dgm:spPr/>
      <dgm:t>
        <a:bodyPr/>
        <a:lstStyle/>
        <a:p>
          <a:endParaRPr lang="en-US"/>
        </a:p>
      </dgm:t>
    </dgm:pt>
    <dgm:pt modelId="{0066FEC3-5A12-44D3-AA73-E7AB03BA1639}" type="sibTrans" cxnId="{4E0AF245-AE48-45FC-929A-2C1D61037E85}">
      <dgm:prSet phldrT="03" phldr="0"/>
      <dgm:spPr/>
      <dgm:t>
        <a:bodyPr/>
        <a:lstStyle/>
        <a:p>
          <a:r>
            <a:rPr lang="en-US"/>
            <a:t>03</a:t>
          </a:r>
        </a:p>
      </dgm:t>
    </dgm:pt>
    <dgm:pt modelId="{22A4144E-FE3F-6F49-A49E-A63D21D125F0}">
      <dgm:prSet custT="1"/>
      <dgm:spPr/>
      <dgm:t>
        <a:bodyPr/>
        <a:lstStyle/>
        <a:p>
          <a:r>
            <a:rPr lang="ro-RO" sz="1400" dirty="0">
              <a:solidFill>
                <a:schemeClr val="tx1"/>
              </a:solidFill>
            </a:rPr>
            <a:t>MCV </a:t>
          </a:r>
          <a:r>
            <a:rPr lang="ro-RO" sz="1400" noProof="1">
              <a:solidFill>
                <a:schemeClr val="tx1"/>
              </a:solidFill>
            </a:rPr>
            <a:t>was lifted</a:t>
          </a:r>
        </a:p>
        <a:p>
          <a:r>
            <a:rPr lang="en-GB" sz="1400" dirty="0">
              <a:solidFill>
                <a:schemeClr val="tx1"/>
              </a:solidFill>
            </a:rPr>
            <a:t>benchmarks fulfilled</a:t>
          </a:r>
          <a:br>
            <a:rPr lang="en-GB" sz="1400" dirty="0">
              <a:solidFill>
                <a:schemeClr val="tx1"/>
              </a:solidFill>
            </a:rPr>
          </a:br>
          <a:endParaRPr lang="en-GB" sz="1400" dirty="0">
            <a:solidFill>
              <a:schemeClr val="tx1"/>
            </a:solidFill>
          </a:endParaRPr>
        </a:p>
        <a:p>
          <a:r>
            <a:rPr lang="en-GB" sz="1400" dirty="0">
              <a:solidFill>
                <a:schemeClr val="tx1"/>
              </a:solidFill>
            </a:rPr>
            <a:t>the Rule of Law Report</a:t>
          </a:r>
          <a:br>
            <a:rPr lang="en-GB" sz="1400" dirty="0">
              <a:solidFill>
                <a:schemeClr val="tx1"/>
              </a:solidFill>
            </a:rPr>
          </a:br>
          <a:endParaRPr lang="ro-RO" sz="1400" dirty="0">
            <a:solidFill>
              <a:schemeClr val="tx1"/>
            </a:solidFill>
          </a:endParaRPr>
        </a:p>
      </dgm:t>
    </dgm:pt>
    <dgm:pt modelId="{900856B7-9B66-4545-86CD-EF1DF398B0B2}" type="parTrans" cxnId="{450FFDF3-5C17-4C45-AF5B-77FCD1F86950}">
      <dgm:prSet/>
      <dgm:spPr/>
      <dgm:t>
        <a:bodyPr/>
        <a:lstStyle/>
        <a:p>
          <a:endParaRPr lang="en-US"/>
        </a:p>
      </dgm:t>
    </dgm:pt>
    <dgm:pt modelId="{7D2F3C56-6A5D-DE48-9CD4-AECDBBC9868A}" type="sibTrans" cxnId="{450FFDF3-5C17-4C45-AF5B-77FCD1F86950}">
      <dgm:prSet phldrT="04" phldr="0"/>
      <dgm:spPr/>
      <dgm:t>
        <a:bodyPr/>
        <a:lstStyle/>
        <a:p>
          <a:r>
            <a:rPr lang="en-US"/>
            <a:t>04</a:t>
          </a:r>
        </a:p>
      </dgm:t>
    </dgm:pt>
    <dgm:pt modelId="{C6FE62EF-68F3-B44D-9AAE-57A32027FFEE}" type="pres">
      <dgm:prSet presAssocID="{E070DE78-7F15-47EF-909A-602628E1D636}" presName="Name0" presStyleCnt="0">
        <dgm:presLayoutVars>
          <dgm:animLvl val="lvl"/>
          <dgm:resizeHandles val="exact"/>
        </dgm:presLayoutVars>
      </dgm:prSet>
      <dgm:spPr/>
    </dgm:pt>
    <dgm:pt modelId="{C32DB2B0-8CE4-2B4B-8BE0-740489E7A697}" type="pres">
      <dgm:prSet presAssocID="{44A2DA2E-250E-42EC-B22C-C913FD8E1D8E}" presName="compositeNode" presStyleCnt="0">
        <dgm:presLayoutVars>
          <dgm:bulletEnabled val="1"/>
        </dgm:presLayoutVars>
      </dgm:prSet>
      <dgm:spPr/>
    </dgm:pt>
    <dgm:pt modelId="{4EFF4DA6-E3EE-C948-87E6-B40D69EE499E}" type="pres">
      <dgm:prSet presAssocID="{44A2DA2E-250E-42EC-B22C-C913FD8E1D8E}" presName="bgRect" presStyleLbl="alignNode1" presStyleIdx="0" presStyleCnt="4"/>
      <dgm:spPr/>
    </dgm:pt>
    <dgm:pt modelId="{FCE169C2-F697-4748-9D17-DE9C39AC6244}" type="pres">
      <dgm:prSet presAssocID="{C54021BA-379A-4EB6-B70A-DB260C741422}" presName="sibTransNodeRect" presStyleLbl="alignNode1" presStyleIdx="0" presStyleCnt="4">
        <dgm:presLayoutVars>
          <dgm:chMax val="0"/>
          <dgm:bulletEnabled val="1"/>
        </dgm:presLayoutVars>
      </dgm:prSet>
      <dgm:spPr/>
    </dgm:pt>
    <dgm:pt modelId="{1BE8AA4D-967E-3841-AA67-75E1738F9F7F}" type="pres">
      <dgm:prSet presAssocID="{44A2DA2E-250E-42EC-B22C-C913FD8E1D8E}" presName="nodeRect" presStyleLbl="alignNode1" presStyleIdx="0" presStyleCnt="4">
        <dgm:presLayoutVars>
          <dgm:bulletEnabled val="1"/>
        </dgm:presLayoutVars>
      </dgm:prSet>
      <dgm:spPr/>
    </dgm:pt>
    <dgm:pt modelId="{2F0A2060-B001-2345-812D-DCA79129B3F8}" type="pres">
      <dgm:prSet presAssocID="{C54021BA-379A-4EB6-B70A-DB260C741422}" presName="sibTrans" presStyleCnt="0"/>
      <dgm:spPr/>
    </dgm:pt>
    <dgm:pt modelId="{DC2FD23C-24A7-4346-B0B7-409777D873F0}" type="pres">
      <dgm:prSet presAssocID="{01C1E985-D3AE-4198-966F-4050219F2438}" presName="compositeNode" presStyleCnt="0">
        <dgm:presLayoutVars>
          <dgm:bulletEnabled val="1"/>
        </dgm:presLayoutVars>
      </dgm:prSet>
      <dgm:spPr/>
    </dgm:pt>
    <dgm:pt modelId="{86876E97-CEEF-8242-AB82-F68A87E75343}" type="pres">
      <dgm:prSet presAssocID="{01C1E985-D3AE-4198-966F-4050219F2438}" presName="bgRect" presStyleLbl="alignNode1" presStyleIdx="1" presStyleCnt="4"/>
      <dgm:spPr/>
    </dgm:pt>
    <dgm:pt modelId="{CDDC7636-5104-5F42-8DAC-B446B0E5C7C6}" type="pres">
      <dgm:prSet presAssocID="{BE5F3A02-6936-46A1-B699-F165D8F47A64}" presName="sibTransNodeRect" presStyleLbl="alignNode1" presStyleIdx="1" presStyleCnt="4">
        <dgm:presLayoutVars>
          <dgm:chMax val="0"/>
          <dgm:bulletEnabled val="1"/>
        </dgm:presLayoutVars>
      </dgm:prSet>
      <dgm:spPr/>
    </dgm:pt>
    <dgm:pt modelId="{D3C85707-CB9D-444F-AF34-5924D5C6B5C0}" type="pres">
      <dgm:prSet presAssocID="{01C1E985-D3AE-4198-966F-4050219F2438}" presName="nodeRect" presStyleLbl="alignNode1" presStyleIdx="1" presStyleCnt="4">
        <dgm:presLayoutVars>
          <dgm:bulletEnabled val="1"/>
        </dgm:presLayoutVars>
      </dgm:prSet>
      <dgm:spPr/>
    </dgm:pt>
    <dgm:pt modelId="{92299B2A-3ACC-9643-AB3D-A67F0A05CEA2}" type="pres">
      <dgm:prSet presAssocID="{BE5F3A02-6936-46A1-B699-F165D8F47A64}" presName="sibTrans" presStyleCnt="0"/>
      <dgm:spPr/>
    </dgm:pt>
    <dgm:pt modelId="{7C2CB3B7-5BA6-3943-AAE4-9BEC8E2D4852}" type="pres">
      <dgm:prSet presAssocID="{9B4AD0D0-7DDA-42AF-A207-C2F4F75FF886}" presName="compositeNode" presStyleCnt="0">
        <dgm:presLayoutVars>
          <dgm:bulletEnabled val="1"/>
        </dgm:presLayoutVars>
      </dgm:prSet>
      <dgm:spPr/>
    </dgm:pt>
    <dgm:pt modelId="{822AE14E-9D7C-D042-A958-A81E42081152}" type="pres">
      <dgm:prSet presAssocID="{9B4AD0D0-7DDA-42AF-A207-C2F4F75FF886}" presName="bgRect" presStyleLbl="alignNode1" presStyleIdx="2" presStyleCnt="4" custLinFactNeighborX="-1856" custLinFactNeighborY="-87"/>
      <dgm:spPr/>
    </dgm:pt>
    <dgm:pt modelId="{28296D84-2192-F647-9D0B-89F89AE5A282}" type="pres">
      <dgm:prSet presAssocID="{0066FEC3-5A12-44D3-AA73-E7AB03BA1639}" presName="sibTransNodeRect" presStyleLbl="alignNode1" presStyleIdx="2" presStyleCnt="4">
        <dgm:presLayoutVars>
          <dgm:chMax val="0"/>
          <dgm:bulletEnabled val="1"/>
        </dgm:presLayoutVars>
      </dgm:prSet>
      <dgm:spPr/>
    </dgm:pt>
    <dgm:pt modelId="{98B32A7D-AC5C-6741-A7A8-34796B7DC282}" type="pres">
      <dgm:prSet presAssocID="{9B4AD0D0-7DDA-42AF-A207-C2F4F75FF886}" presName="nodeRect" presStyleLbl="alignNode1" presStyleIdx="2" presStyleCnt="4">
        <dgm:presLayoutVars>
          <dgm:bulletEnabled val="1"/>
        </dgm:presLayoutVars>
      </dgm:prSet>
      <dgm:spPr/>
    </dgm:pt>
    <dgm:pt modelId="{6E4BEB56-515B-6148-B2C0-FDCBB5BBBB2D}" type="pres">
      <dgm:prSet presAssocID="{0066FEC3-5A12-44D3-AA73-E7AB03BA1639}" presName="sibTrans" presStyleCnt="0"/>
      <dgm:spPr/>
    </dgm:pt>
    <dgm:pt modelId="{28FD25EF-D1B9-1646-85A8-2958E9164485}" type="pres">
      <dgm:prSet presAssocID="{22A4144E-FE3F-6F49-A49E-A63D21D125F0}" presName="compositeNode" presStyleCnt="0">
        <dgm:presLayoutVars>
          <dgm:bulletEnabled val="1"/>
        </dgm:presLayoutVars>
      </dgm:prSet>
      <dgm:spPr/>
    </dgm:pt>
    <dgm:pt modelId="{81193E78-8B6E-8848-9508-65BE2D9E362A}" type="pres">
      <dgm:prSet presAssocID="{22A4144E-FE3F-6F49-A49E-A63D21D125F0}" presName="bgRect" presStyleLbl="alignNode1" presStyleIdx="3" presStyleCnt="4"/>
      <dgm:spPr/>
    </dgm:pt>
    <dgm:pt modelId="{FD5C9CEE-FFF0-1C43-AC9E-A702C22EDCE4}" type="pres">
      <dgm:prSet presAssocID="{7D2F3C56-6A5D-DE48-9CD4-AECDBBC9868A}" presName="sibTransNodeRect" presStyleLbl="alignNode1" presStyleIdx="3" presStyleCnt="4">
        <dgm:presLayoutVars>
          <dgm:chMax val="0"/>
          <dgm:bulletEnabled val="1"/>
        </dgm:presLayoutVars>
      </dgm:prSet>
      <dgm:spPr/>
    </dgm:pt>
    <dgm:pt modelId="{F7DA26DB-F465-B84F-8FAA-9B0863CB3368}" type="pres">
      <dgm:prSet presAssocID="{22A4144E-FE3F-6F49-A49E-A63D21D125F0}" presName="nodeRect" presStyleLbl="alignNode1" presStyleIdx="3" presStyleCnt="4">
        <dgm:presLayoutVars>
          <dgm:bulletEnabled val="1"/>
        </dgm:presLayoutVars>
      </dgm:prSet>
      <dgm:spPr/>
    </dgm:pt>
  </dgm:ptLst>
  <dgm:cxnLst>
    <dgm:cxn modelId="{FE073023-51E8-6A44-95B6-BBABDC6F6B5A}" type="presOf" srcId="{9B4AD0D0-7DDA-42AF-A207-C2F4F75FF886}" destId="{98B32A7D-AC5C-6741-A7A8-34796B7DC282}" srcOrd="1" destOrd="0" presId="urn:microsoft.com/office/officeart/2016/7/layout/LinearBlockProcessNumbered"/>
    <dgm:cxn modelId="{367D3832-8523-764E-BD2A-B08FEF63D44E}" type="presOf" srcId="{7D2F3C56-6A5D-DE48-9CD4-AECDBBC9868A}" destId="{FD5C9CEE-FFF0-1C43-AC9E-A702C22EDCE4}" srcOrd="0" destOrd="0" presId="urn:microsoft.com/office/officeart/2016/7/layout/LinearBlockProcessNumbered"/>
    <dgm:cxn modelId="{F6AA5441-91DD-2C41-87A7-CCF1EC4E7B79}" type="presOf" srcId="{E070DE78-7F15-47EF-909A-602628E1D636}" destId="{C6FE62EF-68F3-B44D-9AAE-57A32027FFEE}" srcOrd="0" destOrd="0" presId="urn:microsoft.com/office/officeart/2016/7/layout/LinearBlockProcessNumbered"/>
    <dgm:cxn modelId="{4E0AF245-AE48-45FC-929A-2C1D61037E85}" srcId="{E070DE78-7F15-47EF-909A-602628E1D636}" destId="{9B4AD0D0-7DDA-42AF-A207-C2F4F75FF886}" srcOrd="2" destOrd="0" parTransId="{33C9EE1C-A964-4D18-BD2B-8013838F5E5D}" sibTransId="{0066FEC3-5A12-44D3-AA73-E7AB03BA1639}"/>
    <dgm:cxn modelId="{65B3F04E-B161-834F-80DA-1892866B1A5F}" type="presOf" srcId="{0066FEC3-5A12-44D3-AA73-E7AB03BA1639}" destId="{28296D84-2192-F647-9D0B-89F89AE5A282}" srcOrd="0" destOrd="0" presId="urn:microsoft.com/office/officeart/2016/7/layout/LinearBlockProcessNumbered"/>
    <dgm:cxn modelId="{D76E595C-45C6-6D47-891A-336CA7FE5FE0}" type="presOf" srcId="{44A2DA2E-250E-42EC-B22C-C913FD8E1D8E}" destId="{1BE8AA4D-967E-3841-AA67-75E1738F9F7F}" srcOrd="1" destOrd="0" presId="urn:microsoft.com/office/officeart/2016/7/layout/LinearBlockProcessNumbered"/>
    <dgm:cxn modelId="{3E18C589-862F-174E-AC8E-FC85AFE23B7D}" type="presOf" srcId="{22A4144E-FE3F-6F49-A49E-A63D21D125F0}" destId="{F7DA26DB-F465-B84F-8FAA-9B0863CB3368}" srcOrd="1" destOrd="0" presId="urn:microsoft.com/office/officeart/2016/7/layout/LinearBlockProcessNumbered"/>
    <dgm:cxn modelId="{604A059F-1F31-AA4D-ACBF-D820DB23629D}" type="presOf" srcId="{C54021BA-379A-4EB6-B70A-DB260C741422}" destId="{FCE169C2-F697-4748-9D17-DE9C39AC6244}" srcOrd="0" destOrd="0" presId="urn:microsoft.com/office/officeart/2016/7/layout/LinearBlockProcessNumbered"/>
    <dgm:cxn modelId="{37C27DA3-1C88-234D-BDD3-55ADB7B877A4}" type="presOf" srcId="{01C1E985-D3AE-4198-966F-4050219F2438}" destId="{86876E97-CEEF-8242-AB82-F68A87E75343}" srcOrd="0" destOrd="0" presId="urn:microsoft.com/office/officeart/2016/7/layout/LinearBlockProcessNumbered"/>
    <dgm:cxn modelId="{FC1AC0A4-0FAA-CE44-8944-BE26ABD3A554}" type="presOf" srcId="{44A2DA2E-250E-42EC-B22C-C913FD8E1D8E}" destId="{4EFF4DA6-E3EE-C948-87E6-B40D69EE499E}" srcOrd="0" destOrd="0" presId="urn:microsoft.com/office/officeart/2016/7/layout/LinearBlockProcessNumbered"/>
    <dgm:cxn modelId="{016FF0B0-C7F8-4342-8F71-31082C394689}" type="presOf" srcId="{22A4144E-FE3F-6F49-A49E-A63D21D125F0}" destId="{81193E78-8B6E-8848-9508-65BE2D9E362A}" srcOrd="0" destOrd="0" presId="urn:microsoft.com/office/officeart/2016/7/layout/LinearBlockProcessNumbered"/>
    <dgm:cxn modelId="{435DC1BB-0EB7-4811-9BDA-AC4D6D764F50}" srcId="{E070DE78-7F15-47EF-909A-602628E1D636}" destId="{44A2DA2E-250E-42EC-B22C-C913FD8E1D8E}" srcOrd="0" destOrd="0" parTransId="{132C289D-828A-4883-9B4F-D254B2E70663}" sibTransId="{C54021BA-379A-4EB6-B70A-DB260C741422}"/>
    <dgm:cxn modelId="{AD3D99BD-583A-844E-BE47-30980DEE2FF8}" type="presOf" srcId="{01C1E985-D3AE-4198-966F-4050219F2438}" destId="{D3C85707-CB9D-444F-AF34-5924D5C6B5C0}" srcOrd="1" destOrd="0" presId="urn:microsoft.com/office/officeart/2016/7/layout/LinearBlockProcessNumbered"/>
    <dgm:cxn modelId="{9F884FCC-59DB-B846-991F-E7C7BA789E71}" type="presOf" srcId="{9B4AD0D0-7DDA-42AF-A207-C2F4F75FF886}" destId="{822AE14E-9D7C-D042-A958-A81E42081152}" srcOrd="0" destOrd="0" presId="urn:microsoft.com/office/officeart/2016/7/layout/LinearBlockProcessNumbered"/>
    <dgm:cxn modelId="{1CE121CE-0E77-3949-841C-CEED8A68BD65}" type="presOf" srcId="{BE5F3A02-6936-46A1-B699-F165D8F47A64}" destId="{CDDC7636-5104-5F42-8DAC-B446B0E5C7C6}" srcOrd="0" destOrd="0" presId="urn:microsoft.com/office/officeart/2016/7/layout/LinearBlockProcessNumbered"/>
    <dgm:cxn modelId="{450FFDF3-5C17-4C45-AF5B-77FCD1F86950}" srcId="{E070DE78-7F15-47EF-909A-602628E1D636}" destId="{22A4144E-FE3F-6F49-A49E-A63D21D125F0}" srcOrd="3" destOrd="0" parTransId="{900856B7-9B66-4545-86CD-EF1DF398B0B2}" sibTransId="{7D2F3C56-6A5D-DE48-9CD4-AECDBBC9868A}"/>
    <dgm:cxn modelId="{1D6ED0FB-E0EB-4805-95DE-19AEFE572C6C}" srcId="{E070DE78-7F15-47EF-909A-602628E1D636}" destId="{01C1E985-D3AE-4198-966F-4050219F2438}" srcOrd="1" destOrd="0" parTransId="{1ADF7152-53C8-43F0-8A11-B0FE9EE03941}" sibTransId="{BE5F3A02-6936-46A1-B699-F165D8F47A64}"/>
    <dgm:cxn modelId="{8E471B87-6642-E644-9F2A-02D9B3365600}" type="presParOf" srcId="{C6FE62EF-68F3-B44D-9AAE-57A32027FFEE}" destId="{C32DB2B0-8CE4-2B4B-8BE0-740489E7A697}" srcOrd="0" destOrd="0" presId="urn:microsoft.com/office/officeart/2016/7/layout/LinearBlockProcessNumbered"/>
    <dgm:cxn modelId="{56EE492D-821A-5D4E-88C5-396A5751C3D5}" type="presParOf" srcId="{C32DB2B0-8CE4-2B4B-8BE0-740489E7A697}" destId="{4EFF4DA6-E3EE-C948-87E6-B40D69EE499E}" srcOrd="0" destOrd="0" presId="urn:microsoft.com/office/officeart/2016/7/layout/LinearBlockProcessNumbered"/>
    <dgm:cxn modelId="{825FE51D-43C5-1049-B083-6FA1A5DA60FF}" type="presParOf" srcId="{C32DB2B0-8CE4-2B4B-8BE0-740489E7A697}" destId="{FCE169C2-F697-4748-9D17-DE9C39AC6244}" srcOrd="1" destOrd="0" presId="urn:microsoft.com/office/officeart/2016/7/layout/LinearBlockProcessNumbered"/>
    <dgm:cxn modelId="{05ADE1DD-B603-C346-B24A-172B29A94051}" type="presParOf" srcId="{C32DB2B0-8CE4-2B4B-8BE0-740489E7A697}" destId="{1BE8AA4D-967E-3841-AA67-75E1738F9F7F}" srcOrd="2" destOrd="0" presId="urn:microsoft.com/office/officeart/2016/7/layout/LinearBlockProcessNumbered"/>
    <dgm:cxn modelId="{39BB47E6-AE81-D045-BCC3-556F40AFBBC0}" type="presParOf" srcId="{C6FE62EF-68F3-B44D-9AAE-57A32027FFEE}" destId="{2F0A2060-B001-2345-812D-DCA79129B3F8}" srcOrd="1" destOrd="0" presId="urn:microsoft.com/office/officeart/2016/7/layout/LinearBlockProcessNumbered"/>
    <dgm:cxn modelId="{BDBCD5BF-A6FE-FE49-AC85-8F80B1ACC91E}" type="presParOf" srcId="{C6FE62EF-68F3-B44D-9AAE-57A32027FFEE}" destId="{DC2FD23C-24A7-4346-B0B7-409777D873F0}" srcOrd="2" destOrd="0" presId="urn:microsoft.com/office/officeart/2016/7/layout/LinearBlockProcessNumbered"/>
    <dgm:cxn modelId="{6D95692C-3EA7-A24D-9904-9C1974B34E54}" type="presParOf" srcId="{DC2FD23C-24A7-4346-B0B7-409777D873F0}" destId="{86876E97-CEEF-8242-AB82-F68A87E75343}" srcOrd="0" destOrd="0" presId="urn:microsoft.com/office/officeart/2016/7/layout/LinearBlockProcessNumbered"/>
    <dgm:cxn modelId="{E2D18836-6F09-634B-9BF5-5CF93EDB106E}" type="presParOf" srcId="{DC2FD23C-24A7-4346-B0B7-409777D873F0}" destId="{CDDC7636-5104-5F42-8DAC-B446B0E5C7C6}" srcOrd="1" destOrd="0" presId="urn:microsoft.com/office/officeart/2016/7/layout/LinearBlockProcessNumbered"/>
    <dgm:cxn modelId="{0F158EB3-9303-6241-9C91-183DA7611FBF}" type="presParOf" srcId="{DC2FD23C-24A7-4346-B0B7-409777D873F0}" destId="{D3C85707-CB9D-444F-AF34-5924D5C6B5C0}" srcOrd="2" destOrd="0" presId="urn:microsoft.com/office/officeart/2016/7/layout/LinearBlockProcessNumbered"/>
    <dgm:cxn modelId="{25D8E0FF-99B0-CB4A-9F4E-733FF901864C}" type="presParOf" srcId="{C6FE62EF-68F3-B44D-9AAE-57A32027FFEE}" destId="{92299B2A-3ACC-9643-AB3D-A67F0A05CEA2}" srcOrd="3" destOrd="0" presId="urn:microsoft.com/office/officeart/2016/7/layout/LinearBlockProcessNumbered"/>
    <dgm:cxn modelId="{DAF65E3F-ACF3-9348-A76E-9CBBDFF41396}" type="presParOf" srcId="{C6FE62EF-68F3-B44D-9AAE-57A32027FFEE}" destId="{7C2CB3B7-5BA6-3943-AAE4-9BEC8E2D4852}" srcOrd="4" destOrd="0" presId="urn:microsoft.com/office/officeart/2016/7/layout/LinearBlockProcessNumbered"/>
    <dgm:cxn modelId="{D92F8138-6EF2-B949-8A9F-780AD9D03E5B}" type="presParOf" srcId="{7C2CB3B7-5BA6-3943-AAE4-9BEC8E2D4852}" destId="{822AE14E-9D7C-D042-A958-A81E42081152}" srcOrd="0" destOrd="0" presId="urn:microsoft.com/office/officeart/2016/7/layout/LinearBlockProcessNumbered"/>
    <dgm:cxn modelId="{8E062A37-2AC0-DE4E-B4F9-8F996BA8E563}" type="presParOf" srcId="{7C2CB3B7-5BA6-3943-AAE4-9BEC8E2D4852}" destId="{28296D84-2192-F647-9D0B-89F89AE5A282}" srcOrd="1" destOrd="0" presId="urn:microsoft.com/office/officeart/2016/7/layout/LinearBlockProcessNumbered"/>
    <dgm:cxn modelId="{9E030164-2EDF-0443-B3F7-9B403B7A7324}" type="presParOf" srcId="{7C2CB3B7-5BA6-3943-AAE4-9BEC8E2D4852}" destId="{98B32A7D-AC5C-6741-A7A8-34796B7DC282}" srcOrd="2" destOrd="0" presId="urn:microsoft.com/office/officeart/2016/7/layout/LinearBlockProcessNumbered"/>
    <dgm:cxn modelId="{F2F3C4E9-6E32-EA46-94FC-C94ECF8C3A37}" type="presParOf" srcId="{C6FE62EF-68F3-B44D-9AAE-57A32027FFEE}" destId="{6E4BEB56-515B-6148-B2C0-FDCBB5BBBB2D}" srcOrd="5" destOrd="0" presId="urn:microsoft.com/office/officeart/2016/7/layout/LinearBlockProcessNumbered"/>
    <dgm:cxn modelId="{6A1DA568-22CE-4145-B161-44BB54E1E205}" type="presParOf" srcId="{C6FE62EF-68F3-B44D-9AAE-57A32027FFEE}" destId="{28FD25EF-D1B9-1646-85A8-2958E9164485}" srcOrd="6" destOrd="0" presId="urn:microsoft.com/office/officeart/2016/7/layout/LinearBlockProcessNumbered"/>
    <dgm:cxn modelId="{FE851652-2ECB-4C40-B194-CB056DB53AAA}" type="presParOf" srcId="{28FD25EF-D1B9-1646-85A8-2958E9164485}" destId="{81193E78-8B6E-8848-9508-65BE2D9E362A}" srcOrd="0" destOrd="0" presId="urn:microsoft.com/office/officeart/2016/7/layout/LinearBlockProcessNumbered"/>
    <dgm:cxn modelId="{8634308B-489A-9943-AE44-A10D9824E6D6}" type="presParOf" srcId="{28FD25EF-D1B9-1646-85A8-2958E9164485}" destId="{FD5C9CEE-FFF0-1C43-AC9E-A702C22EDCE4}" srcOrd="1" destOrd="0" presId="urn:microsoft.com/office/officeart/2016/7/layout/LinearBlockProcessNumbered"/>
    <dgm:cxn modelId="{B4F52CA7-A4FF-6F4B-B0BC-5D8D2A77173F}" type="presParOf" srcId="{28FD25EF-D1B9-1646-85A8-2958E9164485}" destId="{F7DA26DB-F465-B84F-8FAA-9B0863CB336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85EC-A01C-BF49-9573-A87025ED2EED}">
      <dsp:nvSpPr>
        <dsp:cNvPr id="0" name=""/>
        <dsp:cNvSpPr/>
      </dsp:nvSpPr>
      <dsp:spPr>
        <a:xfrm>
          <a:off x="1611" y="417181"/>
          <a:ext cx="3115177" cy="2657636"/>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Art. 1 RC (3) Romania is a </a:t>
          </a:r>
          <a:r>
            <a:rPr lang="en-GB" sz="1200" b="1" kern="1200" dirty="0">
              <a:solidFill>
                <a:schemeClr val="tx1"/>
              </a:solidFill>
            </a:rPr>
            <a:t>democratic</a:t>
          </a:r>
          <a:r>
            <a:rPr lang="en-GB" sz="1200" kern="1200" dirty="0">
              <a:solidFill>
                <a:schemeClr val="tx1"/>
              </a:solidFill>
            </a:rPr>
            <a:t> and social state, </a:t>
          </a:r>
          <a:r>
            <a:rPr lang="en-GB" sz="1200" b="1" kern="1200" dirty="0">
              <a:solidFill>
                <a:schemeClr val="tx1"/>
              </a:solidFill>
            </a:rPr>
            <a:t>governed by the rule of law</a:t>
          </a:r>
          <a:r>
            <a:rPr lang="en-GB" sz="1200" kern="1200" dirty="0">
              <a:solidFill>
                <a:schemeClr val="tx1"/>
              </a:solidFill>
            </a:rPr>
            <a:t>, in which </a:t>
          </a:r>
          <a:r>
            <a:rPr lang="en-GB" sz="1200" b="1" kern="1200" dirty="0">
              <a:solidFill>
                <a:schemeClr val="tx1"/>
              </a:solidFill>
            </a:rPr>
            <a:t>human dignity, the citizens' rights and freedoms</a:t>
          </a:r>
          <a:r>
            <a:rPr lang="en-GB" sz="1200" kern="1200" dirty="0">
              <a:solidFill>
                <a:schemeClr val="tx1"/>
              </a:solidFill>
            </a:rPr>
            <a:t>, the free development of human personality, </a:t>
          </a:r>
          <a:r>
            <a:rPr lang="en-GB" sz="1200" b="1" kern="1200" dirty="0">
              <a:solidFill>
                <a:schemeClr val="tx1"/>
              </a:solidFill>
            </a:rPr>
            <a:t>justice</a:t>
          </a:r>
          <a:r>
            <a:rPr lang="en-GB" sz="1200" kern="1200" dirty="0">
              <a:solidFill>
                <a:schemeClr val="tx1"/>
              </a:solidFill>
            </a:rPr>
            <a:t> and political pluralism represent </a:t>
          </a:r>
          <a:r>
            <a:rPr lang="en-GB" sz="1200" b="1" kern="1200" dirty="0">
              <a:solidFill>
                <a:schemeClr val="tx1"/>
              </a:solidFill>
            </a:rPr>
            <a:t>supreme values</a:t>
          </a:r>
          <a:r>
            <a:rPr lang="en-GB" sz="1200" kern="1200" dirty="0">
              <a:solidFill>
                <a:schemeClr val="tx1"/>
              </a:solidFill>
            </a:rPr>
            <a:t>, (…). (4) The State shall be organized based on </a:t>
          </a:r>
          <a:r>
            <a:rPr lang="en-GB" sz="1200" b="1" kern="1200" dirty="0">
              <a:solidFill>
                <a:schemeClr val="tx1"/>
              </a:solidFill>
            </a:rPr>
            <a:t>the principle of the separation and balance of powers </a:t>
          </a:r>
          <a:r>
            <a:rPr lang="en-GB" sz="1200" kern="1200" dirty="0">
              <a:solidFill>
                <a:schemeClr val="tx1"/>
              </a:solidFill>
            </a:rPr>
            <a:t>-legislative, executive, and judicial - within the framework of constitutional democracy. (5) </a:t>
          </a:r>
          <a:r>
            <a:rPr lang="en-GB" sz="1200" b="1" kern="1200" dirty="0">
              <a:solidFill>
                <a:schemeClr val="tx1"/>
              </a:solidFill>
            </a:rPr>
            <a:t>In Romania, the observance of the Constitution, its supremacy and the laws are mandatory</a:t>
          </a:r>
          <a:endParaRPr lang="ro-RO" sz="1200" b="1" kern="1200" dirty="0">
            <a:solidFill>
              <a:schemeClr val="tx1"/>
            </a:solidFill>
          </a:endParaRPr>
        </a:p>
      </dsp:txBody>
      <dsp:txXfrm>
        <a:off x="1611" y="417181"/>
        <a:ext cx="3115177" cy="2657636"/>
      </dsp:txXfrm>
    </dsp:sp>
    <dsp:sp modelId="{F71365A0-763A-344E-A8AC-961E9D66AB00}">
      <dsp:nvSpPr>
        <dsp:cNvPr id="0" name=""/>
        <dsp:cNvSpPr/>
      </dsp:nvSpPr>
      <dsp:spPr>
        <a:xfrm>
          <a:off x="3164961" y="1624500"/>
          <a:ext cx="467276"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96C7E-DA30-0247-8854-385BF5A4321E}">
      <dsp:nvSpPr>
        <dsp:cNvPr id="0" name=""/>
        <dsp:cNvSpPr/>
      </dsp:nvSpPr>
      <dsp:spPr>
        <a:xfrm>
          <a:off x="3680411" y="417181"/>
          <a:ext cx="3115177" cy="2657636"/>
        </a:xfrm>
        <a:prstGeom prst="rect">
          <a:avLst/>
        </a:prstGeom>
        <a:solidFill>
          <a:schemeClr val="accent4">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Art. 148(2) RC: </a:t>
          </a:r>
          <a:r>
            <a:rPr lang="en-US" sz="1400" b="0" kern="1200" dirty="0">
              <a:solidFill>
                <a:schemeClr val="tx1"/>
              </a:solidFill>
            </a:rPr>
            <a:t>As a result of the accession, the provisions of the constituent treaties of the European Union, as well as the other mandatory community regulations </a:t>
          </a:r>
          <a:r>
            <a:rPr lang="en-US" sz="1400" b="1" kern="1200" dirty="0">
              <a:solidFill>
                <a:schemeClr val="tx1"/>
              </a:solidFill>
            </a:rPr>
            <a:t>shall take precedence over the opposite provisions of the national laws</a:t>
          </a:r>
          <a:r>
            <a:rPr lang="en-US" sz="1400" b="0" kern="1200" dirty="0">
              <a:solidFill>
                <a:schemeClr val="tx1"/>
              </a:solidFill>
            </a:rPr>
            <a:t>, in compliance with the provisions of the accession act.</a:t>
          </a:r>
        </a:p>
      </dsp:txBody>
      <dsp:txXfrm>
        <a:off x="3680411" y="417181"/>
        <a:ext cx="3115177" cy="2657636"/>
      </dsp:txXfrm>
    </dsp:sp>
    <dsp:sp modelId="{2BC4C7AE-63B5-9843-B128-1DA51896DA3F}">
      <dsp:nvSpPr>
        <dsp:cNvPr id="0" name=""/>
        <dsp:cNvSpPr/>
      </dsp:nvSpPr>
      <dsp:spPr>
        <a:xfrm>
          <a:off x="6843761" y="1624500"/>
          <a:ext cx="467276"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DC94E-E794-4549-BEC0-FBBD72387187}">
      <dsp:nvSpPr>
        <dsp:cNvPr id="0" name=""/>
        <dsp:cNvSpPr/>
      </dsp:nvSpPr>
      <dsp:spPr>
        <a:xfrm>
          <a:off x="7359211" y="417181"/>
          <a:ext cx="3115177" cy="265763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rPr>
            <a:t>Art. 20 (1) Constitutional provisions concerning the citizens' rights and liberties shall be interpreted and enforced in conformity with the Universal Declaration of Human Rights, with the covenants and other treaties Romania is a party to. (2) Where any inconsistencies exist between the covenants and treaties on the fundamental human rights Romania is a party to, and the national laws, the international regulations shall take precedence, </a:t>
          </a:r>
          <a:r>
            <a:rPr lang="en-US" sz="1200" b="1" i="0" kern="1200" dirty="0">
              <a:solidFill>
                <a:schemeClr val="tx1"/>
              </a:solidFill>
            </a:rPr>
            <a:t>unless the Constitution or national laws </a:t>
          </a:r>
          <a:r>
            <a:rPr lang="en-US" sz="1200" b="0" i="0" kern="1200" dirty="0">
              <a:solidFill>
                <a:schemeClr val="tx1"/>
              </a:solidFill>
            </a:rPr>
            <a:t>comprise more favorable provisions.</a:t>
          </a:r>
          <a:endParaRPr lang="en-US" sz="1200" kern="1200" dirty="0">
            <a:solidFill>
              <a:schemeClr val="tx1"/>
            </a:solidFill>
          </a:endParaRPr>
        </a:p>
      </dsp:txBody>
      <dsp:txXfrm>
        <a:off x="7359211" y="417181"/>
        <a:ext cx="3115177" cy="265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5D13E-C11D-DC47-911E-D7F0C8CFD1E3}">
      <dsp:nvSpPr>
        <dsp:cNvPr id="0" name=""/>
        <dsp:cNvSpPr/>
      </dsp:nvSpPr>
      <dsp:spPr>
        <a:xfrm>
          <a:off x="3008163" y="681701"/>
          <a:ext cx="525504" cy="91440"/>
        </a:xfrm>
        <a:custGeom>
          <a:avLst/>
          <a:gdLst/>
          <a:ahLst/>
          <a:cxnLst/>
          <a:rect l="0" t="0" r="0" b="0"/>
          <a:pathLst>
            <a:path>
              <a:moveTo>
                <a:pt x="0" y="45720"/>
              </a:moveTo>
              <a:lnTo>
                <a:pt x="52550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7013" y="724641"/>
        <a:ext cx="27805" cy="5561"/>
      </dsp:txXfrm>
    </dsp:sp>
    <dsp:sp modelId="{769A383D-CAF8-C444-8330-F1E3EF463284}">
      <dsp:nvSpPr>
        <dsp:cNvPr id="0" name=""/>
        <dsp:cNvSpPr/>
      </dsp:nvSpPr>
      <dsp:spPr>
        <a:xfrm>
          <a:off x="592115" y="2067"/>
          <a:ext cx="2417847" cy="145070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477" tIns="124362" rIns="118477" bIns="124362" numCol="1" spcCol="1270" anchor="ctr" anchorCtr="0">
          <a:noAutofit/>
        </a:bodyPr>
        <a:lstStyle/>
        <a:p>
          <a:pPr marL="0" lvl="0" indent="0" algn="ctr" defTabSz="755650">
            <a:lnSpc>
              <a:spcPct val="90000"/>
            </a:lnSpc>
            <a:spcBef>
              <a:spcPct val="0"/>
            </a:spcBef>
            <a:spcAft>
              <a:spcPct val="35000"/>
            </a:spcAft>
            <a:buNone/>
          </a:pPr>
          <a:r>
            <a:rPr lang="en-US" sz="1700" kern="1200"/>
            <a:t>Short period of time</a:t>
          </a:r>
        </a:p>
        <a:p>
          <a:pPr marL="0" lvl="0" indent="0" algn="ctr" defTabSz="755650">
            <a:lnSpc>
              <a:spcPct val="90000"/>
            </a:lnSpc>
            <a:spcBef>
              <a:spcPct val="0"/>
            </a:spcBef>
            <a:spcAft>
              <a:spcPct val="35000"/>
            </a:spcAft>
            <a:buNone/>
          </a:pPr>
          <a:r>
            <a:rPr lang="en-US" sz="1700" kern="1200"/>
            <a:t>Emergency ordinances of the government</a:t>
          </a:r>
        </a:p>
      </dsp:txBody>
      <dsp:txXfrm>
        <a:off x="592115" y="2067"/>
        <a:ext cx="2417847" cy="1450708"/>
      </dsp:txXfrm>
    </dsp:sp>
    <dsp:sp modelId="{CD2191E6-6B9C-A14D-B303-028BA1A40188}">
      <dsp:nvSpPr>
        <dsp:cNvPr id="0" name=""/>
        <dsp:cNvSpPr/>
      </dsp:nvSpPr>
      <dsp:spPr>
        <a:xfrm>
          <a:off x="1801039" y="1450976"/>
          <a:ext cx="2973952" cy="525504"/>
        </a:xfrm>
        <a:custGeom>
          <a:avLst/>
          <a:gdLst/>
          <a:ahLst/>
          <a:cxnLst/>
          <a:rect l="0" t="0" r="0" b="0"/>
          <a:pathLst>
            <a:path>
              <a:moveTo>
                <a:pt x="2973952" y="0"/>
              </a:moveTo>
              <a:lnTo>
                <a:pt x="2973952" y="279852"/>
              </a:lnTo>
              <a:lnTo>
                <a:pt x="0" y="279852"/>
              </a:lnTo>
              <a:lnTo>
                <a:pt x="0" y="52550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2378" y="1710947"/>
        <a:ext cx="151274" cy="5561"/>
      </dsp:txXfrm>
    </dsp:sp>
    <dsp:sp modelId="{5B0223D1-06FB-5243-AD2D-419FDC1C2310}">
      <dsp:nvSpPr>
        <dsp:cNvPr id="0" name=""/>
        <dsp:cNvSpPr/>
      </dsp:nvSpPr>
      <dsp:spPr>
        <a:xfrm>
          <a:off x="3566068" y="2067"/>
          <a:ext cx="2417847" cy="145070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477" tIns="124362" rIns="118477" bIns="124362" numCol="1" spcCol="1270" anchor="ctr" anchorCtr="0">
          <a:noAutofit/>
        </a:bodyPr>
        <a:lstStyle/>
        <a:p>
          <a:pPr marL="0" lvl="0" indent="0" algn="ctr" defTabSz="755650">
            <a:lnSpc>
              <a:spcPct val="90000"/>
            </a:lnSpc>
            <a:spcBef>
              <a:spcPct val="0"/>
            </a:spcBef>
            <a:spcAft>
              <a:spcPct val="35000"/>
            </a:spcAft>
            <a:buNone/>
          </a:pPr>
          <a:r>
            <a:rPr lang="en-GB" sz="1700" kern="1200"/>
            <a:t>Broad scope, touching upon the criminal justice system and anti-corruption rules.</a:t>
          </a:r>
        </a:p>
      </dsp:txBody>
      <dsp:txXfrm>
        <a:off x="3566068" y="2067"/>
        <a:ext cx="2417847" cy="1450708"/>
      </dsp:txXfrm>
    </dsp:sp>
    <dsp:sp modelId="{A5FEA35B-EBFE-3D4A-93E9-0049313A0B74}">
      <dsp:nvSpPr>
        <dsp:cNvPr id="0" name=""/>
        <dsp:cNvSpPr/>
      </dsp:nvSpPr>
      <dsp:spPr>
        <a:xfrm>
          <a:off x="3008163" y="2688515"/>
          <a:ext cx="525504" cy="91440"/>
        </a:xfrm>
        <a:custGeom>
          <a:avLst/>
          <a:gdLst/>
          <a:ahLst/>
          <a:cxnLst/>
          <a:rect l="0" t="0" r="0" b="0"/>
          <a:pathLst>
            <a:path>
              <a:moveTo>
                <a:pt x="0" y="45720"/>
              </a:moveTo>
              <a:lnTo>
                <a:pt x="52550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7013" y="2731454"/>
        <a:ext cx="27805" cy="5561"/>
      </dsp:txXfrm>
    </dsp:sp>
    <dsp:sp modelId="{A2E456CE-EB8B-3943-B0FC-2A047B106F26}">
      <dsp:nvSpPr>
        <dsp:cNvPr id="0" name=""/>
        <dsp:cNvSpPr/>
      </dsp:nvSpPr>
      <dsp:spPr>
        <a:xfrm>
          <a:off x="592115" y="2008880"/>
          <a:ext cx="2417847" cy="1450708"/>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477" tIns="124362" rIns="118477" bIns="124362" numCol="1" spcCol="1270" anchor="ctr" anchorCtr="0">
          <a:noAutofit/>
        </a:bodyPr>
        <a:lstStyle/>
        <a:p>
          <a:pPr marL="0" lvl="0" indent="0" algn="ctr" defTabSz="755650">
            <a:lnSpc>
              <a:spcPct val="90000"/>
            </a:lnSpc>
            <a:spcBef>
              <a:spcPct val="0"/>
            </a:spcBef>
            <a:spcAft>
              <a:spcPct val="35000"/>
            </a:spcAft>
            <a:buNone/>
          </a:pPr>
          <a:r>
            <a:rPr lang="en-GB" sz="1700" kern="1200"/>
            <a:t>the existence of the CVM</a:t>
          </a:r>
          <a:endParaRPr lang="en-US" sz="1700" kern="1200"/>
        </a:p>
      </dsp:txBody>
      <dsp:txXfrm>
        <a:off x="592115" y="2008880"/>
        <a:ext cx="2417847" cy="1450708"/>
      </dsp:txXfrm>
    </dsp:sp>
    <dsp:sp modelId="{C29445A0-894F-964A-B21E-14EDD819786D}">
      <dsp:nvSpPr>
        <dsp:cNvPr id="0" name=""/>
        <dsp:cNvSpPr/>
      </dsp:nvSpPr>
      <dsp:spPr>
        <a:xfrm>
          <a:off x="3566068" y="2008880"/>
          <a:ext cx="2417847" cy="1450708"/>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477" tIns="124362" rIns="118477" bIns="124362" numCol="1" spcCol="1270" anchor="ctr" anchorCtr="0">
          <a:noAutofit/>
        </a:bodyPr>
        <a:lstStyle/>
        <a:p>
          <a:pPr marL="0" lvl="0" indent="0" algn="ctr" defTabSz="755650">
            <a:lnSpc>
              <a:spcPct val="90000"/>
            </a:lnSpc>
            <a:spcBef>
              <a:spcPct val="0"/>
            </a:spcBef>
            <a:spcAft>
              <a:spcPct val="35000"/>
            </a:spcAft>
            <a:buNone/>
          </a:pPr>
          <a:r>
            <a:rPr lang="en-GB" sz="1700" kern="1200" dirty="0"/>
            <a:t>the civil society </a:t>
          </a:r>
        </a:p>
        <a:p>
          <a:pPr marL="0" lvl="0" indent="0" algn="ctr" defTabSz="755650">
            <a:lnSpc>
              <a:spcPct val="90000"/>
            </a:lnSpc>
            <a:spcBef>
              <a:spcPct val="0"/>
            </a:spcBef>
            <a:spcAft>
              <a:spcPct val="35000"/>
            </a:spcAft>
            <a:buNone/>
          </a:pPr>
          <a:r>
            <a:rPr lang="en-GB" sz="1700" kern="1200" dirty="0"/>
            <a:t>&amp; the judiciary</a:t>
          </a:r>
        </a:p>
      </dsp:txBody>
      <dsp:txXfrm>
        <a:off x="3566068" y="2008880"/>
        <a:ext cx="2417847" cy="1450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59259-2B74-274A-9781-2FC88E782B8A}">
      <dsp:nvSpPr>
        <dsp:cNvPr id="0" name=""/>
        <dsp:cNvSpPr/>
      </dsp:nvSpPr>
      <dsp:spPr>
        <a:xfrm>
          <a:off x="1225" y="453480"/>
          <a:ext cx="2866778" cy="14333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Apex courts</a:t>
          </a:r>
        </a:p>
      </dsp:txBody>
      <dsp:txXfrm>
        <a:off x="43208" y="495463"/>
        <a:ext cx="2782812" cy="1349423"/>
      </dsp:txXfrm>
    </dsp:sp>
    <dsp:sp modelId="{EE212BC7-989A-D847-B843-F9BF9906B59E}">
      <dsp:nvSpPr>
        <dsp:cNvPr id="0" name=""/>
        <dsp:cNvSpPr/>
      </dsp:nvSpPr>
      <dsp:spPr>
        <a:xfrm>
          <a:off x="3584698" y="453480"/>
          <a:ext cx="2866778" cy="14333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Ordinary courts</a:t>
          </a:r>
        </a:p>
      </dsp:txBody>
      <dsp:txXfrm>
        <a:off x="3626681" y="495463"/>
        <a:ext cx="2782812" cy="1349423"/>
      </dsp:txXfrm>
    </dsp:sp>
    <dsp:sp modelId="{B8851441-B7F5-E044-83E1-B538972F9E8A}">
      <dsp:nvSpPr>
        <dsp:cNvPr id="0" name=""/>
        <dsp:cNvSpPr/>
      </dsp:nvSpPr>
      <dsp:spPr>
        <a:xfrm>
          <a:off x="7168171" y="453480"/>
          <a:ext cx="2866778" cy="14333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Magistrates’ associations</a:t>
          </a:r>
        </a:p>
      </dsp:txBody>
      <dsp:txXfrm>
        <a:off x="7210154" y="495463"/>
        <a:ext cx="2782812" cy="1349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A07FF-8DE3-BF48-A022-A8420945EA55}">
      <dsp:nvSpPr>
        <dsp:cNvPr id="0" name=""/>
        <dsp:cNvSpPr/>
      </dsp:nvSpPr>
      <dsp:spPr>
        <a:xfrm>
          <a:off x="4698" y="31531"/>
          <a:ext cx="2205214" cy="30674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MAIN THEME: if judgments of the CCR can infringe the principles of judicial independence and the rule of law, as well as the protection of the financial interests of the Union. </a:t>
          </a:r>
        </a:p>
      </dsp:txBody>
      <dsp:txXfrm>
        <a:off x="4698" y="31531"/>
        <a:ext cx="2205214" cy="3067487"/>
      </dsp:txXfrm>
    </dsp:sp>
    <dsp:sp modelId="{2CD60E41-9E28-0E43-B509-FA13D2DA7D63}">
      <dsp:nvSpPr>
        <dsp:cNvPr id="0" name=""/>
        <dsp:cNvSpPr/>
      </dsp:nvSpPr>
      <dsp:spPr>
        <a:xfrm>
          <a:off x="2245508" y="1443775"/>
          <a:ext cx="330782" cy="243000"/>
        </a:xfrm>
        <a:prstGeom prst="rightArrow">
          <a:avLst>
            <a:gd name="adj1" fmla="val 50000"/>
            <a:gd name="adj2" fmla="val 50000"/>
          </a:avLst>
        </a:prstGeom>
        <a:solidFill>
          <a:schemeClr val="accent2">
            <a:hueOff val="771504"/>
            <a:satOff val="257"/>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A2BD6-73B8-2F40-B22B-3CAF0133E35B}">
      <dsp:nvSpPr>
        <dsp:cNvPr id="0" name=""/>
        <dsp:cNvSpPr/>
      </dsp:nvSpPr>
      <dsp:spPr>
        <a:xfrm>
          <a:off x="2611886" y="31531"/>
          <a:ext cx="2205214" cy="3067487"/>
        </a:xfrm>
        <a:prstGeom prst="rect">
          <a:avLst/>
        </a:prstGeom>
        <a:solidFill>
          <a:schemeClr val="accent2">
            <a:hueOff val="1543008"/>
            <a:satOff val="514"/>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On 7 November 2018, the Constitutional Court issued Decision 685/2018 stating, in essence, that </a:t>
          </a:r>
          <a:r>
            <a:rPr lang="en-US" sz="1100" kern="1200" dirty="0">
              <a:solidFill>
                <a:srgbClr val="FF0000"/>
              </a:solidFill>
            </a:rPr>
            <a:t>some panels of the national supreme court were improperly composed</a:t>
          </a:r>
          <a:r>
            <a:rPr lang="en-US" sz="1100" kern="1200" dirty="0"/>
            <a:t>. This decision had enabled some of the parties concerned to introduce extraordinary appeals, which in turn raised potential issues not only concerning the protection of the financial interests of the EU under Article 325(1) TFEU, but also the interpretation of the concept of ‘tribunal previously established by law’</a:t>
          </a:r>
        </a:p>
      </dsp:txBody>
      <dsp:txXfrm>
        <a:off x="2611886" y="31531"/>
        <a:ext cx="2205214" cy="3067487"/>
      </dsp:txXfrm>
    </dsp:sp>
    <dsp:sp modelId="{8F3C41DC-6F6F-0A4A-8B0C-406F7E867685}">
      <dsp:nvSpPr>
        <dsp:cNvPr id="0" name=""/>
        <dsp:cNvSpPr/>
      </dsp:nvSpPr>
      <dsp:spPr>
        <a:xfrm>
          <a:off x="4852696" y="1443775"/>
          <a:ext cx="330782" cy="243000"/>
        </a:xfrm>
        <a:prstGeom prst="rightArrow">
          <a:avLst>
            <a:gd name="adj1" fmla="val 50000"/>
            <a:gd name="adj2" fmla="val 50000"/>
          </a:avLst>
        </a:prstGeom>
        <a:solidFill>
          <a:schemeClr val="accent2">
            <a:hueOff val="2314512"/>
            <a:satOff val="7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B0F5D-C4C7-7E47-997D-34D3138BE562}">
      <dsp:nvSpPr>
        <dsp:cNvPr id="0" name=""/>
        <dsp:cNvSpPr/>
      </dsp:nvSpPr>
      <dsp:spPr>
        <a:xfrm>
          <a:off x="5219074" y="31531"/>
          <a:ext cx="2205214" cy="3067487"/>
        </a:xfrm>
        <a:prstGeom prst="rect">
          <a:avLst/>
        </a:prstGeom>
        <a:solidFill>
          <a:schemeClr val="accent2">
            <a:hueOff val="3086016"/>
            <a:satOff val="1027"/>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Second, on 16 February 2016 the Constitutional Court issued Decision 51/2016 declaring </a:t>
          </a:r>
          <a:r>
            <a:rPr lang="en-US" sz="1100" kern="1200" dirty="0">
              <a:solidFill>
                <a:srgbClr val="FF0000"/>
              </a:solidFill>
            </a:rPr>
            <a:t>the participation of domestic intelligence services in the carrying out of technical surveillance measures for the purposes of acts of criminal investigation to be unconstitutional</a:t>
          </a:r>
          <a:r>
            <a:rPr lang="en-US" sz="1100" kern="1200" dirty="0"/>
            <a:t>, leading to the exclusion of such evidence from criminal proceedings. </a:t>
          </a:r>
        </a:p>
      </dsp:txBody>
      <dsp:txXfrm>
        <a:off x="5219074" y="31531"/>
        <a:ext cx="2205214" cy="3067487"/>
      </dsp:txXfrm>
    </dsp:sp>
    <dsp:sp modelId="{D89834EE-AA00-5E4D-92BE-E83310D4E70C}">
      <dsp:nvSpPr>
        <dsp:cNvPr id="0" name=""/>
        <dsp:cNvSpPr/>
      </dsp:nvSpPr>
      <dsp:spPr>
        <a:xfrm>
          <a:off x="7459884" y="1443775"/>
          <a:ext cx="330782" cy="243000"/>
        </a:xfrm>
        <a:prstGeom prst="rightArrow">
          <a:avLst>
            <a:gd name="adj1" fmla="val 50000"/>
            <a:gd name="adj2" fmla="val 50000"/>
          </a:avLst>
        </a:prstGeom>
        <a:solidFill>
          <a:schemeClr val="accent2">
            <a:hueOff val="3857520"/>
            <a:satOff val="1284"/>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5905D-6D12-7D46-9245-2C8A776017B9}">
      <dsp:nvSpPr>
        <dsp:cNvPr id="0" name=""/>
        <dsp:cNvSpPr/>
      </dsp:nvSpPr>
      <dsp:spPr>
        <a:xfrm>
          <a:off x="7826262" y="31531"/>
          <a:ext cx="2205214" cy="3067487"/>
        </a:xfrm>
        <a:prstGeom prst="rect">
          <a:avLst/>
        </a:prstGeom>
        <a:solidFill>
          <a:schemeClr val="accent2">
            <a:hueOff val="4629023"/>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Third, on 3 July 2019, the Constitutional Court issued Decision 417/2019 declaring the failure of the </a:t>
          </a:r>
          <a:r>
            <a:rPr lang="en-US" sz="1100" kern="1200" dirty="0">
              <a:solidFill>
                <a:srgbClr val="FF0000"/>
              </a:solidFill>
            </a:rPr>
            <a:t>HCCJ to comply with its legal obligation to establish specialist panels to deal at first instance with corruption offences</a:t>
          </a:r>
          <a:r>
            <a:rPr lang="en-US" sz="1100" kern="1200" dirty="0"/>
            <a:t>. This leads to the re-examination of cases concerning corruption connected with the management of EU funds already adjudicated.</a:t>
          </a:r>
        </a:p>
      </dsp:txBody>
      <dsp:txXfrm>
        <a:off x="7826262" y="31531"/>
        <a:ext cx="2205214" cy="3067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8DD8-C92C-F742-A334-5E37762FC68F}">
      <dsp:nvSpPr>
        <dsp:cNvPr id="0" name=""/>
        <dsp:cNvSpPr/>
      </dsp:nvSpPr>
      <dsp:spPr>
        <a:xfrm>
          <a:off x="0" y="0"/>
          <a:ext cx="3136304" cy="3130550"/>
        </a:xfrm>
        <a:prstGeom prst="rect">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519" tIns="330200" rIns="244519" bIns="330200" numCol="1" spcCol="1270" anchor="t" anchorCtr="0">
          <a:noAutofit/>
        </a:bodyPr>
        <a:lstStyle/>
        <a:p>
          <a:pPr marL="0" lvl="0" indent="0" algn="l" defTabSz="755650">
            <a:lnSpc>
              <a:spcPct val="90000"/>
            </a:lnSpc>
            <a:spcBef>
              <a:spcPct val="0"/>
            </a:spcBef>
            <a:spcAft>
              <a:spcPct val="35000"/>
            </a:spcAft>
            <a:buNone/>
          </a:pPr>
          <a:r>
            <a:rPr lang="en-GB" sz="1700" kern="1200" dirty="0"/>
            <a:t>Joining the line of other MS’ defiant constitutional &amp; supreme courts</a:t>
          </a:r>
          <a:endParaRPr lang="en-US" sz="1700" kern="1200" dirty="0"/>
        </a:p>
      </dsp:txBody>
      <dsp:txXfrm>
        <a:off x="0" y="1189609"/>
        <a:ext cx="3136304" cy="1878330"/>
      </dsp:txXfrm>
    </dsp:sp>
    <dsp:sp modelId="{3180B946-798D-A84C-91B9-F16F8B546C1D}">
      <dsp:nvSpPr>
        <dsp:cNvPr id="0" name=""/>
        <dsp:cNvSpPr/>
      </dsp:nvSpPr>
      <dsp:spPr>
        <a:xfrm>
          <a:off x="1098569" y="313055"/>
          <a:ext cx="939165" cy="93916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1" tIns="12700" rIns="73221"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1236107" y="450593"/>
        <a:ext cx="664089" cy="664089"/>
      </dsp:txXfrm>
    </dsp:sp>
    <dsp:sp modelId="{6A267DEB-FBD8-A14E-A3E1-17C2D9A0FB27}">
      <dsp:nvSpPr>
        <dsp:cNvPr id="0" name=""/>
        <dsp:cNvSpPr/>
      </dsp:nvSpPr>
      <dsp:spPr>
        <a:xfrm>
          <a:off x="0" y="3130478"/>
          <a:ext cx="313630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B5005-E382-4147-ACDE-D8E30EB2565F}">
      <dsp:nvSpPr>
        <dsp:cNvPr id="0" name=""/>
        <dsp:cNvSpPr/>
      </dsp:nvSpPr>
      <dsp:spPr>
        <a:xfrm>
          <a:off x="3449935" y="0"/>
          <a:ext cx="3136304" cy="31305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519" tIns="330200" rIns="244519" bIns="330200" numCol="1" spcCol="1270" anchor="t" anchorCtr="0">
          <a:noAutofit/>
        </a:bodyPr>
        <a:lstStyle/>
        <a:p>
          <a:pPr marL="0" lvl="0" indent="0" algn="l" defTabSz="889000">
            <a:lnSpc>
              <a:spcPct val="90000"/>
            </a:lnSpc>
            <a:spcBef>
              <a:spcPct val="0"/>
            </a:spcBef>
            <a:spcAft>
              <a:spcPct val="35000"/>
            </a:spcAft>
            <a:buNone/>
          </a:pPr>
          <a:r>
            <a:rPr lang="en-GB" sz="2000" kern="1200"/>
            <a:t>Following its established doctrine of limited recognition of the primacy of EU law</a:t>
          </a:r>
          <a:endParaRPr lang="en-US" sz="2000" kern="1200"/>
        </a:p>
      </dsp:txBody>
      <dsp:txXfrm>
        <a:off x="3449935" y="1189609"/>
        <a:ext cx="3136304" cy="1878330"/>
      </dsp:txXfrm>
    </dsp:sp>
    <dsp:sp modelId="{4ADDEFDA-4EE1-7846-9919-46B9CE935F39}">
      <dsp:nvSpPr>
        <dsp:cNvPr id="0" name=""/>
        <dsp:cNvSpPr/>
      </dsp:nvSpPr>
      <dsp:spPr>
        <a:xfrm>
          <a:off x="4548505" y="313055"/>
          <a:ext cx="939165" cy="93916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1" tIns="12700" rIns="73221"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4686043" y="450593"/>
        <a:ext cx="664089" cy="664089"/>
      </dsp:txXfrm>
    </dsp:sp>
    <dsp:sp modelId="{D2241F12-CBD0-4243-8507-5B80F16FC1D3}">
      <dsp:nvSpPr>
        <dsp:cNvPr id="0" name=""/>
        <dsp:cNvSpPr/>
      </dsp:nvSpPr>
      <dsp:spPr>
        <a:xfrm>
          <a:off x="3449935" y="3130478"/>
          <a:ext cx="313630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5D1CF-6E3D-DF41-9FA3-4D77929131FF}">
      <dsp:nvSpPr>
        <dsp:cNvPr id="0" name=""/>
        <dsp:cNvSpPr/>
      </dsp:nvSpPr>
      <dsp:spPr>
        <a:xfrm>
          <a:off x="6899870" y="0"/>
          <a:ext cx="3136304" cy="3130550"/>
        </a:xfrm>
        <a:prstGeom prst="rect">
          <a:avLst/>
        </a:prstGeom>
        <a:solidFill>
          <a:schemeClr val="accent3">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519" tIns="330200" rIns="244519" bIns="330200" numCol="1" spcCol="1270" anchor="t" anchorCtr="0">
          <a:noAutofit/>
        </a:bodyPr>
        <a:lstStyle/>
        <a:p>
          <a:pPr marL="0" lvl="0" indent="0" algn="l" defTabSz="755650">
            <a:lnSpc>
              <a:spcPct val="90000"/>
            </a:lnSpc>
            <a:spcBef>
              <a:spcPct val="0"/>
            </a:spcBef>
            <a:spcAft>
              <a:spcPct val="35000"/>
            </a:spcAft>
            <a:buNone/>
          </a:pPr>
          <a:r>
            <a:rPr lang="en-GB" sz="1700" kern="1200" dirty="0"/>
            <a:t>The revision of the Constitution is required to give precedence to EU law</a:t>
          </a:r>
          <a:endParaRPr lang="en-US" sz="1700" kern="1200" dirty="0"/>
        </a:p>
      </dsp:txBody>
      <dsp:txXfrm>
        <a:off x="6899870" y="1189609"/>
        <a:ext cx="3136304" cy="1878330"/>
      </dsp:txXfrm>
    </dsp:sp>
    <dsp:sp modelId="{877E4AB9-CEBC-6A46-87A6-41724CCE7008}">
      <dsp:nvSpPr>
        <dsp:cNvPr id="0" name=""/>
        <dsp:cNvSpPr/>
      </dsp:nvSpPr>
      <dsp:spPr>
        <a:xfrm>
          <a:off x="7998440" y="313055"/>
          <a:ext cx="939165" cy="93916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21" tIns="12700" rIns="73221"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8135978" y="450593"/>
        <a:ext cx="664089" cy="664089"/>
      </dsp:txXfrm>
    </dsp:sp>
    <dsp:sp modelId="{3CEA13E4-D867-2147-9089-660D0D5EC38A}">
      <dsp:nvSpPr>
        <dsp:cNvPr id="0" name=""/>
        <dsp:cNvSpPr/>
      </dsp:nvSpPr>
      <dsp:spPr>
        <a:xfrm>
          <a:off x="6899870" y="3130478"/>
          <a:ext cx="313630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911F-9CCE-A748-A9AD-23CB4D731904}">
      <dsp:nvSpPr>
        <dsp:cNvPr id="0" name=""/>
        <dsp:cNvSpPr/>
      </dsp:nvSpPr>
      <dsp:spPr>
        <a:xfrm>
          <a:off x="829562" y="1842"/>
          <a:ext cx="3901277" cy="2340766"/>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Courts that followed the CJUE criteria and disregarded the RCC Decision no. 390/2021 (+disciplinary proceedings)</a:t>
          </a:r>
        </a:p>
      </dsp:txBody>
      <dsp:txXfrm>
        <a:off x="829562" y="1842"/>
        <a:ext cx="3901277" cy="2340766"/>
      </dsp:txXfrm>
    </dsp:sp>
    <dsp:sp modelId="{09EFD0FF-2280-114D-847B-7F1C1E877A42}">
      <dsp:nvSpPr>
        <dsp:cNvPr id="0" name=""/>
        <dsp:cNvSpPr/>
      </dsp:nvSpPr>
      <dsp:spPr>
        <a:xfrm>
          <a:off x="5120967" y="1842"/>
          <a:ext cx="3901277" cy="2340766"/>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tx1"/>
              </a:solidFill>
            </a:rPr>
            <a:t>Courts that followed the RCC Decision no. 390/2021 </a:t>
          </a:r>
          <a:r>
            <a:rPr lang="fr-FR" sz="2000" kern="1200" dirty="0">
              <a:solidFill>
                <a:schemeClr val="tx1"/>
              </a:solidFill>
            </a:rPr>
            <a:t>(HCCJ, </a:t>
          </a:r>
          <a:r>
            <a:rPr lang="en-GB" sz="2000" kern="1200" dirty="0">
              <a:solidFill>
                <a:schemeClr val="tx1"/>
              </a:solidFill>
            </a:rPr>
            <a:t>Judgement of 8 September 2021)</a:t>
          </a:r>
          <a:r>
            <a:rPr lang="en-RO" sz="2000" kern="1200" dirty="0">
              <a:solidFill>
                <a:schemeClr val="tx1"/>
              </a:solidFill>
            </a:rPr>
            <a:t> </a:t>
          </a:r>
          <a:endParaRPr lang="fr-FR" sz="2000" kern="1200" noProof="0" dirty="0">
            <a:solidFill>
              <a:schemeClr val="tx1"/>
            </a:solidFill>
          </a:endParaRPr>
        </a:p>
      </dsp:txBody>
      <dsp:txXfrm>
        <a:off x="5120967" y="1842"/>
        <a:ext cx="3901277" cy="2340766"/>
      </dsp:txXfrm>
    </dsp:sp>
    <dsp:sp modelId="{961459DA-1D31-3041-B188-89F0D85A1869}">
      <dsp:nvSpPr>
        <dsp:cNvPr id="0" name=""/>
        <dsp:cNvSpPr/>
      </dsp:nvSpPr>
      <dsp:spPr>
        <a:xfrm>
          <a:off x="829562" y="2732736"/>
          <a:ext cx="3901277" cy="234076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RO" sz="2000" kern="1200" dirty="0">
              <a:solidFill>
                <a:schemeClr val="tx1"/>
              </a:solidFill>
            </a:rPr>
            <a:t>Courts that resumed the dialogue with the CJUE (</a:t>
          </a:r>
          <a:r>
            <a:rPr lang="en-GB" sz="2000" kern="1200" dirty="0">
              <a:solidFill>
                <a:schemeClr val="tx1"/>
              </a:solidFill>
            </a:rPr>
            <a:t>C-430/21)</a:t>
          </a:r>
          <a:endParaRPr lang="en-US" sz="2000" kern="1200" dirty="0">
            <a:solidFill>
              <a:schemeClr val="tx1"/>
            </a:solidFill>
          </a:endParaRPr>
        </a:p>
      </dsp:txBody>
      <dsp:txXfrm>
        <a:off x="829562" y="2732736"/>
        <a:ext cx="3901277" cy="2340766"/>
      </dsp:txXfrm>
    </dsp:sp>
    <dsp:sp modelId="{8A0ED10B-27E2-4640-A454-1704D6D78ACA}">
      <dsp:nvSpPr>
        <dsp:cNvPr id="0" name=""/>
        <dsp:cNvSpPr/>
      </dsp:nvSpPr>
      <dsp:spPr>
        <a:xfrm>
          <a:off x="5120967" y="2732736"/>
          <a:ext cx="3901277" cy="2340766"/>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RO" sz="2000" kern="1200" dirty="0">
              <a:solidFill>
                <a:schemeClr val="tx1"/>
              </a:solidFill>
            </a:rPr>
            <a:t>Courts that refused to seize again the CJEU and invoked the </a:t>
          </a:r>
          <a:r>
            <a:rPr lang="en-RO" sz="2000" i="1" kern="1200" dirty="0">
              <a:solidFill>
                <a:schemeClr val="tx1"/>
              </a:solidFill>
            </a:rPr>
            <a:t>Cilfit </a:t>
          </a:r>
          <a:r>
            <a:rPr lang="en-RO" sz="2000" kern="1200" dirty="0">
              <a:solidFill>
                <a:schemeClr val="tx1"/>
              </a:solidFill>
            </a:rPr>
            <a:t>caselaw of </a:t>
          </a:r>
          <a:r>
            <a:rPr lang="en-RO" sz="2000" i="1" kern="1200" dirty="0">
              <a:solidFill>
                <a:schemeClr val="tx1"/>
              </a:solidFill>
            </a:rPr>
            <a:t>acte éclairé</a:t>
          </a:r>
          <a:endParaRPr lang="en-US" sz="2000" i="1" kern="1200" dirty="0">
            <a:solidFill>
              <a:schemeClr val="tx1"/>
            </a:solidFill>
          </a:endParaRPr>
        </a:p>
      </dsp:txBody>
      <dsp:txXfrm>
        <a:off x="5120967" y="2732736"/>
        <a:ext cx="3901277" cy="23407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00163-8615-8D45-AF46-DC832F7B3AB0}">
      <dsp:nvSpPr>
        <dsp:cNvPr id="0" name=""/>
        <dsp:cNvSpPr/>
      </dsp:nvSpPr>
      <dsp:spPr>
        <a:xfrm>
          <a:off x="943" y="1273553"/>
          <a:ext cx="3313074" cy="2103802"/>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C5F5F11-9DEB-2D44-BC99-2B7E56B5742E}">
      <dsp:nvSpPr>
        <dsp:cNvPr id="0" name=""/>
        <dsp:cNvSpPr/>
      </dsp:nvSpPr>
      <dsp:spPr>
        <a:xfrm>
          <a:off x="369063" y="1623267"/>
          <a:ext cx="3313074" cy="210380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GB" sz="1300" b="0" kern="1200"/>
            <a:t>Regular exception: the national organisation of the judiciary, the hierarchical relations between the national ordinary courts or the relation between the national ordinary courts and the Constitutional Court would fall within the exclusive competence of the MS, would be outside the scope of EU law and of the Court’s competence. </a:t>
          </a:r>
          <a:endParaRPr lang="en-US" sz="1300" b="0" kern="1200"/>
        </a:p>
      </dsp:txBody>
      <dsp:txXfrm>
        <a:off x="430681" y="1684885"/>
        <a:ext cx="3189838" cy="1980566"/>
      </dsp:txXfrm>
    </dsp:sp>
    <dsp:sp modelId="{F2B866F9-1C41-A34F-996F-6812096D51EA}">
      <dsp:nvSpPr>
        <dsp:cNvPr id="0" name=""/>
        <dsp:cNvSpPr/>
      </dsp:nvSpPr>
      <dsp:spPr>
        <a:xfrm>
          <a:off x="4050257" y="1273553"/>
          <a:ext cx="3313074" cy="2103802"/>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7F9BD2-B7DD-A14A-BA60-A1327EFA101B}">
      <dsp:nvSpPr>
        <dsp:cNvPr id="0" name=""/>
        <dsp:cNvSpPr/>
      </dsp:nvSpPr>
      <dsp:spPr>
        <a:xfrm>
          <a:off x="4418377" y="1623267"/>
          <a:ext cx="3313074" cy="210380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GB" sz="1300" b="0" kern="1200" dirty="0"/>
            <a:t>CJEU: (1) the Member States are nonetheless required, when exercising that competence, to comply with their obligations deriving from EU law; </a:t>
          </a:r>
        </a:p>
        <a:p>
          <a:pPr marL="0" lvl="0" indent="0" algn="ctr" defTabSz="577850">
            <a:lnSpc>
              <a:spcPct val="100000"/>
            </a:lnSpc>
            <a:spcBef>
              <a:spcPct val="0"/>
            </a:spcBef>
            <a:spcAft>
              <a:spcPct val="35000"/>
            </a:spcAft>
            <a:buNone/>
          </a:pPr>
          <a:r>
            <a:rPr lang="en-GB" sz="1300" b="0" kern="1200" dirty="0"/>
            <a:t>(2) while ECJ it is not competent to state on the conformity to EU law of a national practice or rule, it is however fully competent to provide the national court with guidance in solving such matters</a:t>
          </a:r>
          <a:endParaRPr lang="en-US" sz="1300" b="0" kern="1200" dirty="0"/>
        </a:p>
      </dsp:txBody>
      <dsp:txXfrm>
        <a:off x="4479995" y="1684885"/>
        <a:ext cx="3189838" cy="1980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C0526-281C-5741-ACF4-B496D0E949E3}">
      <dsp:nvSpPr>
        <dsp:cNvPr id="0" name=""/>
        <dsp:cNvSpPr/>
      </dsp:nvSpPr>
      <dsp:spPr>
        <a:xfrm>
          <a:off x="751" y="220492"/>
          <a:ext cx="2930099" cy="17580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right of ordinary courts to interact with the CJEU under Article 267 without any substantial or procedural limitations set out in national laws, constitutions or internal judicial hierarchy</a:t>
          </a:r>
          <a:r>
            <a:rPr lang="en-US" sz="1400" kern="1200" baseline="30000"/>
            <a:t> </a:t>
          </a:r>
          <a:r>
            <a:rPr lang="en-US" sz="1400" kern="1200"/>
            <a:t> </a:t>
          </a:r>
        </a:p>
      </dsp:txBody>
      <dsp:txXfrm>
        <a:off x="751" y="220492"/>
        <a:ext cx="2930099" cy="1758059"/>
      </dsp:txXfrm>
    </dsp:sp>
    <dsp:sp modelId="{B0E782E8-064D-C246-B02C-5871A6A52981}">
      <dsp:nvSpPr>
        <dsp:cNvPr id="0" name=""/>
        <dsp:cNvSpPr/>
      </dsp:nvSpPr>
      <dsp:spPr>
        <a:xfrm>
          <a:off x="3223860" y="220492"/>
          <a:ext cx="2930099" cy="1758059"/>
        </a:xfrm>
        <a:prstGeom prst="rect">
          <a:avLst/>
        </a:prstGeom>
        <a:gradFill rotWithShape="0">
          <a:gsLst>
            <a:gs pos="0">
              <a:schemeClr val="accent2">
                <a:hueOff val="2314512"/>
                <a:satOff val="770"/>
                <a:lumOff val="-5882"/>
                <a:alphaOff val="0"/>
                <a:satMod val="103000"/>
                <a:lumMod val="102000"/>
                <a:tint val="94000"/>
              </a:schemeClr>
            </a:gs>
            <a:gs pos="50000">
              <a:schemeClr val="accent2">
                <a:hueOff val="2314512"/>
                <a:satOff val="770"/>
                <a:lumOff val="-5882"/>
                <a:alphaOff val="0"/>
                <a:satMod val="110000"/>
                <a:lumMod val="100000"/>
                <a:shade val="100000"/>
              </a:schemeClr>
            </a:gs>
            <a:gs pos="100000">
              <a:schemeClr val="accent2">
                <a:hueOff val="2314512"/>
                <a:satOff val="770"/>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 prerogative to refer + to follow the CJEU interpretation without the risk of being submitted to disciplinary sanctions and even in hypotheses of vertical conflict with superior ordinary courts or with the national Constitutional Court </a:t>
          </a:r>
          <a:endParaRPr lang="en-US" sz="1400" kern="1200" dirty="0"/>
        </a:p>
      </dsp:txBody>
      <dsp:txXfrm>
        <a:off x="3223860" y="220492"/>
        <a:ext cx="2930099" cy="1758059"/>
      </dsp:txXfrm>
    </dsp:sp>
    <dsp:sp modelId="{AB3F5F81-DD57-9743-BA87-C1A3F471732C}">
      <dsp:nvSpPr>
        <dsp:cNvPr id="0" name=""/>
        <dsp:cNvSpPr/>
      </dsp:nvSpPr>
      <dsp:spPr>
        <a:xfrm>
          <a:off x="1612305" y="2271561"/>
          <a:ext cx="2930099" cy="1758059"/>
        </a:xfrm>
        <a:prstGeom prst="rect">
          <a:avLst/>
        </a:prstGeom>
        <a:gradFill rotWithShape="0">
          <a:gsLst>
            <a:gs pos="0">
              <a:schemeClr val="accent2">
                <a:hueOff val="4629023"/>
                <a:satOff val="1541"/>
                <a:lumOff val="-11765"/>
                <a:alphaOff val="0"/>
                <a:satMod val="103000"/>
                <a:lumMod val="102000"/>
                <a:tint val="94000"/>
              </a:schemeClr>
            </a:gs>
            <a:gs pos="50000">
              <a:schemeClr val="accent2">
                <a:hueOff val="4629023"/>
                <a:satOff val="1541"/>
                <a:lumOff val="-11765"/>
                <a:alphaOff val="0"/>
                <a:satMod val="110000"/>
                <a:lumMod val="100000"/>
                <a:shade val="100000"/>
              </a:schemeClr>
            </a:gs>
            <a:gs pos="100000">
              <a:schemeClr val="accent2">
                <a:hueOff val="4629023"/>
                <a:satOff val="1541"/>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caselaw of the RCC / vertically higher courts</a:t>
          </a:r>
        </a:p>
      </dsp:txBody>
      <dsp:txXfrm>
        <a:off x="1612305" y="2271561"/>
        <a:ext cx="2930099" cy="17580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F4DA6-E3EE-C948-87E6-B40D69EE499E}">
      <dsp:nvSpPr>
        <dsp:cNvPr id="0" name=""/>
        <dsp:cNvSpPr/>
      </dsp:nvSpPr>
      <dsp:spPr>
        <a:xfrm>
          <a:off x="196" y="469737"/>
          <a:ext cx="2372171" cy="28466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SIIJ was dismantled in March 2022</a:t>
          </a:r>
        </a:p>
      </dsp:txBody>
      <dsp:txXfrm>
        <a:off x="196" y="1608379"/>
        <a:ext cx="2372171" cy="1707963"/>
      </dsp:txXfrm>
    </dsp:sp>
    <dsp:sp modelId="{FCE169C2-F697-4748-9D17-DE9C39AC6244}">
      <dsp:nvSpPr>
        <dsp:cNvPr id="0" name=""/>
        <dsp:cNvSpPr/>
      </dsp:nvSpPr>
      <dsp:spPr>
        <a:xfrm>
          <a:off x="196" y="469737"/>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78100">
            <a:lnSpc>
              <a:spcPct val="90000"/>
            </a:lnSpc>
            <a:spcBef>
              <a:spcPct val="0"/>
            </a:spcBef>
            <a:spcAft>
              <a:spcPct val="35000"/>
            </a:spcAft>
            <a:buNone/>
          </a:pPr>
          <a:r>
            <a:rPr lang="en-US" sz="5800" kern="1200"/>
            <a:t>01</a:t>
          </a:r>
        </a:p>
      </dsp:txBody>
      <dsp:txXfrm>
        <a:off x="196" y="469737"/>
        <a:ext cx="2372171" cy="1138642"/>
      </dsp:txXfrm>
    </dsp:sp>
    <dsp:sp modelId="{86876E97-CEEF-8242-AB82-F68A87E75343}">
      <dsp:nvSpPr>
        <dsp:cNvPr id="0" name=""/>
        <dsp:cNvSpPr/>
      </dsp:nvSpPr>
      <dsp:spPr>
        <a:xfrm>
          <a:off x="2562141" y="469737"/>
          <a:ext cx="2372171" cy="28466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More safeguards were put in place as regards the disciplinary liability of magistrates. </a:t>
          </a:r>
        </a:p>
      </dsp:txBody>
      <dsp:txXfrm>
        <a:off x="2562141" y="1608379"/>
        <a:ext cx="2372171" cy="1707963"/>
      </dsp:txXfrm>
    </dsp:sp>
    <dsp:sp modelId="{CDDC7636-5104-5F42-8DAC-B446B0E5C7C6}">
      <dsp:nvSpPr>
        <dsp:cNvPr id="0" name=""/>
        <dsp:cNvSpPr/>
      </dsp:nvSpPr>
      <dsp:spPr>
        <a:xfrm>
          <a:off x="2562141" y="469737"/>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78100">
            <a:lnSpc>
              <a:spcPct val="90000"/>
            </a:lnSpc>
            <a:spcBef>
              <a:spcPct val="0"/>
            </a:spcBef>
            <a:spcAft>
              <a:spcPct val="35000"/>
            </a:spcAft>
            <a:buNone/>
          </a:pPr>
          <a:r>
            <a:rPr lang="en-US" sz="5800" kern="1200"/>
            <a:t>02</a:t>
          </a:r>
        </a:p>
      </dsp:txBody>
      <dsp:txXfrm>
        <a:off x="2562141" y="469737"/>
        <a:ext cx="2372171" cy="1138642"/>
      </dsp:txXfrm>
    </dsp:sp>
    <dsp:sp modelId="{822AE14E-9D7C-D042-A958-A81E42081152}">
      <dsp:nvSpPr>
        <dsp:cNvPr id="0" name=""/>
        <dsp:cNvSpPr/>
      </dsp:nvSpPr>
      <dsp:spPr>
        <a:xfrm>
          <a:off x="5080059" y="467260"/>
          <a:ext cx="2372171" cy="284660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622300">
            <a:lnSpc>
              <a:spcPct val="90000"/>
            </a:lnSpc>
            <a:spcBef>
              <a:spcPct val="0"/>
            </a:spcBef>
            <a:spcAft>
              <a:spcPct val="35000"/>
            </a:spcAft>
            <a:buNone/>
          </a:pPr>
          <a:r>
            <a:rPr lang="en-US" sz="1400" kern="1200" noProof="1">
              <a:solidFill>
                <a:schemeClr val="tx1"/>
              </a:solidFill>
            </a:rPr>
            <a:t>The Laws on Justice were amended. The </a:t>
          </a:r>
          <a:r>
            <a:rPr lang="en-US" sz="1400" kern="1200" dirty="0">
              <a:solidFill>
                <a:schemeClr val="tx1"/>
              </a:solidFill>
            </a:rPr>
            <a:t>disciplinary offences which generated concerns for judicial independence and the primacy of EU law were abolished. </a:t>
          </a:r>
        </a:p>
      </dsp:txBody>
      <dsp:txXfrm>
        <a:off x="5080059" y="1605902"/>
        <a:ext cx="2372171" cy="1707963"/>
      </dsp:txXfrm>
    </dsp:sp>
    <dsp:sp modelId="{28296D84-2192-F647-9D0B-89F89AE5A282}">
      <dsp:nvSpPr>
        <dsp:cNvPr id="0" name=""/>
        <dsp:cNvSpPr/>
      </dsp:nvSpPr>
      <dsp:spPr>
        <a:xfrm>
          <a:off x="5124086" y="469737"/>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78100">
            <a:lnSpc>
              <a:spcPct val="90000"/>
            </a:lnSpc>
            <a:spcBef>
              <a:spcPct val="0"/>
            </a:spcBef>
            <a:spcAft>
              <a:spcPct val="35000"/>
            </a:spcAft>
            <a:buNone/>
          </a:pPr>
          <a:r>
            <a:rPr lang="en-US" sz="5800" kern="1200"/>
            <a:t>03</a:t>
          </a:r>
        </a:p>
      </dsp:txBody>
      <dsp:txXfrm>
        <a:off x="5124086" y="469737"/>
        <a:ext cx="2372171" cy="1138642"/>
      </dsp:txXfrm>
    </dsp:sp>
    <dsp:sp modelId="{81193E78-8B6E-8848-9508-65BE2D9E362A}">
      <dsp:nvSpPr>
        <dsp:cNvPr id="0" name=""/>
        <dsp:cNvSpPr/>
      </dsp:nvSpPr>
      <dsp:spPr>
        <a:xfrm>
          <a:off x="7686032" y="469737"/>
          <a:ext cx="2372171" cy="284660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622300">
            <a:lnSpc>
              <a:spcPct val="90000"/>
            </a:lnSpc>
            <a:spcBef>
              <a:spcPct val="0"/>
            </a:spcBef>
            <a:spcAft>
              <a:spcPct val="35000"/>
            </a:spcAft>
            <a:buNone/>
          </a:pPr>
          <a:r>
            <a:rPr lang="ro-RO" sz="1400" kern="1200" dirty="0">
              <a:solidFill>
                <a:schemeClr val="tx1"/>
              </a:solidFill>
            </a:rPr>
            <a:t>MCV </a:t>
          </a:r>
          <a:r>
            <a:rPr lang="ro-RO" sz="1400" kern="1200" noProof="1">
              <a:solidFill>
                <a:schemeClr val="tx1"/>
              </a:solidFill>
            </a:rPr>
            <a:t>was lifted</a:t>
          </a:r>
        </a:p>
        <a:p>
          <a:pPr marL="0" lvl="0" indent="0" algn="l" defTabSz="622300">
            <a:lnSpc>
              <a:spcPct val="90000"/>
            </a:lnSpc>
            <a:spcBef>
              <a:spcPct val="0"/>
            </a:spcBef>
            <a:spcAft>
              <a:spcPct val="35000"/>
            </a:spcAft>
            <a:buNone/>
          </a:pPr>
          <a:r>
            <a:rPr lang="en-GB" sz="1400" kern="1200" dirty="0">
              <a:solidFill>
                <a:schemeClr val="tx1"/>
              </a:solidFill>
            </a:rPr>
            <a:t>benchmarks fulfilled</a:t>
          </a:r>
          <a:br>
            <a:rPr lang="en-GB" sz="1400" kern="1200" dirty="0">
              <a:solidFill>
                <a:schemeClr val="tx1"/>
              </a:solidFill>
            </a:rPr>
          </a:br>
          <a:endParaRPr lang="en-GB" sz="1400" kern="1200" dirty="0">
            <a:solidFill>
              <a:schemeClr val="tx1"/>
            </a:solidFill>
          </a:endParaRPr>
        </a:p>
        <a:p>
          <a:pPr marL="0" lvl="0" indent="0" algn="l" defTabSz="622300">
            <a:lnSpc>
              <a:spcPct val="90000"/>
            </a:lnSpc>
            <a:spcBef>
              <a:spcPct val="0"/>
            </a:spcBef>
            <a:spcAft>
              <a:spcPct val="35000"/>
            </a:spcAft>
            <a:buNone/>
          </a:pPr>
          <a:r>
            <a:rPr lang="en-GB" sz="1400" kern="1200" dirty="0">
              <a:solidFill>
                <a:schemeClr val="tx1"/>
              </a:solidFill>
            </a:rPr>
            <a:t>the Rule of Law Report</a:t>
          </a:r>
          <a:br>
            <a:rPr lang="en-GB" sz="1400" kern="1200" dirty="0">
              <a:solidFill>
                <a:schemeClr val="tx1"/>
              </a:solidFill>
            </a:rPr>
          </a:br>
          <a:endParaRPr lang="ro-RO" sz="1400" kern="1200" dirty="0">
            <a:solidFill>
              <a:schemeClr val="tx1"/>
            </a:solidFill>
          </a:endParaRPr>
        </a:p>
      </dsp:txBody>
      <dsp:txXfrm>
        <a:off x="7686032" y="1608379"/>
        <a:ext cx="2372171" cy="1707963"/>
      </dsp:txXfrm>
    </dsp:sp>
    <dsp:sp modelId="{FD5C9CEE-FFF0-1C43-AC9E-A702C22EDCE4}">
      <dsp:nvSpPr>
        <dsp:cNvPr id="0" name=""/>
        <dsp:cNvSpPr/>
      </dsp:nvSpPr>
      <dsp:spPr>
        <a:xfrm>
          <a:off x="7686032" y="469737"/>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78100">
            <a:lnSpc>
              <a:spcPct val="90000"/>
            </a:lnSpc>
            <a:spcBef>
              <a:spcPct val="0"/>
            </a:spcBef>
            <a:spcAft>
              <a:spcPct val="35000"/>
            </a:spcAft>
            <a:buNone/>
          </a:pPr>
          <a:r>
            <a:rPr lang="en-US" sz="5800" kern="1200"/>
            <a:t>04</a:t>
          </a:r>
        </a:p>
      </dsp:txBody>
      <dsp:txXfrm>
        <a:off x="7686032" y="469737"/>
        <a:ext cx="2372171" cy="113864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B922D-8BA0-2841-897B-79D217A38BE3}" type="datetimeFigureOut">
              <a:rPr lang="ro-RO" smtClean="0"/>
              <a:t>01.09.2025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1CEFE-D937-174E-92E5-BBF1F6C33D94}" type="slidenum">
              <a:rPr lang="ro-RO" smtClean="0"/>
              <a:t>‹#›</a:t>
            </a:fld>
            <a:endParaRPr lang="ro-RO"/>
          </a:p>
        </p:txBody>
      </p:sp>
    </p:spTree>
    <p:extLst>
      <p:ext uri="{BB962C8B-B14F-4D97-AF65-F5344CB8AC3E}">
        <p14:creationId xmlns:p14="http://schemas.microsoft.com/office/powerpoint/2010/main" val="38598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0A0DD943-29EB-0E48-9720-774B21F39AC8}" type="slidenum">
              <a:rPr lang="ro-RO" smtClean="0"/>
              <a:t>3</a:t>
            </a:fld>
            <a:endParaRPr lang="ro-RO"/>
          </a:p>
        </p:txBody>
      </p:sp>
    </p:spTree>
    <p:extLst>
      <p:ext uri="{BB962C8B-B14F-4D97-AF65-F5344CB8AC3E}">
        <p14:creationId xmlns:p14="http://schemas.microsoft.com/office/powerpoint/2010/main" val="221727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9/1/25</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91133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9355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88864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9050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2986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26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7244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90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4836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2888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9/1/25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2260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9/1/25</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770720228"/>
      </p:ext>
    </p:extLst>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juridice.ro/" TargetMode="External"/><Relationship Id="rId4" Type="http://schemas.openxmlformats.org/officeDocument/2006/relationships/hyperlink" Target="http://www.forumuljudecatorilor.r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6.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hyperlink" Target="https://cjc.eui.eu/projects/triial-2/" TargetMode="External"/><Relationship Id="rId2" Type="http://schemas.openxmlformats.org/officeDocument/2006/relationships/hyperlink" Target="https://cjc.eui.eu/projects/trii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054DE080-A093-4285-8E77-17B715017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35965-8E1D-993D-D152-C4619D8BFBB0}"/>
              </a:ext>
            </a:extLst>
          </p:cNvPr>
          <p:cNvSpPr>
            <a:spLocks noGrp="1"/>
          </p:cNvSpPr>
          <p:nvPr>
            <p:ph type="ctrTitle"/>
          </p:nvPr>
        </p:nvSpPr>
        <p:spPr>
          <a:xfrm>
            <a:off x="1707262" y="3920365"/>
            <a:ext cx="8654547" cy="1124073"/>
          </a:xfrm>
        </p:spPr>
        <p:txBody>
          <a:bodyPr anchor="b">
            <a:normAutofit/>
          </a:bodyPr>
          <a:lstStyle/>
          <a:p>
            <a:pPr>
              <a:lnSpc>
                <a:spcPct val="100000"/>
              </a:lnSpc>
            </a:pPr>
            <a:r>
              <a:rPr lang="en-US" sz="2000" b="0" dirty="0"/>
              <a:t>The Rule of law between national and EU standards – </a:t>
            </a:r>
            <a:br>
              <a:rPr lang="en-US" sz="2000" b="0" dirty="0"/>
            </a:br>
            <a:r>
              <a:rPr lang="en-US" sz="2000" b="0" dirty="0"/>
              <a:t>The case of Romania</a:t>
            </a:r>
            <a:endParaRPr lang="ro-RO" sz="2000" noProof="1">
              <a:latin typeface="+mn-lt"/>
            </a:endParaRPr>
          </a:p>
        </p:txBody>
      </p:sp>
      <p:sp>
        <p:nvSpPr>
          <p:cNvPr id="3" name="Subtitle 2">
            <a:extLst>
              <a:ext uri="{FF2B5EF4-FFF2-40B4-BE49-F238E27FC236}">
                <a16:creationId xmlns:a16="http://schemas.microsoft.com/office/drawing/2014/main" id="{FD6742B0-4DE7-7002-23C0-65BBF75CFB4F}"/>
              </a:ext>
            </a:extLst>
          </p:cNvPr>
          <p:cNvSpPr>
            <a:spLocks noGrp="1"/>
          </p:cNvSpPr>
          <p:nvPr>
            <p:ph type="subTitle" idx="1"/>
          </p:nvPr>
        </p:nvSpPr>
        <p:spPr>
          <a:xfrm>
            <a:off x="1744940" y="5362075"/>
            <a:ext cx="8653155" cy="681942"/>
          </a:xfrm>
        </p:spPr>
        <p:txBody>
          <a:bodyPr>
            <a:normAutofit fontScale="85000" lnSpcReduction="20000"/>
          </a:bodyPr>
          <a:lstStyle/>
          <a:p>
            <a:r>
              <a:rPr lang="ro-RO" noProof="1">
                <a:solidFill>
                  <a:schemeClr val="accent3">
                    <a:lumMod val="75000"/>
                  </a:schemeClr>
                </a:solidFill>
              </a:rPr>
              <a:t>Raluca Bercea, Professor, West University of Timisoara</a:t>
            </a:r>
          </a:p>
          <a:p>
            <a:r>
              <a:rPr lang="ro-RO" noProof="1"/>
              <a:t>Summer school, Athens, 2025</a:t>
            </a:r>
          </a:p>
          <a:p>
            <a:endParaRPr lang="ro-RO" dirty="0"/>
          </a:p>
        </p:txBody>
      </p:sp>
      <p:sp>
        <p:nvSpPr>
          <p:cNvPr id="1049" name="Rectangle 1048">
            <a:extLst>
              <a:ext uri="{FF2B5EF4-FFF2-40B4-BE49-F238E27FC236}">
                <a16:creationId xmlns:a16="http://schemas.microsoft.com/office/drawing/2014/main" id="{4D1D6B41-589D-4DD8-9A1B-34C4CF07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9" y="-3511"/>
            <a:ext cx="3483870" cy="34289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34">
            <a:extLst>
              <a:ext uri="{FF2B5EF4-FFF2-40B4-BE49-F238E27FC236}">
                <a16:creationId xmlns:a16="http://schemas.microsoft.com/office/drawing/2014/main" id="{976630E3-A025-414D-91C6-16D78C588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934" y="-26163"/>
            <a:ext cx="3429002" cy="347429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a:extLst>
              <a:ext uri="{FF2B5EF4-FFF2-40B4-BE49-F238E27FC236}">
                <a16:creationId xmlns:a16="http://schemas.microsoft.com/office/drawing/2014/main" id="{1A7B0098-64CB-4CA2-913F-B6361A64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771" y="-3511"/>
            <a:ext cx="8712229"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Rectangle 34">
            <a:extLst>
              <a:ext uri="{FF2B5EF4-FFF2-40B4-BE49-F238E27FC236}">
                <a16:creationId xmlns:a16="http://schemas.microsoft.com/office/drawing/2014/main" id="{F058BB3D-7B21-46A3-B0D6-AB9D1578D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02419" y="-26161"/>
            <a:ext cx="3429002" cy="347429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Oval 1056">
            <a:extLst>
              <a:ext uri="{FF2B5EF4-FFF2-40B4-BE49-F238E27FC236}">
                <a16:creationId xmlns:a16="http://schemas.microsoft.com/office/drawing/2014/main" id="{A4ED50C5-5AA6-43D6-B393-B1709B4B5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C9D2FD5-6407-1847-5D90-92B8E03B2ED8}"/>
              </a:ext>
            </a:extLst>
          </p:cNvPr>
          <p:cNvPicPr>
            <a:picLocks noChangeAspect="1"/>
          </p:cNvPicPr>
          <p:nvPr/>
        </p:nvPicPr>
        <p:blipFill>
          <a:blip r:embed="rId2"/>
          <a:stretch>
            <a:fillRect/>
          </a:stretch>
        </p:blipFill>
        <p:spPr>
          <a:xfrm>
            <a:off x="10015538" y="5539315"/>
            <a:ext cx="1692502" cy="1354566"/>
          </a:xfrm>
          <a:prstGeom prst="rect">
            <a:avLst/>
          </a:prstGeom>
        </p:spPr>
      </p:pic>
      <p:pic>
        <p:nvPicPr>
          <p:cNvPr id="1040" name="Picture 16" descr="page19image4160631104">
            <a:extLst>
              <a:ext uri="{FF2B5EF4-FFF2-40B4-BE49-F238E27FC236}">
                <a16:creationId xmlns:a16="http://schemas.microsoft.com/office/drawing/2014/main" id="{1DFD2739-5877-6878-66B4-9D9B23C61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19image4160421920">
            <a:extLst>
              <a:ext uri="{FF2B5EF4-FFF2-40B4-BE49-F238E27FC236}">
                <a16:creationId xmlns:a16="http://schemas.microsoft.com/office/drawing/2014/main" id="{31935AC8-B02C-0C02-4993-8BADD5405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255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19image4160631488">
            <a:extLst>
              <a:ext uri="{FF2B5EF4-FFF2-40B4-BE49-F238E27FC236}">
                <a16:creationId xmlns:a16="http://schemas.microsoft.com/office/drawing/2014/main" id="{EE75FBD6-43CD-6B7E-2560-C43690851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255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19image4160664752">
            <a:extLst>
              <a:ext uri="{FF2B5EF4-FFF2-40B4-BE49-F238E27FC236}">
                <a16:creationId xmlns:a16="http://schemas.microsoft.com/office/drawing/2014/main" id="{B92F2AA1-DC0C-A319-A450-0FCD95DE6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83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9image4160664944">
            <a:extLst>
              <a:ext uri="{FF2B5EF4-FFF2-40B4-BE49-F238E27FC236}">
                <a16:creationId xmlns:a16="http://schemas.microsoft.com/office/drawing/2014/main" id="{3520A6BD-7E45-1506-37F9-D71465770F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683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9image4160688032">
            <a:extLst>
              <a:ext uri="{FF2B5EF4-FFF2-40B4-BE49-F238E27FC236}">
                <a16:creationId xmlns:a16="http://schemas.microsoft.com/office/drawing/2014/main" id="{CDFA7A42-F670-B96B-2118-8D07711AED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351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19image4160688224">
            <a:extLst>
              <a:ext uri="{FF2B5EF4-FFF2-40B4-BE49-F238E27FC236}">
                <a16:creationId xmlns:a16="http://schemas.microsoft.com/office/drawing/2014/main" id="{4E1F9F30-B8CF-5BA0-96D5-800FD5A297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35100" cy="76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3" descr="page19image4160688416">
            <a:extLst>
              <a:ext uri="{FF2B5EF4-FFF2-40B4-BE49-F238E27FC236}">
                <a16:creationId xmlns:a16="http://schemas.microsoft.com/office/drawing/2014/main" id="{600F3E76-DE7B-14D0-A22E-2B7A63FC94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19image4160688608">
            <a:extLst>
              <a:ext uri="{FF2B5EF4-FFF2-40B4-BE49-F238E27FC236}">
                <a16:creationId xmlns:a16="http://schemas.microsoft.com/office/drawing/2014/main" id="{14AFAB7C-475A-DAAB-A616-DE9FC23807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17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5" descr="page19image4160688800">
            <a:extLst>
              <a:ext uri="{FF2B5EF4-FFF2-40B4-BE49-F238E27FC236}">
                <a16:creationId xmlns:a16="http://schemas.microsoft.com/office/drawing/2014/main" id="{F5F4910C-22BA-422D-23EC-3159D79800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9image4160688992">
            <a:extLst>
              <a:ext uri="{FF2B5EF4-FFF2-40B4-BE49-F238E27FC236}">
                <a16:creationId xmlns:a16="http://schemas.microsoft.com/office/drawing/2014/main" id="{51D619B0-4668-32D2-1B66-A9A9DD0D2A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667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7" descr="page19image4160689184">
            <a:extLst>
              <a:ext uri="{FF2B5EF4-FFF2-40B4-BE49-F238E27FC236}">
                <a16:creationId xmlns:a16="http://schemas.microsoft.com/office/drawing/2014/main" id="{DA9D1862-F3C3-75A9-1853-60821672DD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429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9image4160689376">
            <a:extLst>
              <a:ext uri="{FF2B5EF4-FFF2-40B4-BE49-F238E27FC236}">
                <a16:creationId xmlns:a16="http://schemas.microsoft.com/office/drawing/2014/main" id="{BB29C721-7B68-B227-782A-4DAD0AE491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683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9" descr="page19image4160689568">
            <a:extLst>
              <a:ext uri="{FF2B5EF4-FFF2-40B4-BE49-F238E27FC236}">
                <a16:creationId xmlns:a16="http://schemas.microsoft.com/office/drawing/2014/main" id="{48886A11-ADE7-E362-853D-3AAFB383DA9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317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ge19image4160689760">
            <a:extLst>
              <a:ext uri="{FF2B5EF4-FFF2-40B4-BE49-F238E27FC236}">
                <a16:creationId xmlns:a16="http://schemas.microsoft.com/office/drawing/2014/main" id="{1780299F-76AA-82ED-E475-5D9E04EBFA9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1" descr="page19image4160689952">
            <a:extLst>
              <a:ext uri="{FF2B5EF4-FFF2-40B4-BE49-F238E27FC236}">
                <a16:creationId xmlns:a16="http://schemas.microsoft.com/office/drawing/2014/main" id="{9B0E8159-0563-7566-8B88-34444274CF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67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9image4160690496">
            <a:extLst>
              <a:ext uri="{FF2B5EF4-FFF2-40B4-BE49-F238E27FC236}">
                <a16:creationId xmlns:a16="http://schemas.microsoft.com/office/drawing/2014/main" id="{E8B68FD5-984A-549C-62AD-88D5006F33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429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page19image4160631104">
            <a:extLst>
              <a:ext uri="{FF2B5EF4-FFF2-40B4-BE49-F238E27FC236}">
                <a16:creationId xmlns:a16="http://schemas.microsoft.com/office/drawing/2014/main" id="{9A8FBF6C-E740-15CD-FC52-4A9704616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E02B-3733-1039-7081-6880DF7F86D7}"/>
              </a:ext>
            </a:extLst>
          </p:cNvPr>
          <p:cNvSpPr>
            <a:spLocks noGrp="1"/>
          </p:cNvSpPr>
          <p:nvPr>
            <p:ph type="title"/>
          </p:nvPr>
        </p:nvSpPr>
        <p:spPr>
          <a:xfrm>
            <a:off x="1077361" y="720435"/>
            <a:ext cx="6397165" cy="1507375"/>
          </a:xfrm>
        </p:spPr>
        <p:txBody>
          <a:bodyPr>
            <a:normAutofit/>
          </a:bodyPr>
          <a:lstStyle/>
          <a:p>
            <a:r>
              <a:rPr lang="en-GB" dirty="0">
                <a:latin typeface="+mn-lt"/>
              </a:rPr>
              <a:t>RCC: Premisses</a:t>
            </a:r>
          </a:p>
        </p:txBody>
      </p:sp>
      <p:sp>
        <p:nvSpPr>
          <p:cNvPr id="3" name="Content Placeholder 2">
            <a:extLst>
              <a:ext uri="{FF2B5EF4-FFF2-40B4-BE49-F238E27FC236}">
                <a16:creationId xmlns:a16="http://schemas.microsoft.com/office/drawing/2014/main" id="{06A8C6A3-7F43-39E9-410A-A355800F3BD4}"/>
              </a:ext>
            </a:extLst>
          </p:cNvPr>
          <p:cNvSpPr>
            <a:spLocks noGrp="1"/>
          </p:cNvSpPr>
          <p:nvPr>
            <p:ph idx="1"/>
          </p:nvPr>
        </p:nvSpPr>
        <p:spPr>
          <a:xfrm>
            <a:off x="371475" y="2427316"/>
            <a:ext cx="7103051" cy="4301730"/>
          </a:xfrm>
        </p:spPr>
        <p:txBody>
          <a:bodyPr>
            <a:noAutofit/>
          </a:bodyPr>
          <a:lstStyle/>
          <a:p>
            <a:pPr marL="0" indent="0" algn="just">
              <a:spcAft>
                <a:spcPts val="800"/>
              </a:spcAft>
              <a:buNone/>
            </a:pPr>
            <a:r>
              <a:rPr lang="en-GB" sz="1600" kern="0" dirty="0">
                <a:ea typeface="Times New Roman" panose="02020603050405020304" pitchFamily="18" charset="0"/>
              </a:rPr>
              <a:t>RCC shall be independent of any other public authority and subject only to the Constitution. </a:t>
            </a:r>
          </a:p>
          <a:p>
            <a:pPr marL="0" indent="0" algn="just">
              <a:spcAft>
                <a:spcPts val="800"/>
              </a:spcAft>
              <a:buNone/>
            </a:pPr>
            <a:r>
              <a:rPr lang="en-GB" sz="1600" kern="0" dirty="0">
                <a:ea typeface="Times New Roman" panose="02020603050405020304" pitchFamily="18" charset="0"/>
              </a:rPr>
              <a:t>RCC competence cannot be contested by any public authority, the Court alone being entitled to decide thereupon. </a:t>
            </a:r>
          </a:p>
          <a:p>
            <a:pPr marL="0" indent="0" algn="just">
              <a:spcAft>
                <a:spcPts val="800"/>
              </a:spcAft>
              <a:buNone/>
            </a:pPr>
            <a:r>
              <a:rPr lang="en-GB" sz="1600" kern="0" dirty="0">
                <a:effectLst/>
                <a:ea typeface="Times New Roman" panose="02020603050405020304" pitchFamily="18" charset="0"/>
              </a:rPr>
              <a:t>RCC is the guarantor of the supremacy of the Constitution, as per the revision of the constitutional text in 2003. </a:t>
            </a:r>
          </a:p>
          <a:p>
            <a:pPr marL="0" indent="0" algn="just">
              <a:spcAft>
                <a:spcPts val="800"/>
              </a:spcAft>
              <a:buNone/>
            </a:pPr>
            <a:r>
              <a:rPr lang="en-GB" sz="1600" dirty="0">
                <a:effectLst/>
                <a:ea typeface="Times New Roman" panose="02020603050405020304" pitchFamily="18" charset="0"/>
              </a:rPr>
              <a:t>Although it is also entrusted with political responsibilities, the RCC has, as a main competence, the control and interpretation of legal rules in relation to the Constitution. The object of judicial review is a legal one and the procedure is judicial. </a:t>
            </a:r>
          </a:p>
        </p:txBody>
      </p:sp>
      <p:pic>
        <p:nvPicPr>
          <p:cNvPr id="5" name="Picture 4" descr="Box design on a wall">
            <a:extLst>
              <a:ext uri="{FF2B5EF4-FFF2-40B4-BE49-F238E27FC236}">
                <a16:creationId xmlns:a16="http://schemas.microsoft.com/office/drawing/2014/main" id="{B433F761-B777-201B-50F3-AD1E55125658}"/>
              </a:ext>
            </a:extLst>
          </p:cNvPr>
          <p:cNvPicPr>
            <a:picLocks noChangeAspect="1"/>
          </p:cNvPicPr>
          <p:nvPr/>
        </p:nvPicPr>
        <p:blipFill rotWithShape="1">
          <a:blip r:embed="rId2"/>
          <a:srcRect l="24218" r="7365" b="3"/>
          <a:stretch/>
        </p:blipFill>
        <p:spPr>
          <a:xfrm>
            <a:off x="8696640" y="3396062"/>
            <a:ext cx="3496111" cy="3461938"/>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4BFD1976-38D7-1444-EAA2-06C0C13955C5}"/>
              </a:ext>
            </a:extLst>
          </p:cNvPr>
          <p:cNvPicPr>
            <a:picLocks noChangeAspect="1"/>
          </p:cNvPicPr>
          <p:nvPr/>
        </p:nvPicPr>
        <p:blipFill>
          <a:blip r:embed="rId3"/>
          <a:stretch>
            <a:fillRect/>
          </a:stretch>
        </p:blipFill>
        <p:spPr>
          <a:xfrm>
            <a:off x="7628007" y="6135687"/>
            <a:ext cx="914400" cy="736600"/>
          </a:xfrm>
          <a:prstGeom prst="rect">
            <a:avLst/>
          </a:prstGeom>
        </p:spPr>
      </p:pic>
    </p:spTree>
    <p:extLst>
      <p:ext uri="{BB962C8B-B14F-4D97-AF65-F5344CB8AC3E}">
        <p14:creationId xmlns:p14="http://schemas.microsoft.com/office/powerpoint/2010/main" val="304230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4577C-0625-7CE0-40A9-3C5B33DCF97C}"/>
              </a:ext>
            </a:extLst>
          </p:cNvPr>
          <p:cNvSpPr>
            <a:spLocks noGrp="1"/>
          </p:cNvSpPr>
          <p:nvPr>
            <p:ph type="title"/>
          </p:nvPr>
        </p:nvSpPr>
        <p:spPr>
          <a:xfrm>
            <a:off x="162961" y="720435"/>
            <a:ext cx="8350418" cy="1507375"/>
          </a:xfrm>
        </p:spPr>
        <p:txBody>
          <a:bodyPr>
            <a:normAutofit/>
          </a:bodyPr>
          <a:lstStyle/>
          <a:p>
            <a:r>
              <a:rPr lang="en-GB" b="0" dirty="0">
                <a:latin typeface="+mn-lt"/>
              </a:rPr>
              <a:t>Under no pressure. RCC Decision 148/2003</a:t>
            </a:r>
          </a:p>
        </p:txBody>
      </p:sp>
      <p:sp>
        <p:nvSpPr>
          <p:cNvPr id="3" name="Content Placeholder 2">
            <a:extLst>
              <a:ext uri="{FF2B5EF4-FFF2-40B4-BE49-F238E27FC236}">
                <a16:creationId xmlns:a16="http://schemas.microsoft.com/office/drawing/2014/main" id="{887BAEA7-CB6E-B302-D687-231C69517BCB}"/>
              </a:ext>
            </a:extLst>
          </p:cNvPr>
          <p:cNvSpPr>
            <a:spLocks noGrp="1"/>
          </p:cNvSpPr>
          <p:nvPr>
            <p:ph idx="1"/>
          </p:nvPr>
        </p:nvSpPr>
        <p:spPr>
          <a:xfrm>
            <a:off x="1077361" y="2427316"/>
            <a:ext cx="6397165" cy="3513514"/>
          </a:xfrm>
        </p:spPr>
        <p:txBody>
          <a:bodyPr>
            <a:normAutofit/>
          </a:bodyPr>
          <a:lstStyle/>
          <a:p>
            <a:endParaRPr lang="ro-RO" dirty="0"/>
          </a:p>
          <a:p>
            <a:r>
              <a:rPr lang="en-GB" dirty="0"/>
              <a:t>Independence and sovereignty as revision limits</a:t>
            </a:r>
          </a:p>
          <a:p>
            <a:r>
              <a:rPr lang="en-GB" dirty="0"/>
              <a:t>The transfer of sovereignty</a:t>
            </a:r>
          </a:p>
          <a:p>
            <a:r>
              <a:rPr lang="en-GB" dirty="0"/>
              <a:t>The place of EU law in the national normative pyramid</a:t>
            </a:r>
          </a:p>
        </p:txBody>
      </p:sp>
      <p:sp>
        <p:nvSpPr>
          <p:cNvPr id="11" name="Rectangle 10">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5" name="Picture 4" descr="White bulbs with a yellow one standing out">
            <a:extLst>
              <a:ext uri="{FF2B5EF4-FFF2-40B4-BE49-F238E27FC236}">
                <a16:creationId xmlns:a16="http://schemas.microsoft.com/office/drawing/2014/main" id="{B86C3D9D-1753-97CB-1C08-E1815D3BE6BB}"/>
              </a:ext>
            </a:extLst>
          </p:cNvPr>
          <p:cNvPicPr>
            <a:picLocks noChangeAspect="1"/>
          </p:cNvPicPr>
          <p:nvPr/>
        </p:nvPicPr>
        <p:blipFill rotWithShape="1">
          <a:blip r:embed="rId2"/>
          <a:srcRect l="8360" r="24231"/>
          <a:stretch/>
        </p:blipFill>
        <p:spPr>
          <a:xfrm>
            <a:off x="8696640" y="3396062"/>
            <a:ext cx="3496111" cy="3461938"/>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FFFAE21C-C2FE-BBDE-E418-C1CD03E79326}"/>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266295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E37E-766F-9144-87C4-1EC3BF2A84D0}"/>
              </a:ext>
            </a:extLst>
          </p:cNvPr>
          <p:cNvSpPr>
            <a:spLocks noGrp="1"/>
          </p:cNvSpPr>
          <p:nvPr>
            <p:ph type="title"/>
          </p:nvPr>
        </p:nvSpPr>
        <p:spPr>
          <a:xfrm>
            <a:off x="6151380" y="727627"/>
            <a:ext cx="4726827" cy="1645920"/>
          </a:xfrm>
        </p:spPr>
        <p:txBody>
          <a:bodyPr>
            <a:normAutofit/>
          </a:bodyPr>
          <a:lstStyle/>
          <a:p>
            <a:r>
              <a:rPr lang="en-GB" sz="4000" b="0" dirty="0">
                <a:latin typeface="+mn-lt"/>
              </a:rPr>
              <a:t>Under no pressure. </a:t>
            </a:r>
            <a:r>
              <a:rPr lang="en-GB" sz="3700" b="0" dirty="0">
                <a:latin typeface="+mn-lt"/>
              </a:rPr>
              <a:t>The dilemma </a:t>
            </a:r>
          </a:p>
        </p:txBody>
      </p:sp>
      <p:pic>
        <p:nvPicPr>
          <p:cNvPr id="7170" name="Picture 2" descr="The New Morality Dilemma | CCCU">
            <a:extLst>
              <a:ext uri="{FF2B5EF4-FFF2-40B4-BE49-F238E27FC236}">
                <a16:creationId xmlns:a16="http://schemas.microsoft.com/office/drawing/2014/main" id="{1D48C299-6F8C-6F48-B954-3A91C1B640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5446" y="2610374"/>
            <a:ext cx="4953324" cy="30987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5CF275-D6AC-994E-953B-EDE9D199A8F4}"/>
              </a:ext>
            </a:extLst>
          </p:cNvPr>
          <p:cNvSpPr>
            <a:spLocks noGrp="1"/>
          </p:cNvSpPr>
          <p:nvPr>
            <p:ph idx="1"/>
          </p:nvPr>
        </p:nvSpPr>
        <p:spPr>
          <a:xfrm>
            <a:off x="6458587" y="2538918"/>
            <a:ext cx="4293496" cy="4138511"/>
          </a:xfrm>
        </p:spPr>
        <p:txBody>
          <a:bodyPr>
            <a:normAutofit fontScale="25000" lnSpcReduction="20000"/>
          </a:bodyPr>
          <a:lstStyle/>
          <a:p>
            <a:r>
              <a:rPr lang="en-GB" sz="4800" dirty="0"/>
              <a:t>X = national law</a:t>
            </a:r>
          </a:p>
          <a:p>
            <a:r>
              <a:rPr lang="en-GB" sz="4800" dirty="0"/>
              <a:t>Y = EU law</a:t>
            </a:r>
          </a:p>
          <a:p>
            <a:r>
              <a:rPr lang="en-GB" sz="4800" dirty="0"/>
              <a:t>X contradicts Y</a:t>
            </a:r>
          </a:p>
          <a:p>
            <a:r>
              <a:rPr lang="en-GB" sz="4800" dirty="0"/>
              <a:t>Is X unconstitutional? (art. 148)?</a:t>
            </a:r>
          </a:p>
          <a:p>
            <a:r>
              <a:rPr lang="en-GB" sz="4800" dirty="0"/>
              <a:t>Is the RCC competent to review?</a:t>
            </a:r>
          </a:p>
          <a:p>
            <a:endParaRPr lang="en-GB" sz="4800" dirty="0"/>
          </a:p>
          <a:p>
            <a:pPr marL="0" indent="0">
              <a:buNone/>
            </a:pPr>
            <a:r>
              <a:rPr lang="en-GB" sz="4800" dirty="0">
                <a:solidFill>
                  <a:schemeClr val="accent3">
                    <a:lumMod val="75000"/>
                  </a:schemeClr>
                </a:solidFill>
              </a:rPr>
              <a:t>Special hypothesis:</a:t>
            </a:r>
          </a:p>
          <a:p>
            <a:pPr marL="0" indent="0">
              <a:buNone/>
            </a:pPr>
            <a:r>
              <a:rPr lang="en-GB" sz="4800" dirty="0"/>
              <a:t>X and Y fundamental rights</a:t>
            </a:r>
          </a:p>
          <a:p>
            <a:pPr marL="0" indent="0">
              <a:buNone/>
            </a:pPr>
            <a:r>
              <a:rPr lang="en-GB" sz="4800" dirty="0"/>
              <a:t>Best practice: </a:t>
            </a:r>
            <a:r>
              <a:rPr lang="ro-RO" sz="4800" dirty="0">
                <a:latin typeface="+mn-lt"/>
              </a:rPr>
              <a:t>The Coman case (C-673/16) – </a:t>
            </a:r>
            <a:r>
              <a:rPr lang="en-GB" sz="4800" dirty="0">
                <a:latin typeface="+mn-lt"/>
              </a:rPr>
              <a:t>the f</a:t>
            </a:r>
            <a:r>
              <a:rPr lang="en-GB" sz="4800" dirty="0"/>
              <a:t>irst / only referral of the RCC under art. 267 TFEU; </a:t>
            </a:r>
            <a:r>
              <a:rPr lang="en-US" sz="4800" dirty="0"/>
              <a:t>Article 277(1), (2) and (4) of the Civil Code – prohibition + non-recognition of marriages between same-sex persons cf. art. 48 RCC (definition of marriage) interpreted as constitutional under condition in as mush as they do not preclude the main principles of EU law</a:t>
            </a:r>
            <a:endParaRPr lang="en-GB" sz="4800" dirty="0"/>
          </a:p>
          <a:p>
            <a:pPr marL="0" indent="0">
              <a:buNone/>
            </a:pPr>
            <a:endParaRPr lang="en-GB" sz="1800" dirty="0"/>
          </a:p>
          <a:p>
            <a:pPr marL="0" indent="0">
              <a:buNone/>
            </a:pPr>
            <a:r>
              <a:rPr lang="en-GB" dirty="0"/>
              <a:t> </a:t>
            </a:r>
          </a:p>
          <a:p>
            <a:pPr marL="0" indent="0">
              <a:buNone/>
            </a:pPr>
            <a:endParaRPr lang="ro-RO"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983D84A-CCD4-5EAA-4BE1-BE2CAFDFFFA5}"/>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6997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CECAD-B524-9488-3E1C-29030B992782}"/>
              </a:ext>
            </a:extLst>
          </p:cNvPr>
          <p:cNvSpPr>
            <a:spLocks noGrp="1"/>
          </p:cNvSpPr>
          <p:nvPr>
            <p:ph type="title"/>
          </p:nvPr>
        </p:nvSpPr>
        <p:spPr>
          <a:xfrm>
            <a:off x="539263" y="720435"/>
            <a:ext cx="6565730" cy="1507375"/>
          </a:xfrm>
        </p:spPr>
        <p:txBody>
          <a:bodyPr>
            <a:normAutofit/>
          </a:bodyPr>
          <a:lstStyle/>
          <a:p>
            <a:r>
              <a:rPr lang="en-US" b="0" dirty="0">
                <a:latin typeface="+mn-lt"/>
              </a:rPr>
              <a:t>Still under no pressure. </a:t>
            </a:r>
            <a:br>
              <a:rPr lang="en-US" b="0" dirty="0">
                <a:latin typeface="+mn-lt"/>
              </a:rPr>
            </a:br>
            <a:r>
              <a:rPr lang="en-US" b="0" dirty="0">
                <a:latin typeface="+mn-lt"/>
              </a:rPr>
              <a:t>Defiance towards EU law</a:t>
            </a:r>
          </a:p>
        </p:txBody>
      </p:sp>
      <p:sp>
        <p:nvSpPr>
          <p:cNvPr id="3" name="Content Placeholder 2">
            <a:extLst>
              <a:ext uri="{FF2B5EF4-FFF2-40B4-BE49-F238E27FC236}">
                <a16:creationId xmlns:a16="http://schemas.microsoft.com/office/drawing/2014/main" id="{F95D0D39-6938-B4D1-4876-E37C7BC51A4C}"/>
              </a:ext>
            </a:extLst>
          </p:cNvPr>
          <p:cNvSpPr>
            <a:spLocks noGrp="1"/>
          </p:cNvSpPr>
          <p:nvPr>
            <p:ph idx="1"/>
          </p:nvPr>
        </p:nvSpPr>
        <p:spPr>
          <a:xfrm>
            <a:off x="539262" y="2427315"/>
            <a:ext cx="6693876" cy="4114162"/>
          </a:xfrm>
          <a:ln>
            <a:solidFill>
              <a:schemeClr val="accent3">
                <a:lumMod val="50000"/>
              </a:schemeClr>
            </a:solidFill>
          </a:ln>
        </p:spPr>
        <p:txBody>
          <a:bodyPr>
            <a:normAutofit fontScale="25000" lnSpcReduction="20000"/>
          </a:bodyPr>
          <a:lstStyle/>
          <a:p>
            <a:pPr algn="just">
              <a:lnSpc>
                <a:spcPct val="110000"/>
              </a:lnSpc>
              <a:spcAft>
                <a:spcPts val="800"/>
              </a:spcAft>
            </a:pPr>
            <a:r>
              <a:rPr lang="en-GB" sz="5600" dirty="0">
                <a:effectLst/>
                <a:ea typeface="Times New Roman" panose="02020603050405020304" pitchFamily="18" charset="0"/>
              </a:rPr>
              <a:t>Step 1: RCC coins the concept of ‘</a:t>
            </a:r>
            <a:r>
              <a:rPr lang="en-GB" sz="5600" dirty="0">
                <a:solidFill>
                  <a:srgbClr val="002060"/>
                </a:solidFill>
                <a:effectLst/>
                <a:ea typeface="Times New Roman" panose="02020603050405020304" pitchFamily="18" charset="0"/>
              </a:rPr>
              <a:t>constitutional relevance</a:t>
            </a:r>
            <a:r>
              <a:rPr lang="en-GB" sz="5600" dirty="0">
                <a:effectLst/>
                <a:ea typeface="Times New Roman" panose="02020603050405020304" pitchFamily="18" charset="0"/>
              </a:rPr>
              <a:t>’ to provide for a criterion to separate its powers from the CJEU caselaw - </a:t>
            </a:r>
            <a:r>
              <a:rPr lang="en-GB" sz="5600" dirty="0">
                <a:solidFill>
                  <a:srgbClr val="002060"/>
                </a:solidFill>
                <a:effectLst/>
                <a:ea typeface="Times New Roman" panose="02020603050405020304" pitchFamily="18" charset="0"/>
              </a:rPr>
              <a:t>RCC shall resort to the case law of CJEU only if the matter under its scrutiny has ‘constitutional relevance’</a:t>
            </a:r>
            <a:r>
              <a:rPr lang="en-GB" sz="5600" dirty="0">
                <a:effectLst/>
                <a:ea typeface="Times New Roman" panose="02020603050405020304" pitchFamily="18" charset="0"/>
              </a:rPr>
              <a:t> (see RCC Decisions no. 1596/2009, 137/2010, 1289/2011, 2/2012)</a:t>
            </a:r>
            <a:endParaRPr lang="en-RO" sz="5600" dirty="0">
              <a:effectLst/>
              <a:ea typeface="Times New Roman" panose="02020603050405020304" pitchFamily="18" charset="0"/>
            </a:endParaRPr>
          </a:p>
          <a:p>
            <a:pPr algn="just">
              <a:lnSpc>
                <a:spcPct val="110000"/>
              </a:lnSpc>
              <a:spcAft>
                <a:spcPts val="800"/>
              </a:spcAft>
            </a:pPr>
            <a:r>
              <a:rPr lang="en-GB" sz="5600" dirty="0">
                <a:effectLst/>
                <a:ea typeface="Times New Roman" panose="02020603050405020304" pitchFamily="18" charset="0"/>
              </a:rPr>
              <a:t>Step 2: RCC has </a:t>
            </a:r>
            <a:r>
              <a:rPr lang="en-GB" sz="5600" dirty="0">
                <a:solidFill>
                  <a:srgbClr val="002060"/>
                </a:solidFill>
                <a:effectLst/>
                <a:ea typeface="Times New Roman" panose="02020603050405020304" pitchFamily="18" charset="0"/>
              </a:rPr>
              <a:t>full jurisdiction over any national law (including one implementing a EU directive) inasmuch as it deals with fundamental rights</a:t>
            </a:r>
            <a:endParaRPr lang="en-GB" sz="5600" dirty="0">
              <a:solidFill>
                <a:srgbClr val="002060"/>
              </a:solidFill>
              <a:ea typeface="Times New Roman" panose="02020603050405020304" pitchFamily="18" charset="0"/>
            </a:endParaRPr>
          </a:p>
          <a:p>
            <a:pPr marL="0" indent="0" algn="just">
              <a:lnSpc>
                <a:spcPct val="110000"/>
              </a:lnSpc>
              <a:spcAft>
                <a:spcPts val="800"/>
              </a:spcAft>
              <a:buNone/>
            </a:pPr>
            <a:r>
              <a:rPr lang="en-GB" sz="5600" i="1" dirty="0">
                <a:effectLst/>
                <a:ea typeface="Times New Roman" panose="02020603050405020304" pitchFamily="18" charset="0"/>
              </a:rPr>
              <a:t>e.g</a:t>
            </a:r>
            <a:r>
              <a:rPr lang="en-GB" sz="5600" dirty="0">
                <a:effectLst/>
                <a:ea typeface="Times New Roman" panose="02020603050405020304" pitchFamily="18" charset="0"/>
              </a:rPr>
              <a:t>. By its Decision no. 1258/2009 (followed by Decision no. 440/2014), the RCC found that the national law implementing the ‘Big Brother’ Directive is unconstitutional, without asking for a preliminary ruling from CJEU. The success in this case (where several other national courts rejected the implementation) led RCC to build on its independence.</a:t>
            </a:r>
            <a:endParaRPr lang="en-RO" sz="5600" dirty="0">
              <a:effectLst/>
              <a:ea typeface="Times New Roman" panose="02020603050405020304" pitchFamily="18" charset="0"/>
            </a:endParaRPr>
          </a:p>
          <a:p>
            <a:pPr algn="just">
              <a:lnSpc>
                <a:spcPct val="110000"/>
              </a:lnSpc>
              <a:spcAft>
                <a:spcPts val="800"/>
              </a:spcAft>
            </a:pPr>
            <a:r>
              <a:rPr lang="en-GB" sz="5600" dirty="0">
                <a:effectLst/>
                <a:ea typeface="Times New Roman" panose="02020603050405020304" pitchFamily="18" charset="0"/>
              </a:rPr>
              <a:t>Step 3: RCC it </a:t>
            </a:r>
            <a:r>
              <a:rPr lang="en-GB" sz="5600" dirty="0">
                <a:solidFill>
                  <a:srgbClr val="002060"/>
                </a:solidFill>
                <a:effectLst/>
                <a:ea typeface="Times New Roman" panose="02020603050405020304" pitchFamily="18" charset="0"/>
              </a:rPr>
              <a:t>has the right, but not the obligation to address a request for preliminary ruling </a:t>
            </a:r>
            <a:r>
              <a:rPr lang="en-GB" sz="5600" dirty="0">
                <a:effectLst/>
                <a:ea typeface="Times New Roman" panose="02020603050405020304" pitchFamily="18" charset="0"/>
              </a:rPr>
              <a:t>(RCC Decision no. 668/2011) </a:t>
            </a:r>
            <a:endParaRPr lang="en-RO" sz="5600" dirty="0">
              <a:effectLst/>
              <a:ea typeface="Times New Roman" panose="02020603050405020304" pitchFamily="18" charset="0"/>
            </a:endParaRPr>
          </a:p>
          <a:p>
            <a:pPr algn="just">
              <a:lnSpc>
                <a:spcPct val="110000"/>
              </a:lnSpc>
              <a:spcAft>
                <a:spcPts val="800"/>
              </a:spcAft>
            </a:pPr>
            <a:r>
              <a:rPr lang="en-GB" sz="5600" dirty="0">
                <a:effectLst/>
                <a:ea typeface="Times New Roman" panose="02020603050405020304" pitchFamily="18" charset="0"/>
              </a:rPr>
              <a:t>Step 4: RCC coins the </a:t>
            </a:r>
            <a:r>
              <a:rPr lang="en-GB" sz="5600" dirty="0">
                <a:solidFill>
                  <a:srgbClr val="002060"/>
                </a:solidFill>
                <a:effectLst/>
                <a:ea typeface="Times New Roman" panose="02020603050405020304" pitchFamily="18" charset="0"/>
              </a:rPr>
              <a:t>‘constitutional identity’ </a:t>
            </a:r>
            <a:r>
              <a:rPr lang="en-GB" sz="5600" dirty="0">
                <a:effectLst/>
                <a:ea typeface="Times New Roman" panose="02020603050405020304" pitchFamily="18" charset="0"/>
              </a:rPr>
              <a:t>concept as a limit to any EU interference (RCC Decision no. 683/2012). </a:t>
            </a:r>
            <a:endParaRPr lang="en-RO" sz="5600" dirty="0">
              <a:effectLst/>
              <a:ea typeface="Times New Roman" panose="02020603050405020304" pitchFamily="18" charset="0"/>
            </a:endParaRPr>
          </a:p>
          <a:p>
            <a:pPr marL="0" indent="0">
              <a:lnSpc>
                <a:spcPct val="110000"/>
              </a:lnSpc>
              <a:buNone/>
            </a:pPr>
            <a:endParaRPr lang="ro-RO" sz="900" dirty="0"/>
          </a:p>
        </p:txBody>
      </p:sp>
      <p:sp>
        <p:nvSpPr>
          <p:cNvPr id="9225" name="Freeform: Shape 9224">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27" name="Freeform: Shape 9226">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Defiance | Thunder Bay National Marine Sanctuary">
            <a:extLst>
              <a:ext uri="{FF2B5EF4-FFF2-40B4-BE49-F238E27FC236}">
                <a16:creationId xmlns:a16="http://schemas.microsoft.com/office/drawing/2014/main" id="{B6F130B1-B34D-4222-43AB-6558A76D3E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8983" y="1635488"/>
            <a:ext cx="3406342" cy="3587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background with a black square&#10;&#10;Description automatically generated with medium confidence">
            <a:extLst>
              <a:ext uri="{FF2B5EF4-FFF2-40B4-BE49-F238E27FC236}">
                <a16:creationId xmlns:a16="http://schemas.microsoft.com/office/drawing/2014/main" id="{420D26DE-44D5-D041-597E-E84D663C5635}"/>
              </a:ext>
            </a:extLst>
          </p:cNvPr>
          <p:cNvPicPr>
            <a:picLocks noChangeAspect="1"/>
          </p:cNvPicPr>
          <p:nvPr/>
        </p:nvPicPr>
        <p:blipFill>
          <a:blip r:embed="rId3"/>
          <a:stretch>
            <a:fillRect/>
          </a:stretch>
        </p:blipFill>
        <p:spPr>
          <a:xfrm>
            <a:off x="7709188" y="5816966"/>
            <a:ext cx="914400" cy="736600"/>
          </a:xfrm>
          <a:prstGeom prst="rect">
            <a:avLst/>
          </a:prstGeom>
        </p:spPr>
      </p:pic>
    </p:spTree>
    <p:extLst>
      <p:ext uri="{BB962C8B-B14F-4D97-AF65-F5344CB8AC3E}">
        <p14:creationId xmlns:p14="http://schemas.microsoft.com/office/powerpoint/2010/main" val="355014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43" name="Rectangle 13342">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89197-7053-E0B4-7DBA-2CCEA8E72992}"/>
              </a:ext>
            </a:extLst>
          </p:cNvPr>
          <p:cNvSpPr>
            <a:spLocks noGrp="1"/>
          </p:cNvSpPr>
          <p:nvPr>
            <p:ph type="title"/>
          </p:nvPr>
        </p:nvSpPr>
        <p:spPr>
          <a:xfrm>
            <a:off x="1077361" y="720435"/>
            <a:ext cx="6397165" cy="1507375"/>
          </a:xfrm>
        </p:spPr>
        <p:txBody>
          <a:bodyPr>
            <a:normAutofit/>
          </a:bodyPr>
          <a:lstStyle/>
          <a:p>
            <a:pPr>
              <a:lnSpc>
                <a:spcPct val="100000"/>
              </a:lnSpc>
            </a:pPr>
            <a:r>
              <a:rPr lang="en-GB" sz="3000" dirty="0">
                <a:latin typeface="+mn-lt"/>
              </a:rPr>
              <a:t>The pressure</a:t>
            </a:r>
            <a:br>
              <a:rPr lang="en-GB" sz="3000" dirty="0">
                <a:latin typeface="+mn-lt"/>
              </a:rPr>
            </a:br>
            <a:r>
              <a:rPr lang="en-GB" sz="3000" dirty="0">
                <a:latin typeface="+mn-lt"/>
              </a:rPr>
              <a:t>Whose resilience? </a:t>
            </a:r>
            <a:br>
              <a:rPr lang="en-GB" sz="3000" dirty="0">
                <a:latin typeface="+mn-lt"/>
              </a:rPr>
            </a:br>
            <a:r>
              <a:rPr lang="en-GB" sz="3000" dirty="0">
                <a:latin typeface="+mn-lt"/>
              </a:rPr>
              <a:t>Lower courts</a:t>
            </a:r>
            <a:r>
              <a:rPr lang="ro-RO" sz="3000" dirty="0">
                <a:latin typeface="+mn-lt"/>
              </a:rPr>
              <a:t>’ activism </a:t>
            </a:r>
          </a:p>
        </p:txBody>
      </p:sp>
      <p:sp>
        <p:nvSpPr>
          <p:cNvPr id="3" name="Content Placeholder 2">
            <a:extLst>
              <a:ext uri="{FF2B5EF4-FFF2-40B4-BE49-F238E27FC236}">
                <a16:creationId xmlns:a16="http://schemas.microsoft.com/office/drawing/2014/main" id="{1926ADEE-81D8-3A8C-F412-25AF20F9B83C}"/>
              </a:ext>
            </a:extLst>
          </p:cNvPr>
          <p:cNvSpPr>
            <a:spLocks noGrp="1"/>
          </p:cNvSpPr>
          <p:nvPr>
            <p:ph idx="1"/>
          </p:nvPr>
        </p:nvSpPr>
        <p:spPr>
          <a:xfrm>
            <a:off x="1077361" y="2427315"/>
            <a:ext cx="7453181" cy="4320725"/>
          </a:xfrm>
        </p:spPr>
        <p:txBody>
          <a:bodyPr>
            <a:normAutofit/>
          </a:bodyPr>
          <a:lstStyle/>
          <a:p>
            <a:pPr>
              <a:lnSpc>
                <a:spcPct val="110000"/>
              </a:lnSpc>
            </a:pPr>
            <a:r>
              <a:rPr lang="ro-RO" sz="1200" dirty="0"/>
              <a:t>1st </a:t>
            </a:r>
            <a:r>
              <a:rPr lang="en-GB" sz="1200" dirty="0"/>
              <a:t>wave: ECJ 18 May 2021</a:t>
            </a:r>
          </a:p>
          <a:p>
            <a:pPr marL="0" indent="0">
              <a:lnSpc>
                <a:spcPct val="110000"/>
              </a:lnSpc>
              <a:buNone/>
            </a:pPr>
            <a:r>
              <a:rPr lang="en-GB" sz="1200" dirty="0"/>
              <a:t>the extent to which the involvement of the executive in the judicial organisation represents a threat to judicial independence (the Judicial Inspection, the Chief Inspector, the SIIJ, the regime of the magistrates’ liability)</a:t>
            </a:r>
          </a:p>
          <a:p>
            <a:pPr marL="0" indent="0">
              <a:lnSpc>
                <a:spcPct val="110000"/>
              </a:lnSpc>
              <a:buNone/>
            </a:pPr>
            <a:r>
              <a:rPr lang="en-GB" sz="1200" dirty="0"/>
              <a:t>the legal nature and effects of the Cooperation and Verification Mechanism Decision and the European Commission Reports monitoring Romania’s progress on the rule of law</a:t>
            </a:r>
          </a:p>
          <a:p>
            <a:pPr marL="0" indent="0">
              <a:lnSpc>
                <a:spcPct val="110000"/>
              </a:lnSpc>
              <a:buNone/>
            </a:pPr>
            <a:r>
              <a:rPr lang="en-GB" sz="1200" dirty="0"/>
              <a:t>the mandatory nature of the principle of primacy of EU law for constitutional courts, including in regard to the ECJ preliminary rulings on issues pertaining to national constitutional identity</a:t>
            </a:r>
          </a:p>
          <a:p>
            <a:pPr>
              <a:lnSpc>
                <a:spcPct val="110000"/>
              </a:lnSpc>
            </a:pPr>
            <a:r>
              <a:rPr lang="en-GB" sz="1200" dirty="0"/>
              <a:t>2nd wave: ECJ 21 December 2021</a:t>
            </a:r>
            <a:endParaRPr lang="en-RO" sz="1200" dirty="0"/>
          </a:p>
          <a:p>
            <a:pPr marL="0" indent="0">
              <a:lnSpc>
                <a:spcPct val="110000"/>
              </a:lnSpc>
              <a:buNone/>
            </a:pPr>
            <a:r>
              <a:rPr lang="en-GB" sz="1200" dirty="0"/>
              <a:t>the relation between the principle of primacy of EU law and the RCC decisions in the field of fighting corruption (relevance of </a:t>
            </a:r>
            <a:r>
              <a:rPr lang="en-US" sz="1200" dirty="0"/>
              <a:t>art. 325 TFEU)</a:t>
            </a:r>
            <a:r>
              <a:rPr lang="en-GB" sz="1200" dirty="0"/>
              <a:t>; potential </a:t>
            </a:r>
            <a:r>
              <a:rPr lang="en-US" sz="1200" dirty="0"/>
              <a:t>negative effects of decisions from the RCC on both final and pending corruption related cases against politicians and public functionaries</a:t>
            </a:r>
            <a:endParaRPr lang="en-GB" sz="1200" dirty="0"/>
          </a:p>
          <a:p>
            <a:pPr>
              <a:lnSpc>
                <a:spcPct val="110000"/>
              </a:lnSpc>
            </a:pPr>
            <a:r>
              <a:rPr lang="en-GB" sz="1200" dirty="0"/>
              <a:t>3rd wave: ECJ 22 February 2022</a:t>
            </a:r>
          </a:p>
          <a:p>
            <a:pPr marL="0" indent="0">
              <a:lnSpc>
                <a:spcPct val="110000"/>
              </a:lnSpc>
              <a:buNone/>
            </a:pPr>
            <a:r>
              <a:rPr lang="en-GB" sz="1200" dirty="0"/>
              <a:t>the power of the RCC to limit the national courts’ implementation of preliminary rulings and EU law requirements on judicial independence and rule of law</a:t>
            </a:r>
            <a:r>
              <a:rPr lang="en-RO" sz="1200" dirty="0"/>
              <a:t> </a:t>
            </a:r>
            <a:endParaRPr lang="en-GB" sz="1200" dirty="0"/>
          </a:p>
          <a:p>
            <a:pPr>
              <a:lnSpc>
                <a:spcPct val="110000"/>
              </a:lnSpc>
            </a:pPr>
            <a:endParaRPr lang="ro-RO" sz="1000" dirty="0"/>
          </a:p>
        </p:txBody>
      </p:sp>
      <p:sp>
        <p:nvSpPr>
          <p:cNvPr id="13345" name="Rectangle 13344">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7" name="Freeform: Shape 13346">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3314" name="Picture 2" descr="Nortek | New to waves? Here's everything you need to know">
            <a:extLst>
              <a:ext uri="{FF2B5EF4-FFF2-40B4-BE49-F238E27FC236}">
                <a16:creationId xmlns:a16="http://schemas.microsoft.com/office/drawing/2014/main" id="{4D5DAAB9-7FB7-C22E-8009-5BD0112F40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61" r="11938" b="2"/>
          <a:stretch/>
        </p:blipFill>
        <p:spPr bwMode="auto">
          <a:xfrm>
            <a:off x="8696640" y="3396062"/>
            <a:ext cx="3496111" cy="3461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background with a black square&#10;&#10;Description automatically generated with medium confidence">
            <a:extLst>
              <a:ext uri="{FF2B5EF4-FFF2-40B4-BE49-F238E27FC236}">
                <a16:creationId xmlns:a16="http://schemas.microsoft.com/office/drawing/2014/main" id="{4F26E58F-C8A1-8E49-C3E2-CB8CEBDF62B2}"/>
              </a:ext>
            </a:extLst>
          </p:cNvPr>
          <p:cNvPicPr>
            <a:picLocks noChangeAspect="1"/>
          </p:cNvPicPr>
          <p:nvPr/>
        </p:nvPicPr>
        <p:blipFill>
          <a:blip r:embed="rId3"/>
          <a:stretch>
            <a:fillRect/>
          </a:stretch>
        </p:blipFill>
        <p:spPr>
          <a:xfrm>
            <a:off x="11265810" y="6121400"/>
            <a:ext cx="914400" cy="736600"/>
          </a:xfrm>
          <a:prstGeom prst="rect">
            <a:avLst/>
          </a:prstGeom>
        </p:spPr>
      </p:pic>
    </p:spTree>
    <p:extLst>
      <p:ext uri="{BB962C8B-B14F-4D97-AF65-F5344CB8AC3E}">
        <p14:creationId xmlns:p14="http://schemas.microsoft.com/office/powerpoint/2010/main" val="258329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BA217-5E90-8FCE-BF11-AD74EB377AD3}"/>
              </a:ext>
            </a:extLst>
          </p:cNvPr>
          <p:cNvSpPr>
            <a:spLocks noGrp="1"/>
          </p:cNvSpPr>
          <p:nvPr>
            <p:ph type="title"/>
          </p:nvPr>
        </p:nvSpPr>
        <p:spPr>
          <a:xfrm>
            <a:off x="1077361" y="720435"/>
            <a:ext cx="6397165" cy="1507375"/>
          </a:xfrm>
        </p:spPr>
        <p:txBody>
          <a:bodyPr>
            <a:normAutofit/>
          </a:bodyPr>
          <a:lstStyle/>
          <a:p>
            <a:r>
              <a:rPr lang="en-GB" dirty="0">
                <a:latin typeface="+mn-lt"/>
              </a:rPr>
              <a:t>Lower courts</a:t>
            </a:r>
            <a:r>
              <a:rPr lang="ro-RO" dirty="0">
                <a:latin typeface="+mn-lt"/>
              </a:rPr>
              <a:t>’ activism</a:t>
            </a:r>
            <a:endParaRPr lang="ro-RO" dirty="0"/>
          </a:p>
        </p:txBody>
      </p:sp>
      <p:sp>
        <p:nvSpPr>
          <p:cNvPr id="3" name="Content Placeholder 2">
            <a:extLst>
              <a:ext uri="{FF2B5EF4-FFF2-40B4-BE49-F238E27FC236}">
                <a16:creationId xmlns:a16="http://schemas.microsoft.com/office/drawing/2014/main" id="{46A4934A-BB67-2249-2EBB-8A6FCBA88560}"/>
              </a:ext>
            </a:extLst>
          </p:cNvPr>
          <p:cNvSpPr>
            <a:spLocks noGrp="1"/>
          </p:cNvSpPr>
          <p:nvPr>
            <p:ph idx="1"/>
          </p:nvPr>
        </p:nvSpPr>
        <p:spPr>
          <a:xfrm>
            <a:off x="1077361" y="2427316"/>
            <a:ext cx="6397165" cy="3513514"/>
          </a:xfrm>
        </p:spPr>
        <p:txBody>
          <a:bodyPr>
            <a:normAutofit/>
          </a:bodyPr>
          <a:lstStyle/>
          <a:p>
            <a:pPr marL="0" indent="0">
              <a:lnSpc>
                <a:spcPct val="110000"/>
              </a:lnSpc>
              <a:buNone/>
            </a:pPr>
            <a:r>
              <a:rPr lang="ro-RO" sz="1500" noProof="1"/>
              <a:t>Typology fo initial referrals</a:t>
            </a:r>
            <a:endParaRPr lang="en-RO" sz="1500" noProof="1"/>
          </a:p>
          <a:p>
            <a:pPr marL="0" indent="0">
              <a:lnSpc>
                <a:spcPct val="110000"/>
              </a:lnSpc>
              <a:buNone/>
            </a:pPr>
            <a:r>
              <a:rPr lang="en-RO" sz="1500" dirty="0"/>
              <a:t>2 groups of cases</a:t>
            </a:r>
            <a:r>
              <a:rPr lang="ro-RO" sz="1500" dirty="0"/>
              <a:t>: </a:t>
            </a:r>
            <a:endParaRPr lang="en-RO" sz="1500" dirty="0"/>
          </a:p>
          <a:p>
            <a:pPr>
              <a:lnSpc>
                <a:spcPct val="110000"/>
              </a:lnSpc>
            </a:pPr>
            <a:r>
              <a:rPr lang="en-RO" sz="1500" dirty="0"/>
              <a:t>A. </a:t>
            </a:r>
            <a:r>
              <a:rPr lang="ro-RO" sz="1500" dirty="0"/>
              <a:t>1. </a:t>
            </a:r>
            <a:r>
              <a:rPr lang="en-RO" sz="1500" dirty="0"/>
              <a:t>independence of the SII</a:t>
            </a:r>
            <a:r>
              <a:rPr lang="ro-RO" sz="1500" dirty="0"/>
              <a:t>J, 2. </a:t>
            </a:r>
            <a:r>
              <a:rPr lang="en-RO" sz="1500" dirty="0"/>
              <a:t>the operating conditions of the SIIJ</a:t>
            </a:r>
            <a:r>
              <a:rPr lang="ro-RO" sz="1500" dirty="0"/>
              <a:t>; 3. t</a:t>
            </a:r>
            <a:r>
              <a:rPr lang="en-RO" sz="1500" dirty="0"/>
              <a:t>he national legislation on the material liability of Romanian magistrates for the damage resulting from errors caused by the performance of their duties in bad faith or </a:t>
            </a:r>
            <a:r>
              <a:rPr lang="ro-RO" sz="1500" dirty="0" err="1"/>
              <a:t>with</a:t>
            </a:r>
            <a:r>
              <a:rPr lang="ro-RO" sz="1500" dirty="0"/>
              <a:t> </a:t>
            </a:r>
            <a:r>
              <a:rPr lang="en-RO" sz="1500" dirty="0"/>
              <a:t>gross negligence.</a:t>
            </a:r>
          </a:p>
          <a:p>
            <a:pPr>
              <a:lnSpc>
                <a:spcPct val="110000"/>
              </a:lnSpc>
            </a:pPr>
            <a:r>
              <a:rPr lang="ro-RO" sz="1500" dirty="0"/>
              <a:t>B</a:t>
            </a:r>
            <a:r>
              <a:rPr lang="en-RO" sz="1500" dirty="0"/>
              <a:t>. the question whether the independence of the judiciary in Romania is affected by the fact that a body which is not part of the judiciary, namely the constitutional court, intervenes, by individual decisions, in the functioning of the </a:t>
            </a:r>
            <a:r>
              <a:rPr lang="ro-RO" sz="1500" dirty="0" err="1"/>
              <a:t>ordinary</a:t>
            </a:r>
            <a:r>
              <a:rPr lang="ro-RO" sz="1500" dirty="0"/>
              <a:t> </a:t>
            </a:r>
            <a:r>
              <a:rPr lang="en-RO" sz="1500" dirty="0"/>
              <a:t>courts </a:t>
            </a:r>
          </a:p>
          <a:p>
            <a:pPr marL="0" indent="0">
              <a:lnSpc>
                <a:spcPct val="110000"/>
              </a:lnSpc>
              <a:buNone/>
            </a:pPr>
            <a:endParaRPr lang="ro-RO" sz="1500" dirty="0"/>
          </a:p>
        </p:txBody>
      </p:sp>
      <p:sp>
        <p:nvSpPr>
          <p:cNvPr id="11" name="Rectangle 10">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4" name="Picture 2" descr="Defiance | Thunder Bay National Marine Sanctuary">
            <a:extLst>
              <a:ext uri="{FF2B5EF4-FFF2-40B4-BE49-F238E27FC236}">
                <a16:creationId xmlns:a16="http://schemas.microsoft.com/office/drawing/2014/main" id="{B65B2FA5-951A-E5DF-71B3-CA11F072A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49" r="13908"/>
          <a:stretch/>
        </p:blipFill>
        <p:spPr bwMode="auto">
          <a:xfrm>
            <a:off x="8696640" y="3396062"/>
            <a:ext cx="3496111" cy="346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4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A1951E2-8F97-4C6F-9735-8234E367F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8C42E-DC51-3F40-9B76-43CCBC85F09A}"/>
              </a:ext>
            </a:extLst>
          </p:cNvPr>
          <p:cNvSpPr>
            <a:spLocks noGrp="1"/>
          </p:cNvSpPr>
          <p:nvPr>
            <p:ph type="title"/>
          </p:nvPr>
        </p:nvSpPr>
        <p:spPr>
          <a:xfrm>
            <a:off x="1077362" y="447676"/>
            <a:ext cx="10037276" cy="885824"/>
          </a:xfrm>
        </p:spPr>
        <p:txBody>
          <a:bodyPr anchor="ctr">
            <a:normAutofit/>
          </a:bodyPr>
          <a:lstStyle/>
          <a:p>
            <a:pPr algn="ctr"/>
            <a:r>
              <a:rPr lang="ro-RO" sz="2800" b="0" dirty="0"/>
              <a:t>APEX COURTS FIGHT</a:t>
            </a:r>
          </a:p>
        </p:txBody>
      </p:sp>
      <p:sp>
        <p:nvSpPr>
          <p:cNvPr id="26" name="Rectangle 25">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08339"/>
            <a:ext cx="12192000" cy="5149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67CC8056-A48F-4EC2-A53B-7B598DBF7C09}"/>
              </a:ext>
            </a:extLst>
          </p:cNvPr>
          <p:cNvGraphicFramePr>
            <a:graphicFrameLocks noGrp="1"/>
          </p:cNvGraphicFramePr>
          <p:nvPr>
            <p:ph idx="1"/>
            <p:extLst>
              <p:ext uri="{D42A27DB-BD31-4B8C-83A1-F6EECF244321}">
                <p14:modId xmlns:p14="http://schemas.microsoft.com/office/powerpoint/2010/main" val="3344726541"/>
              </p:ext>
            </p:extLst>
          </p:nvPr>
        </p:nvGraphicFramePr>
        <p:xfrm>
          <a:off x="1077913" y="2809875"/>
          <a:ext cx="10036175" cy="31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60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1951E2-8F97-4C6F-9735-8234E367F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CA61D-B657-A046-B20E-C28994F9576E}"/>
              </a:ext>
            </a:extLst>
          </p:cNvPr>
          <p:cNvSpPr>
            <a:spLocks noGrp="1"/>
          </p:cNvSpPr>
          <p:nvPr>
            <p:ph type="title"/>
          </p:nvPr>
        </p:nvSpPr>
        <p:spPr>
          <a:xfrm>
            <a:off x="1077362" y="447676"/>
            <a:ext cx="10037276" cy="885824"/>
          </a:xfrm>
        </p:spPr>
        <p:txBody>
          <a:bodyPr anchor="ctr">
            <a:normAutofit fontScale="90000"/>
          </a:bodyPr>
          <a:lstStyle/>
          <a:p>
            <a:pPr algn="ctr"/>
            <a:r>
              <a:rPr lang="en-GB" sz="2800" dirty="0">
                <a:latin typeface="+mn-lt"/>
              </a:rPr>
              <a:t>Reverse resilience of the RCC</a:t>
            </a:r>
            <a:br>
              <a:rPr lang="en-GB" sz="2800" dirty="0">
                <a:latin typeface="+mn-lt"/>
              </a:rPr>
            </a:br>
            <a:r>
              <a:rPr lang="en-GB" sz="2800" dirty="0">
                <a:latin typeface="+mn-lt"/>
              </a:rPr>
              <a:t> Decision no. 390/2021 &amp; ulterior press releases</a:t>
            </a:r>
            <a:endParaRPr lang="ro-RO" sz="2800" dirty="0">
              <a:latin typeface="+mn-lt"/>
            </a:endParaRP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08339"/>
            <a:ext cx="12192000" cy="5149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ADA6754-4030-3624-6EEF-7B5440291427}"/>
              </a:ext>
            </a:extLst>
          </p:cNvPr>
          <p:cNvGraphicFramePr>
            <a:graphicFrameLocks noGrp="1"/>
          </p:cNvGraphicFramePr>
          <p:nvPr>
            <p:ph idx="1"/>
            <p:extLst>
              <p:ext uri="{D42A27DB-BD31-4B8C-83A1-F6EECF244321}">
                <p14:modId xmlns:p14="http://schemas.microsoft.com/office/powerpoint/2010/main" val="2847341094"/>
              </p:ext>
            </p:extLst>
          </p:nvPr>
        </p:nvGraphicFramePr>
        <p:xfrm>
          <a:off x="1077913" y="2809875"/>
          <a:ext cx="10036175" cy="31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a black square&#10;&#10;Description automatically generated with medium confidence">
            <a:extLst>
              <a:ext uri="{FF2B5EF4-FFF2-40B4-BE49-F238E27FC236}">
                <a16:creationId xmlns:a16="http://schemas.microsoft.com/office/drawing/2014/main" id="{E1077E60-642F-DB4E-C2EC-F01066159AA0}"/>
              </a:ext>
            </a:extLst>
          </p:cNvPr>
          <p:cNvPicPr>
            <a:picLocks noChangeAspect="1"/>
          </p:cNvPicPr>
          <p:nvPr/>
        </p:nvPicPr>
        <p:blipFill>
          <a:blip r:embed="rId7"/>
          <a:stretch>
            <a:fillRect/>
          </a:stretch>
        </p:blipFill>
        <p:spPr>
          <a:xfrm>
            <a:off x="162961" y="5940830"/>
            <a:ext cx="914400" cy="736600"/>
          </a:xfrm>
          <a:prstGeom prst="rect">
            <a:avLst/>
          </a:prstGeom>
        </p:spPr>
      </p:pic>
    </p:spTree>
    <p:extLst>
      <p:ext uri="{BB962C8B-B14F-4D97-AF65-F5344CB8AC3E}">
        <p14:creationId xmlns:p14="http://schemas.microsoft.com/office/powerpoint/2010/main" val="170637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1BD6-A610-DC5C-0113-8752FBADFB09}"/>
              </a:ext>
            </a:extLst>
          </p:cNvPr>
          <p:cNvSpPr>
            <a:spLocks noGrp="1"/>
          </p:cNvSpPr>
          <p:nvPr>
            <p:ph type="title"/>
          </p:nvPr>
        </p:nvSpPr>
        <p:spPr/>
        <p:txBody>
          <a:bodyPr/>
          <a:lstStyle/>
          <a:p>
            <a:r>
              <a:rPr lang="en-GB" sz="3200" dirty="0">
                <a:latin typeface="+mn-lt"/>
              </a:rPr>
              <a:t>Reverse resilience of the RCC</a:t>
            </a:r>
            <a:br>
              <a:rPr lang="en-GB" sz="3200" dirty="0">
                <a:latin typeface="+mn-lt"/>
              </a:rPr>
            </a:br>
            <a:r>
              <a:rPr lang="en-GB" sz="3200" dirty="0">
                <a:latin typeface="+mn-lt"/>
              </a:rPr>
              <a:t>Decision no. 390/2021 &amp; ulterior press releases</a:t>
            </a:r>
            <a:endParaRPr lang="ro-RO" dirty="0"/>
          </a:p>
        </p:txBody>
      </p:sp>
      <p:sp>
        <p:nvSpPr>
          <p:cNvPr id="3" name="Content Placeholder 2">
            <a:extLst>
              <a:ext uri="{FF2B5EF4-FFF2-40B4-BE49-F238E27FC236}">
                <a16:creationId xmlns:a16="http://schemas.microsoft.com/office/drawing/2014/main" id="{EE661FB2-DA42-1D28-9B63-8A4EFC5A4E3A}"/>
              </a:ext>
            </a:extLst>
          </p:cNvPr>
          <p:cNvSpPr>
            <a:spLocks noGrp="1"/>
          </p:cNvSpPr>
          <p:nvPr>
            <p:ph idx="1"/>
          </p:nvPr>
        </p:nvSpPr>
        <p:spPr/>
        <p:txBody>
          <a:bodyPr>
            <a:normAutofit fontScale="92500" lnSpcReduction="20000"/>
          </a:bodyPr>
          <a:lstStyle/>
          <a:p>
            <a:r>
              <a:rPr lang="en-GB" sz="1800" dirty="0">
                <a:effectLst/>
                <a:ea typeface="Times New Roman" panose="02020603050405020304" pitchFamily="18" charset="0"/>
              </a:rPr>
              <a:t>Decision 2006/928/CE lacks constitutional relevance. </a:t>
            </a:r>
          </a:p>
          <a:p>
            <a:r>
              <a:rPr lang="en-GB" sz="1800" dirty="0">
                <a:effectLst/>
                <a:ea typeface="Times New Roman" panose="02020603050405020304" pitchFamily="18" charset="0"/>
              </a:rPr>
              <a:t>The CVM reports are of non-binding nature. </a:t>
            </a:r>
          </a:p>
          <a:p>
            <a:r>
              <a:rPr lang="en-GB" sz="1800" dirty="0">
                <a:effectLst/>
                <a:ea typeface="Times New Roman" panose="02020603050405020304" pitchFamily="18" charset="0"/>
              </a:rPr>
              <a:t>In light of the CJEU ruling of 18 May 2021, the RCC examined to what extent the principle of the rule of law, expressly enshrined in national law, in Article 1 paragraph (3) RC, was affected by the regulations governing the establishment of the SIIJ and found that those created a system proper for the “good administration of justice”. </a:t>
            </a:r>
          </a:p>
          <a:p>
            <a:r>
              <a:rPr lang="en-GB" sz="1800" dirty="0">
                <a:effectLst/>
                <a:ea typeface="Times New Roman" panose="02020603050405020304" pitchFamily="18" charset="0"/>
              </a:rPr>
              <a:t>The RCC dismissed the contention that SIIJ could be perceived as an instrument of pressure and intimidation of judges, which could lead to their apparent lack of independence or impartiality. </a:t>
            </a:r>
          </a:p>
          <a:p>
            <a:r>
              <a:rPr lang="en-GB" sz="1800" dirty="0">
                <a:effectLst/>
                <a:ea typeface="Times New Roman" panose="02020603050405020304" pitchFamily="18" charset="0"/>
              </a:rPr>
              <a:t>The regulation providing for the establishment of the SIIJ was an option of the national legislature, in accordance with the constitutional provisions and, implicitly, in accordance with the provisions of Articles 2 and 19 (1) TEU. </a:t>
            </a:r>
            <a:endParaRPr lang="ro-RO" dirty="0"/>
          </a:p>
        </p:txBody>
      </p:sp>
    </p:spTree>
    <p:extLst>
      <p:ext uri="{BB962C8B-B14F-4D97-AF65-F5344CB8AC3E}">
        <p14:creationId xmlns:p14="http://schemas.microsoft.com/office/powerpoint/2010/main" val="130019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0" name="Rectangle 8219">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5A410-75E0-9B19-71C4-AF65C4902E62}"/>
              </a:ext>
            </a:extLst>
          </p:cNvPr>
          <p:cNvSpPr>
            <a:spLocks noGrp="1"/>
          </p:cNvSpPr>
          <p:nvPr>
            <p:ph type="title"/>
          </p:nvPr>
        </p:nvSpPr>
        <p:spPr>
          <a:xfrm>
            <a:off x="1077361" y="720435"/>
            <a:ext cx="6397165" cy="1507375"/>
          </a:xfrm>
        </p:spPr>
        <p:txBody>
          <a:bodyPr>
            <a:normAutofit/>
          </a:bodyPr>
          <a:lstStyle/>
          <a:p>
            <a:r>
              <a:rPr lang="en-GB" dirty="0">
                <a:latin typeface="+mn-lt"/>
              </a:rPr>
              <a:t>RCC. Deviance under pressure. Alarming changes</a:t>
            </a:r>
            <a:endParaRPr lang="ro-RO" dirty="0">
              <a:latin typeface="+mn-lt"/>
            </a:endParaRPr>
          </a:p>
        </p:txBody>
      </p:sp>
      <p:sp>
        <p:nvSpPr>
          <p:cNvPr id="3" name="Content Placeholder 2">
            <a:extLst>
              <a:ext uri="{FF2B5EF4-FFF2-40B4-BE49-F238E27FC236}">
                <a16:creationId xmlns:a16="http://schemas.microsoft.com/office/drawing/2014/main" id="{D7E8E9FB-513A-E2FF-A72C-AED658EDEC2D}"/>
              </a:ext>
            </a:extLst>
          </p:cNvPr>
          <p:cNvSpPr>
            <a:spLocks noGrp="1"/>
          </p:cNvSpPr>
          <p:nvPr>
            <p:ph idx="1"/>
          </p:nvPr>
        </p:nvSpPr>
        <p:spPr>
          <a:xfrm>
            <a:off x="162961" y="2427316"/>
            <a:ext cx="7311565" cy="3513514"/>
          </a:xfrm>
        </p:spPr>
        <p:txBody>
          <a:bodyPr>
            <a:normAutofit lnSpcReduction="10000"/>
          </a:bodyPr>
          <a:lstStyle/>
          <a:p>
            <a:pPr marL="0" lvl="0" indent="0">
              <a:lnSpc>
                <a:spcPct val="110000"/>
              </a:lnSpc>
              <a:buNone/>
            </a:pPr>
            <a:endParaRPr lang="en-US" sz="1400" dirty="0"/>
          </a:p>
          <a:p>
            <a:pPr marL="560070" lvl="1" indent="-285750">
              <a:lnSpc>
                <a:spcPct val="110000"/>
              </a:lnSpc>
              <a:buFont typeface="Arial" panose="020B0604020202020204" pitchFamily="34" charset="0"/>
              <a:buChar char="•"/>
            </a:pPr>
            <a:r>
              <a:rPr lang="en-GB" sz="1500" b="0" dirty="0"/>
              <a:t>use of the national constitutional identity as a shield to EU law (art. 4.2 TEU)</a:t>
            </a:r>
            <a:endParaRPr lang="en-US" sz="1500" b="0" dirty="0"/>
          </a:p>
          <a:p>
            <a:pPr marL="560070" lvl="1" indent="-285750">
              <a:lnSpc>
                <a:spcPct val="110000"/>
              </a:lnSpc>
              <a:buFont typeface="Arial" panose="020B0604020202020204" pitchFamily="34" charset="0"/>
              <a:buChar char="•"/>
            </a:pPr>
            <a:r>
              <a:rPr lang="en-GB" sz="1500" b="0" dirty="0"/>
              <a:t>formalism, nominal identity between the “rule of law” art. 1 RCC / art. 2 TEU</a:t>
            </a:r>
            <a:endParaRPr lang="en-US" sz="1500" b="0" dirty="0"/>
          </a:p>
          <a:p>
            <a:pPr marL="560070" lvl="1" indent="-285750">
              <a:lnSpc>
                <a:spcPct val="110000"/>
              </a:lnSpc>
              <a:buFont typeface="Arial" panose="020B0604020202020204" pitchFamily="34" charset="0"/>
              <a:buChar char="•"/>
            </a:pPr>
            <a:r>
              <a:rPr lang="en-GB" sz="1500" b="0" dirty="0"/>
              <a:t>gap between EU law and the national legal order </a:t>
            </a:r>
          </a:p>
          <a:p>
            <a:pPr marL="560070" lvl="1" indent="-285750">
              <a:lnSpc>
                <a:spcPct val="110000"/>
              </a:lnSpc>
              <a:buFont typeface="Arial" panose="020B0604020202020204" pitchFamily="34" charset="0"/>
              <a:buChar char="•"/>
            </a:pPr>
            <a:r>
              <a:rPr lang="en-GB" sz="1500" b="0" dirty="0"/>
              <a:t>rigid interpretation of art. 148 (no attempt to accommodate the 2 systems, lead of RCC) </a:t>
            </a:r>
          </a:p>
          <a:p>
            <a:pPr marL="560070" lvl="1" indent="-285750">
              <a:lnSpc>
                <a:spcPct val="110000"/>
              </a:lnSpc>
              <a:buFont typeface="Arial" panose="020B0604020202020204" pitchFamily="34" charset="0"/>
              <a:buChar char="•"/>
            </a:pPr>
            <a:r>
              <a:rPr lang="en-GB" sz="1500" b="0" dirty="0"/>
              <a:t>gap between its own competence and caselaw and the EU law</a:t>
            </a:r>
            <a:endParaRPr lang="en-US" sz="1500" b="0" dirty="0"/>
          </a:p>
          <a:p>
            <a:pPr marL="560070" lvl="1" indent="-285750">
              <a:lnSpc>
                <a:spcPct val="110000"/>
              </a:lnSpc>
              <a:buFont typeface="Arial" panose="020B0604020202020204" pitchFamily="34" charset="0"/>
              <a:buChar char="•"/>
            </a:pPr>
            <a:r>
              <a:rPr lang="en-GB" sz="1500" b="0" dirty="0"/>
              <a:t>impossibility of control by the ordinary courts</a:t>
            </a:r>
            <a:endParaRPr lang="en-US" sz="1500" b="0" dirty="0"/>
          </a:p>
          <a:p>
            <a:pPr marL="560070" lvl="1" indent="-285750">
              <a:lnSpc>
                <a:spcPct val="110000"/>
              </a:lnSpc>
              <a:buFont typeface="Arial" panose="020B0604020202020204" pitchFamily="34" charset="0"/>
              <a:buChar char="•"/>
            </a:pPr>
            <a:r>
              <a:rPr lang="en-GB" sz="1500" b="0" dirty="0"/>
              <a:t>potential systemic conflict between EU law and national law in fields of EU law incidence</a:t>
            </a:r>
            <a:endParaRPr lang="en-US" sz="1500" b="0" dirty="0"/>
          </a:p>
          <a:p>
            <a:pPr marL="560070" lvl="1" indent="-285750">
              <a:lnSpc>
                <a:spcPct val="110000"/>
              </a:lnSpc>
              <a:buFont typeface="Arial" panose="020B0604020202020204" pitchFamily="34" charset="0"/>
              <a:buChar char="•"/>
            </a:pPr>
            <a:r>
              <a:rPr lang="en-GB" sz="1500" b="0" dirty="0"/>
              <a:t>endangers the preliminary ruling mechanism that pertains to the principle of priority </a:t>
            </a:r>
            <a:endParaRPr lang="en-US" sz="1500" b="0" dirty="0"/>
          </a:p>
          <a:p>
            <a:pPr>
              <a:lnSpc>
                <a:spcPct val="110000"/>
              </a:lnSpc>
            </a:pPr>
            <a:endParaRPr lang="ro-RO" sz="1400" dirty="0"/>
          </a:p>
        </p:txBody>
      </p:sp>
      <p:sp>
        <p:nvSpPr>
          <p:cNvPr id="8222" name="Rectangle 8221">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4" name="Freeform: Shape 8223">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8205" name="Picture 8204" descr="Exclamation mark on a yellow background">
            <a:extLst>
              <a:ext uri="{FF2B5EF4-FFF2-40B4-BE49-F238E27FC236}">
                <a16:creationId xmlns:a16="http://schemas.microsoft.com/office/drawing/2014/main" id="{264DA949-75A0-52CC-C174-A00FFBB9192E}"/>
              </a:ext>
            </a:extLst>
          </p:cNvPr>
          <p:cNvPicPr>
            <a:picLocks noChangeAspect="1"/>
          </p:cNvPicPr>
          <p:nvPr/>
        </p:nvPicPr>
        <p:blipFill rotWithShape="1">
          <a:blip r:embed="rId2"/>
          <a:srcRect l="18231" r="6030" b="2"/>
          <a:stretch/>
        </p:blipFill>
        <p:spPr>
          <a:xfrm>
            <a:off x="8696640" y="3396062"/>
            <a:ext cx="3496111" cy="3461938"/>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A894A4F-2F74-B0C0-5737-171DB21B2299}"/>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234414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1951E2-8F97-4C6F-9735-8234E367F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83B79-F911-EF4B-8760-2F5A204CAA86}"/>
              </a:ext>
            </a:extLst>
          </p:cNvPr>
          <p:cNvSpPr>
            <a:spLocks noGrp="1"/>
          </p:cNvSpPr>
          <p:nvPr>
            <p:ph type="title"/>
          </p:nvPr>
        </p:nvSpPr>
        <p:spPr>
          <a:xfrm>
            <a:off x="1077362" y="447676"/>
            <a:ext cx="10037276" cy="885824"/>
          </a:xfrm>
        </p:spPr>
        <p:txBody>
          <a:bodyPr anchor="ctr">
            <a:normAutofit fontScale="90000"/>
          </a:bodyPr>
          <a:lstStyle/>
          <a:p>
            <a:pPr algn="ctr">
              <a:lnSpc>
                <a:spcPct val="100000"/>
              </a:lnSpc>
            </a:pPr>
            <a:br>
              <a:rPr lang="ro-RO" sz="2600" dirty="0"/>
            </a:br>
            <a:r>
              <a:rPr lang="en-GB" dirty="0">
                <a:latin typeface="+mn-lt"/>
              </a:rPr>
              <a:t>Relevant Constitutional Texts</a:t>
            </a:r>
          </a:p>
        </p:txBody>
      </p:sp>
      <p:sp>
        <p:nvSpPr>
          <p:cNvPr id="12" name="Rectangle 11">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08339"/>
            <a:ext cx="12192000" cy="5149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36C1069-B9CE-4CE2-86D5-59C780DD2AB8}"/>
              </a:ext>
            </a:extLst>
          </p:cNvPr>
          <p:cNvGraphicFramePr>
            <a:graphicFrameLocks noGrp="1"/>
          </p:cNvGraphicFramePr>
          <p:nvPr>
            <p:ph idx="1"/>
            <p:extLst>
              <p:ext uri="{D42A27DB-BD31-4B8C-83A1-F6EECF244321}">
                <p14:modId xmlns:p14="http://schemas.microsoft.com/office/powerpoint/2010/main" val="3495643340"/>
              </p:ext>
            </p:extLst>
          </p:nvPr>
        </p:nvGraphicFramePr>
        <p:xfrm>
          <a:off x="1077912" y="2809875"/>
          <a:ext cx="10476000" cy="349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ack background with a black square&#10;&#10;Description automatically generated with medium confidence">
            <a:extLst>
              <a:ext uri="{FF2B5EF4-FFF2-40B4-BE49-F238E27FC236}">
                <a16:creationId xmlns:a16="http://schemas.microsoft.com/office/drawing/2014/main" id="{5F98F7EF-6F28-0149-880E-BB5625DD528E}"/>
              </a:ext>
            </a:extLst>
          </p:cNvPr>
          <p:cNvPicPr>
            <a:picLocks noChangeAspect="1"/>
          </p:cNvPicPr>
          <p:nvPr/>
        </p:nvPicPr>
        <p:blipFill>
          <a:blip r:embed="rId7"/>
          <a:stretch>
            <a:fillRect/>
          </a:stretch>
        </p:blipFill>
        <p:spPr>
          <a:xfrm>
            <a:off x="-17376" y="6121400"/>
            <a:ext cx="914400" cy="736600"/>
          </a:xfrm>
          <a:prstGeom prst="rect">
            <a:avLst/>
          </a:prstGeom>
        </p:spPr>
      </p:pic>
    </p:spTree>
    <p:extLst>
      <p:ext uri="{BB962C8B-B14F-4D97-AF65-F5344CB8AC3E}">
        <p14:creationId xmlns:p14="http://schemas.microsoft.com/office/powerpoint/2010/main" val="245338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2" name="Rectangle 10261">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EA41F-DB24-A2F5-54DA-F97C75857199}"/>
              </a:ext>
            </a:extLst>
          </p:cNvPr>
          <p:cNvSpPr>
            <a:spLocks noGrp="1"/>
          </p:cNvSpPr>
          <p:nvPr>
            <p:ph type="title"/>
          </p:nvPr>
        </p:nvSpPr>
        <p:spPr>
          <a:xfrm>
            <a:off x="1077362" y="720435"/>
            <a:ext cx="6513197" cy="1507375"/>
          </a:xfrm>
        </p:spPr>
        <p:txBody>
          <a:bodyPr>
            <a:normAutofit/>
          </a:bodyPr>
          <a:lstStyle/>
          <a:p>
            <a:r>
              <a:rPr lang="en-GB" dirty="0">
                <a:latin typeface="+mn-lt"/>
              </a:rPr>
              <a:t>RCC. Deviance under pressure. </a:t>
            </a:r>
            <a:r>
              <a:rPr lang="en-US" dirty="0">
                <a:latin typeface="+mn-lt"/>
              </a:rPr>
              <a:t>Playing the sovereignty card</a:t>
            </a:r>
          </a:p>
        </p:txBody>
      </p:sp>
      <p:sp>
        <p:nvSpPr>
          <p:cNvPr id="3" name="Content Placeholder 2">
            <a:extLst>
              <a:ext uri="{FF2B5EF4-FFF2-40B4-BE49-F238E27FC236}">
                <a16:creationId xmlns:a16="http://schemas.microsoft.com/office/drawing/2014/main" id="{1D34CF74-4ADF-3F0C-18F2-2C354FFB59DE}"/>
              </a:ext>
            </a:extLst>
          </p:cNvPr>
          <p:cNvSpPr>
            <a:spLocks noGrp="1"/>
          </p:cNvSpPr>
          <p:nvPr>
            <p:ph idx="1"/>
          </p:nvPr>
        </p:nvSpPr>
        <p:spPr>
          <a:xfrm>
            <a:off x="427512" y="2434974"/>
            <a:ext cx="8093946" cy="3873229"/>
          </a:xfrm>
        </p:spPr>
        <p:txBody>
          <a:bodyPr>
            <a:normAutofit/>
          </a:bodyPr>
          <a:lstStyle/>
          <a:p>
            <a:pPr algn="just"/>
            <a:r>
              <a:rPr lang="en-GB" sz="1600" dirty="0">
                <a:effectLst/>
                <a:ea typeface="Times New Roman" panose="02020603050405020304" pitchFamily="18" charset="0"/>
              </a:rPr>
              <a:t>The priority of application of EU law should not be perceived in the sense of “removing or disregarding the national constitutional identity”, a guarantee of a fundamental core identity of the Romanian Constitution, which “must not be relativised in the process of European integration.” </a:t>
            </a:r>
            <a:endParaRPr lang="en-RO" sz="1600" dirty="0">
              <a:effectLst/>
              <a:ea typeface="Times New Roman" panose="02020603050405020304" pitchFamily="18" charset="0"/>
            </a:endParaRPr>
          </a:p>
          <a:p>
            <a:r>
              <a:rPr lang="en-GB" sz="1600" dirty="0">
                <a:effectLst/>
                <a:ea typeface="Times New Roman" panose="02020603050405020304" pitchFamily="18" charset="0"/>
              </a:rPr>
              <a:t>‘</a:t>
            </a:r>
            <a:r>
              <a:rPr lang="en-GB" sz="1600" dirty="0">
                <a:ea typeface="Times New Roman" panose="02020603050405020304" pitchFamily="18" charset="0"/>
              </a:rPr>
              <a:t>C</a:t>
            </a:r>
            <a:r>
              <a:rPr lang="en-GB" sz="1600" dirty="0">
                <a:effectLst/>
                <a:ea typeface="Times New Roman" panose="02020603050405020304" pitchFamily="18" charset="0"/>
              </a:rPr>
              <a:t>onstitutional identity’: shield against EU law + empowering tool helping RCC to ensure “the supremacy of the fundamental law throughout Romania” + </a:t>
            </a:r>
            <a:r>
              <a:rPr lang="en-GB" sz="1600" i="1" dirty="0">
                <a:effectLst/>
                <a:ea typeface="Times New Roman" panose="02020603050405020304" pitchFamily="18" charset="0"/>
              </a:rPr>
              <a:t>carte blanche</a:t>
            </a:r>
            <a:r>
              <a:rPr lang="en-GB" sz="1600" dirty="0">
                <a:effectLst/>
                <a:ea typeface="Times New Roman" panose="02020603050405020304" pitchFamily="18" charset="0"/>
              </a:rPr>
              <a:t> against EU</a:t>
            </a:r>
          </a:p>
          <a:p>
            <a:r>
              <a:rPr lang="en-GB" sz="1600" dirty="0">
                <a:ea typeface="Times New Roman" panose="02020603050405020304" pitchFamily="18" charset="0"/>
              </a:rPr>
              <a:t>Denial of</a:t>
            </a:r>
            <a:r>
              <a:rPr lang="en-GB" sz="1600" dirty="0">
                <a:effectLst/>
                <a:ea typeface="Times New Roman" panose="02020603050405020304" pitchFamily="18" charset="0"/>
              </a:rPr>
              <a:t> the concept autonomy at the EU level</a:t>
            </a:r>
          </a:p>
          <a:p>
            <a:r>
              <a:rPr lang="en-GB" sz="1600" dirty="0">
                <a:effectLst/>
                <a:ea typeface="Times New Roman" panose="02020603050405020304" pitchFamily="18" charset="0"/>
              </a:rPr>
              <a:t>Lack of clarification of the scope and content of the ‘constitutional identity’</a:t>
            </a:r>
          </a:p>
          <a:p>
            <a:r>
              <a:rPr lang="en-GB" sz="1600" dirty="0">
                <a:ea typeface="Times New Roman" panose="02020603050405020304" pitchFamily="18" charset="0"/>
              </a:rPr>
              <a:t>D</a:t>
            </a:r>
            <a:r>
              <a:rPr lang="en-GB" sz="1600" dirty="0">
                <a:effectLst/>
                <a:ea typeface="Times New Roman" panose="02020603050405020304" pitchFamily="18" charset="0"/>
              </a:rPr>
              <a:t>isloyalty both to EU law and to art. 148 RCC - compulsory, not elective precedence of binding EU law in case of conflict</a:t>
            </a:r>
            <a:endParaRPr lang="en-RO" sz="1600" dirty="0">
              <a:effectLst/>
              <a:ea typeface="Times New Roman" panose="02020603050405020304" pitchFamily="18" charset="0"/>
            </a:endParaRPr>
          </a:p>
          <a:p>
            <a:pPr>
              <a:lnSpc>
                <a:spcPct val="110000"/>
              </a:lnSpc>
            </a:pPr>
            <a:endParaRPr lang="ro-RO" sz="1100" dirty="0"/>
          </a:p>
        </p:txBody>
      </p:sp>
      <p:sp>
        <p:nvSpPr>
          <p:cNvPr id="10264" name="Rectangle 10263">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6" name="Rectangle 10265">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8" name="Oval 10267">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The Mystery Behind the Joker Card: Why It Was Included in a Card Deck? -  Therwandan">
            <a:extLst>
              <a:ext uri="{FF2B5EF4-FFF2-40B4-BE49-F238E27FC236}">
                <a16:creationId xmlns:a16="http://schemas.microsoft.com/office/drawing/2014/main" id="{F89D8742-B1B0-71B5-F3AF-B58434898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15" r="23961" b="2"/>
          <a:stretch/>
        </p:blipFill>
        <p:spPr bwMode="auto">
          <a:xfrm>
            <a:off x="9996983" y="782128"/>
            <a:ext cx="985476" cy="1943819"/>
          </a:xfrm>
          <a:prstGeom prst="rect">
            <a:avLst/>
          </a:prstGeom>
          <a:noFill/>
          <a:extLst>
            <a:ext uri="{909E8E84-426E-40DD-AFC4-6F175D3DCCD1}">
              <a14:hiddenFill xmlns:a14="http://schemas.microsoft.com/office/drawing/2010/main">
                <a:solidFill>
                  <a:srgbClr val="FFFFFF"/>
                </a:solidFill>
              </a14:hiddenFill>
            </a:ext>
          </a:extLst>
        </p:spPr>
      </p:pic>
      <p:sp>
        <p:nvSpPr>
          <p:cNvPr id="10270"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9250FD9-07F2-F8D2-23EF-CF349417C2D3}"/>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406216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2C33-F674-2BE2-AB79-37748B276103}"/>
              </a:ext>
            </a:extLst>
          </p:cNvPr>
          <p:cNvSpPr>
            <a:spLocks noGrp="1"/>
          </p:cNvSpPr>
          <p:nvPr>
            <p:ph type="title"/>
          </p:nvPr>
        </p:nvSpPr>
        <p:spPr>
          <a:xfrm>
            <a:off x="1077362" y="720434"/>
            <a:ext cx="9950103" cy="804422"/>
          </a:xfrm>
        </p:spPr>
        <p:txBody>
          <a:bodyPr>
            <a:normAutofit/>
          </a:bodyPr>
          <a:lstStyle/>
          <a:p>
            <a:r>
              <a:rPr lang="en-GB" sz="3600" b="0" dirty="0"/>
              <a:t>CONFUSION AT THE NATIONAL LEVEL</a:t>
            </a:r>
            <a:endParaRPr lang="ro-RO" sz="3600" b="0" dirty="0"/>
          </a:p>
        </p:txBody>
      </p:sp>
      <p:sp>
        <p:nvSpPr>
          <p:cNvPr id="3" name="Content Placeholder 2">
            <a:extLst>
              <a:ext uri="{FF2B5EF4-FFF2-40B4-BE49-F238E27FC236}">
                <a16:creationId xmlns:a16="http://schemas.microsoft.com/office/drawing/2014/main" id="{0E345172-CCF9-EC8B-DE97-F654150D165B}"/>
              </a:ext>
            </a:extLst>
          </p:cNvPr>
          <p:cNvSpPr>
            <a:spLocks noGrp="1"/>
          </p:cNvSpPr>
          <p:nvPr>
            <p:ph idx="1"/>
          </p:nvPr>
        </p:nvSpPr>
        <p:spPr>
          <a:xfrm>
            <a:off x="2928550" y="2227810"/>
            <a:ext cx="7278131" cy="3783376"/>
          </a:xfrm>
        </p:spPr>
        <p:txBody>
          <a:bodyPr/>
          <a:lstStyle/>
          <a:p>
            <a:pPr marL="0" indent="0">
              <a:buNone/>
            </a:pPr>
            <a:endParaRPr lang="ro-RO" dirty="0"/>
          </a:p>
        </p:txBody>
      </p:sp>
      <p:graphicFrame>
        <p:nvGraphicFramePr>
          <p:cNvPr id="4" name="Content Placeholder 2">
            <a:extLst>
              <a:ext uri="{FF2B5EF4-FFF2-40B4-BE49-F238E27FC236}">
                <a16:creationId xmlns:a16="http://schemas.microsoft.com/office/drawing/2014/main" id="{217765D9-45EC-BDB4-0210-6FD5F3E8436F}"/>
              </a:ext>
            </a:extLst>
          </p:cNvPr>
          <p:cNvGraphicFramePr>
            <a:graphicFrameLocks/>
          </p:cNvGraphicFramePr>
          <p:nvPr>
            <p:extLst>
              <p:ext uri="{D42A27DB-BD31-4B8C-83A1-F6EECF244321}">
                <p14:modId xmlns:p14="http://schemas.microsoft.com/office/powerpoint/2010/main" val="1409535815"/>
              </p:ext>
            </p:extLst>
          </p:nvPr>
        </p:nvGraphicFramePr>
        <p:xfrm>
          <a:off x="1175657" y="1638795"/>
          <a:ext cx="9851808" cy="507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ack background with a black square&#10;&#10;Description automatically generated with medium confidence">
            <a:extLst>
              <a:ext uri="{FF2B5EF4-FFF2-40B4-BE49-F238E27FC236}">
                <a16:creationId xmlns:a16="http://schemas.microsoft.com/office/drawing/2014/main" id="{65A83A1B-CC1A-5C21-D64B-E5615746BEBC}"/>
              </a:ext>
            </a:extLst>
          </p:cNvPr>
          <p:cNvPicPr>
            <a:picLocks noChangeAspect="1"/>
          </p:cNvPicPr>
          <p:nvPr/>
        </p:nvPicPr>
        <p:blipFill>
          <a:blip r:embed="rId7"/>
          <a:stretch>
            <a:fillRect/>
          </a:stretch>
        </p:blipFill>
        <p:spPr>
          <a:xfrm>
            <a:off x="162961" y="5940830"/>
            <a:ext cx="914400" cy="736600"/>
          </a:xfrm>
          <a:prstGeom prst="rect">
            <a:avLst/>
          </a:prstGeom>
        </p:spPr>
      </p:pic>
    </p:spTree>
    <p:extLst>
      <p:ext uri="{BB962C8B-B14F-4D97-AF65-F5344CB8AC3E}">
        <p14:creationId xmlns:p14="http://schemas.microsoft.com/office/powerpoint/2010/main" val="129680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1948C2-E4DD-4B0F-BD79-CB28ED230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558E7-340E-EB08-132B-C828264490EC}"/>
              </a:ext>
            </a:extLst>
          </p:cNvPr>
          <p:cNvSpPr>
            <a:spLocks noGrp="1"/>
          </p:cNvSpPr>
          <p:nvPr>
            <p:ph type="title"/>
          </p:nvPr>
        </p:nvSpPr>
        <p:spPr>
          <a:xfrm>
            <a:off x="162961" y="720435"/>
            <a:ext cx="7761839" cy="1507375"/>
          </a:xfrm>
        </p:spPr>
        <p:txBody>
          <a:bodyPr>
            <a:normAutofit fontScale="90000"/>
          </a:bodyPr>
          <a:lstStyle/>
          <a:p>
            <a:r>
              <a:rPr lang="ro-RO" noProof="1">
                <a:latin typeface="+mn-lt"/>
              </a:rPr>
              <a:t>RCC. The ability to recover</a:t>
            </a:r>
            <a:r>
              <a:rPr lang="ro-RO" dirty="0">
                <a:latin typeface="+mn-lt"/>
              </a:rPr>
              <a:t>. </a:t>
            </a:r>
            <a:br>
              <a:rPr lang="ro-RO" dirty="0">
                <a:latin typeface="+mn-lt"/>
              </a:rPr>
            </a:br>
            <a:r>
              <a:rPr lang="ro-RO" dirty="0">
                <a:latin typeface="+mn-lt"/>
              </a:rPr>
              <a:t>The pro-European </a:t>
            </a:r>
            <a:r>
              <a:rPr lang="en-GB" dirty="0">
                <a:latin typeface="+mn-lt"/>
              </a:rPr>
              <a:t>engagement</a:t>
            </a:r>
            <a:r>
              <a:rPr lang="ro-RO" dirty="0">
                <a:latin typeface="+mn-lt"/>
              </a:rPr>
              <a:t> </a:t>
            </a:r>
            <a:r>
              <a:rPr lang="en-GB" dirty="0">
                <a:latin typeface="+mn-lt"/>
              </a:rPr>
              <a:t>reaffirmed</a:t>
            </a:r>
          </a:p>
        </p:txBody>
      </p:sp>
      <p:sp>
        <p:nvSpPr>
          <p:cNvPr id="3" name="Content Placeholder 2">
            <a:extLst>
              <a:ext uri="{FF2B5EF4-FFF2-40B4-BE49-F238E27FC236}">
                <a16:creationId xmlns:a16="http://schemas.microsoft.com/office/drawing/2014/main" id="{0F970CAB-706E-50AC-EB2A-1335881C529D}"/>
              </a:ext>
            </a:extLst>
          </p:cNvPr>
          <p:cNvSpPr>
            <a:spLocks noGrp="1"/>
          </p:cNvSpPr>
          <p:nvPr>
            <p:ph idx="1"/>
          </p:nvPr>
        </p:nvSpPr>
        <p:spPr>
          <a:xfrm>
            <a:off x="1077362" y="2434974"/>
            <a:ext cx="6484670" cy="3505855"/>
          </a:xfrm>
        </p:spPr>
        <p:txBody>
          <a:bodyPr>
            <a:normAutofit/>
          </a:bodyPr>
          <a:lstStyle/>
          <a:p>
            <a:pPr marL="0" indent="0">
              <a:lnSpc>
                <a:spcPct val="110000"/>
              </a:lnSpc>
              <a:buNone/>
            </a:pPr>
            <a:r>
              <a:rPr lang="en-GB" sz="1300" dirty="0">
                <a:latin typeface="+mj-lt"/>
              </a:rPr>
              <a:t>Decision of 09.11.2022</a:t>
            </a:r>
          </a:p>
          <a:p>
            <a:pPr marL="0" indent="0">
              <a:lnSpc>
                <a:spcPct val="110000"/>
              </a:lnSpc>
              <a:buNone/>
            </a:pPr>
            <a:r>
              <a:rPr lang="en-GB" sz="1300" i="1" dirty="0"/>
              <a:t>a priori </a:t>
            </a:r>
            <a:r>
              <a:rPr lang="en-GB" sz="1300" dirty="0"/>
              <a:t>control of constitutionality</a:t>
            </a:r>
          </a:p>
          <a:p>
            <a:pPr marL="0" indent="0">
              <a:lnSpc>
                <a:spcPct val="110000"/>
              </a:lnSpc>
              <a:buNone/>
            </a:pPr>
            <a:endParaRPr lang="en-GB" sz="1300" dirty="0"/>
          </a:p>
          <a:p>
            <a:pPr marL="0" indent="0">
              <a:lnSpc>
                <a:spcPct val="110000"/>
              </a:lnSpc>
              <a:buNone/>
            </a:pPr>
            <a:r>
              <a:rPr lang="en-GB" sz="1300" dirty="0"/>
              <a:t>Rejects the exceptions of non-constitutionality </a:t>
            </a:r>
          </a:p>
          <a:p>
            <a:pPr>
              <a:lnSpc>
                <a:spcPct val="110000"/>
              </a:lnSpc>
            </a:pPr>
            <a:r>
              <a:rPr lang="en-GB" sz="1300" dirty="0"/>
              <a:t>Law on the Statute of Judges and Prosecutors</a:t>
            </a:r>
          </a:p>
          <a:p>
            <a:pPr>
              <a:lnSpc>
                <a:spcPct val="110000"/>
              </a:lnSpc>
            </a:pPr>
            <a:r>
              <a:rPr lang="en-GB" sz="1300" dirty="0"/>
              <a:t>Law on the organisation of the judiciary</a:t>
            </a:r>
          </a:p>
          <a:p>
            <a:pPr>
              <a:lnSpc>
                <a:spcPct val="110000"/>
              </a:lnSpc>
            </a:pPr>
            <a:r>
              <a:rPr lang="en-GB" sz="1300" dirty="0"/>
              <a:t>Law on the Supreme Council of the Magistracy</a:t>
            </a:r>
          </a:p>
          <a:p>
            <a:pPr>
              <a:lnSpc>
                <a:spcPct val="110000"/>
              </a:lnSpc>
            </a:pPr>
            <a:endParaRPr lang="en-GB" sz="1300" dirty="0"/>
          </a:p>
          <a:p>
            <a:pPr marL="0" indent="0">
              <a:lnSpc>
                <a:spcPct val="110000"/>
              </a:lnSpc>
              <a:buNone/>
            </a:pPr>
            <a:r>
              <a:rPr lang="en-GB" sz="1300" dirty="0"/>
              <a:t>Law 303/2004 (revised by Law 303/22.11.2022) Art. 271 (</a:t>
            </a:r>
            <a:r>
              <a:rPr lang="en-GB" sz="1300" dirty="0" err="1"/>
              <a:t>ș</a:t>
            </a:r>
            <a:r>
              <a:rPr lang="en-GB" sz="1300" dirty="0"/>
              <a:t>) The non-compliance with the decisions of the RCC and HCCJ (in the interest of the law) constitutes a disciplinary offence</a:t>
            </a:r>
            <a:endParaRPr lang="en-US" sz="1300" dirty="0"/>
          </a:p>
          <a:p>
            <a:pPr>
              <a:lnSpc>
                <a:spcPct val="110000"/>
              </a:lnSpc>
            </a:pPr>
            <a:endParaRPr lang="en-GB" sz="1300" dirty="0"/>
          </a:p>
          <a:p>
            <a:pPr marL="0" indent="0">
              <a:lnSpc>
                <a:spcPct val="110000"/>
              </a:lnSpc>
              <a:buNone/>
            </a:pPr>
            <a:endParaRPr lang="ro-RO" sz="1300" dirty="0"/>
          </a:p>
        </p:txBody>
      </p:sp>
      <p:sp>
        <p:nvSpPr>
          <p:cNvPr id="11" name="Rectangle 10">
            <a:extLst>
              <a:ext uri="{FF2B5EF4-FFF2-40B4-BE49-F238E27FC236}">
                <a16:creationId xmlns:a16="http://schemas.microsoft.com/office/drawing/2014/main" id="{53F28E32-1DC4-476E-A298-6C2066882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0"/>
            <a:ext cx="3456507" cy="34361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4">
            <a:extLst>
              <a:ext uri="{FF2B5EF4-FFF2-40B4-BE49-F238E27FC236}">
                <a16:creationId xmlns:a16="http://schemas.microsoft.com/office/drawing/2014/main" id="{59AD7FA5-98A4-4D87-9F03-9F3E6B19B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743880" y="-11926"/>
            <a:ext cx="3428987" cy="3467355"/>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7B624B2-894D-4F7A-B2F3-393D6564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3434976"/>
            <a:ext cx="3467300" cy="3428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22735368-17CD-48E3-B886-DF9A79A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3434976"/>
            <a:ext cx="3467303" cy="172551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B131CD95-4390-46E7-8713-223CE3CA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5160552"/>
            <a:ext cx="3467303" cy="169018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ABA9E6A-2249-03FD-D8C1-A5829C882FCB}"/>
              </a:ext>
            </a:extLst>
          </p:cNvPr>
          <p:cNvPicPr>
            <a:picLocks noChangeAspect="1"/>
          </p:cNvPicPr>
          <p:nvPr/>
        </p:nvPicPr>
        <p:blipFill>
          <a:blip r:embed="rId2"/>
          <a:stretch>
            <a:fillRect/>
          </a:stretch>
        </p:blipFill>
        <p:spPr>
          <a:xfrm>
            <a:off x="162961" y="5940830"/>
            <a:ext cx="914400" cy="736600"/>
          </a:xfrm>
          <a:prstGeom prst="rect">
            <a:avLst/>
          </a:prstGeom>
        </p:spPr>
      </p:pic>
    </p:spTree>
    <p:extLst>
      <p:ext uri="{BB962C8B-B14F-4D97-AF65-F5344CB8AC3E}">
        <p14:creationId xmlns:p14="http://schemas.microsoft.com/office/powerpoint/2010/main" val="308629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AC7D-DC25-2921-A047-DF25377DC7F9}"/>
              </a:ext>
            </a:extLst>
          </p:cNvPr>
          <p:cNvSpPr>
            <a:spLocks noGrp="1"/>
          </p:cNvSpPr>
          <p:nvPr>
            <p:ph type="title"/>
          </p:nvPr>
        </p:nvSpPr>
        <p:spPr>
          <a:xfrm>
            <a:off x="8348353" y="516836"/>
            <a:ext cx="3366569" cy="1960234"/>
          </a:xfrm>
        </p:spPr>
        <p:txBody>
          <a:bodyPr>
            <a:normAutofit/>
          </a:bodyPr>
          <a:lstStyle/>
          <a:p>
            <a:r>
              <a:rPr lang="en-GB" dirty="0">
                <a:latin typeface="+mn-lt"/>
              </a:rPr>
              <a:t>Ordinary courts: statistics</a:t>
            </a:r>
          </a:p>
        </p:txBody>
      </p:sp>
      <p:pic>
        <p:nvPicPr>
          <p:cNvPr id="24" name="Picture 23" descr="Codes on papers">
            <a:extLst>
              <a:ext uri="{FF2B5EF4-FFF2-40B4-BE49-F238E27FC236}">
                <a16:creationId xmlns:a16="http://schemas.microsoft.com/office/drawing/2014/main" id="{8AA0C76D-DB6D-5F29-6CA9-30F9F0E64C00}"/>
              </a:ext>
            </a:extLst>
          </p:cNvPr>
          <p:cNvPicPr>
            <a:picLocks noChangeAspect="1"/>
          </p:cNvPicPr>
          <p:nvPr/>
        </p:nvPicPr>
        <p:blipFill rotWithShape="1">
          <a:blip r:embed="rId2"/>
          <a:srcRect l="31681" r="29176" b="-1"/>
          <a:stretch/>
        </p:blipFill>
        <p:spPr>
          <a:xfrm>
            <a:off x="20" y="10"/>
            <a:ext cx="4021551" cy="6857990"/>
          </a:xfrm>
          <a:prstGeom prst="rect">
            <a:avLst/>
          </a:prstGeom>
        </p:spPr>
      </p:pic>
      <p:pic>
        <p:nvPicPr>
          <p:cNvPr id="3" name="Picture 2" descr="A blue and green polygonal background&#10;&#10;Description automatically generated">
            <a:extLst>
              <a:ext uri="{FF2B5EF4-FFF2-40B4-BE49-F238E27FC236}">
                <a16:creationId xmlns:a16="http://schemas.microsoft.com/office/drawing/2014/main" id="{2FB52BAA-076D-0FDD-74F6-2C66F33E869A}"/>
              </a:ext>
            </a:extLst>
          </p:cNvPr>
          <p:cNvPicPr>
            <a:picLocks noChangeAspect="1"/>
          </p:cNvPicPr>
          <p:nvPr/>
        </p:nvPicPr>
        <p:blipFill rotWithShape="1">
          <a:blip r:embed="rId3"/>
          <a:srcRect l="23570" r="17813" b="1"/>
          <a:stretch/>
        </p:blipFill>
        <p:spPr>
          <a:xfrm>
            <a:off x="4115670" y="6086"/>
            <a:ext cx="4016407" cy="6851914"/>
          </a:xfrm>
          <a:prstGeom prst="rect">
            <a:avLst/>
          </a:prstGeom>
        </p:spPr>
      </p:pic>
      <p:sp>
        <p:nvSpPr>
          <p:cNvPr id="21" name="Content Placeholder 2">
            <a:extLst>
              <a:ext uri="{FF2B5EF4-FFF2-40B4-BE49-F238E27FC236}">
                <a16:creationId xmlns:a16="http://schemas.microsoft.com/office/drawing/2014/main" id="{CC32D7BE-6E62-3A3F-624F-2B16E9CE51DE}"/>
              </a:ext>
            </a:extLst>
          </p:cNvPr>
          <p:cNvSpPr>
            <a:spLocks noGrp="1"/>
          </p:cNvSpPr>
          <p:nvPr>
            <p:ph idx="1"/>
          </p:nvPr>
        </p:nvSpPr>
        <p:spPr>
          <a:xfrm>
            <a:off x="8348353" y="2790854"/>
            <a:ext cx="3351277" cy="3645565"/>
          </a:xfrm>
        </p:spPr>
        <p:txBody>
          <a:bodyPr>
            <a:normAutofit/>
          </a:bodyPr>
          <a:lstStyle/>
          <a:p>
            <a:pPr marL="0" indent="0">
              <a:buNone/>
            </a:pPr>
            <a:r>
              <a:rPr lang="en-GB" sz="1500" dirty="0"/>
              <a:t>2007-2022: 293 references for a preliminary ruling (cf. 18/year)</a:t>
            </a:r>
          </a:p>
          <a:p>
            <a:pPr marL="0" indent="0">
              <a:buNone/>
            </a:pPr>
            <a:r>
              <a:rPr lang="en-GB" sz="1500" dirty="0"/>
              <a:t>2019-2022: 24 </a:t>
            </a:r>
            <a:r>
              <a:rPr lang="en-GB" sz="1500" dirty="0" err="1"/>
              <a:t>RoL</a:t>
            </a:r>
            <a:r>
              <a:rPr lang="en-GB" sz="1500" dirty="0"/>
              <a:t> requests for preliminary ruling</a:t>
            </a:r>
          </a:p>
          <a:p>
            <a:pPr marL="0" indent="0">
              <a:buNone/>
            </a:pPr>
            <a:r>
              <a:rPr lang="en-GB" sz="1500" dirty="0"/>
              <a:t>2019: 11 </a:t>
            </a:r>
            <a:r>
              <a:rPr lang="en-GB" sz="1500" dirty="0" err="1"/>
              <a:t>RoL</a:t>
            </a:r>
            <a:r>
              <a:rPr lang="en-GB" sz="1500" dirty="0"/>
              <a:t> requests (cf. 18/year)</a:t>
            </a:r>
          </a:p>
          <a:p>
            <a:pPr marL="0" indent="0">
              <a:buNone/>
            </a:pPr>
            <a:r>
              <a:rPr lang="en-GB" sz="1500" dirty="0"/>
              <a:t>8% : </a:t>
            </a:r>
            <a:r>
              <a:rPr lang="en-GB" sz="1500" dirty="0" err="1"/>
              <a:t>RoL</a:t>
            </a:r>
            <a:r>
              <a:rPr lang="en-GB" sz="1500" dirty="0"/>
              <a:t> </a:t>
            </a:r>
          </a:p>
          <a:p>
            <a:pPr marL="0" indent="0">
              <a:buNone/>
            </a:pPr>
            <a:r>
              <a:rPr lang="en-GB" sz="1500" b="1" dirty="0">
                <a:solidFill>
                  <a:schemeClr val="accent3"/>
                </a:solidFill>
              </a:rPr>
              <a:t>Strategic litigation </a:t>
            </a:r>
          </a:p>
          <a:p>
            <a:pPr marL="0" indent="0">
              <a:buNone/>
            </a:pPr>
            <a:r>
              <a:rPr lang="en-GB" sz="1500" dirty="0"/>
              <a:t>Empowering the national judiciary</a:t>
            </a:r>
            <a:r>
              <a:rPr lang="ro-RO" sz="1500" dirty="0"/>
              <a: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4050E13-F4DE-B354-0711-4D5EE6EDBD64}"/>
              </a:ext>
            </a:extLst>
          </p:cNvPr>
          <p:cNvPicPr>
            <a:picLocks noChangeAspect="1"/>
          </p:cNvPicPr>
          <p:nvPr/>
        </p:nvPicPr>
        <p:blipFill>
          <a:blip r:embed="rId4"/>
          <a:stretch>
            <a:fillRect/>
          </a:stretch>
        </p:blipFill>
        <p:spPr>
          <a:xfrm>
            <a:off x="162961" y="5940830"/>
            <a:ext cx="914400" cy="736600"/>
          </a:xfrm>
          <a:prstGeom prst="rect">
            <a:avLst/>
          </a:prstGeom>
        </p:spPr>
      </p:pic>
    </p:spTree>
    <p:extLst>
      <p:ext uri="{BB962C8B-B14F-4D97-AF65-F5344CB8AC3E}">
        <p14:creationId xmlns:p14="http://schemas.microsoft.com/office/powerpoint/2010/main" val="406889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6AC7D-DC25-2921-A047-DF25377DC7F9}"/>
              </a:ext>
            </a:extLst>
          </p:cNvPr>
          <p:cNvSpPr>
            <a:spLocks noGrp="1"/>
          </p:cNvSpPr>
          <p:nvPr>
            <p:ph type="title"/>
          </p:nvPr>
        </p:nvSpPr>
        <p:spPr>
          <a:xfrm>
            <a:off x="1077362" y="720435"/>
            <a:ext cx="4855352" cy="1507375"/>
          </a:xfrm>
        </p:spPr>
        <p:txBody>
          <a:bodyPr>
            <a:normAutofit/>
          </a:bodyPr>
          <a:lstStyle/>
          <a:p>
            <a:r>
              <a:rPr lang="en-GB">
                <a:latin typeface="+mn-lt"/>
              </a:rPr>
              <a:t>Ordinary courts: Exceptionalism?</a:t>
            </a:r>
          </a:p>
        </p:txBody>
      </p:sp>
      <p:sp>
        <p:nvSpPr>
          <p:cNvPr id="21" name="Content Placeholder 2">
            <a:extLst>
              <a:ext uri="{FF2B5EF4-FFF2-40B4-BE49-F238E27FC236}">
                <a16:creationId xmlns:a16="http://schemas.microsoft.com/office/drawing/2014/main" id="{CC32D7BE-6E62-3A3F-624F-2B16E9CE51DE}"/>
              </a:ext>
            </a:extLst>
          </p:cNvPr>
          <p:cNvSpPr>
            <a:spLocks noGrp="1"/>
          </p:cNvSpPr>
          <p:nvPr>
            <p:ph idx="1"/>
          </p:nvPr>
        </p:nvSpPr>
        <p:spPr>
          <a:xfrm>
            <a:off x="1077362" y="2427316"/>
            <a:ext cx="4855352" cy="3513514"/>
          </a:xfrm>
        </p:spPr>
        <p:txBody>
          <a:bodyPr>
            <a:normAutofit/>
          </a:bodyPr>
          <a:lstStyle/>
          <a:p>
            <a:pPr marL="215900" marR="66675" indent="0">
              <a:spcBef>
                <a:spcPts val="470"/>
              </a:spcBef>
              <a:spcAft>
                <a:spcPts val="0"/>
              </a:spcAft>
              <a:buNone/>
            </a:pPr>
            <a:endParaRPr lang="en-US">
              <a:effectLst/>
              <a:latin typeface="Arial MT"/>
              <a:ea typeface="Times New Roman" panose="02020603050405020304" pitchFamily="18" charset="0"/>
            </a:endParaRPr>
          </a:p>
          <a:p>
            <a:pPr marL="215900" marR="66675" indent="0">
              <a:spcBef>
                <a:spcPts val="470"/>
              </a:spcBef>
              <a:spcAft>
                <a:spcPts val="0"/>
              </a:spcAft>
              <a:buNone/>
            </a:pPr>
            <a:r>
              <a:rPr lang="en-US">
                <a:effectLst/>
                <a:latin typeface="Avenir Next" panose="020B0503020202020204" pitchFamily="34" charset="0"/>
                <a:ea typeface="Times New Roman" panose="02020603050405020304" pitchFamily="18" charset="0"/>
              </a:rPr>
              <a:t>	“an exceptionalism that highlights several political premises, a political polarization within the</a:t>
            </a:r>
            <a:r>
              <a:rPr lang="en-US" spc="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judicial system (a factual situation that goes beyond mere political reasons) and a lot of unclear</a:t>
            </a:r>
            <a:r>
              <a:rPr lang="en-US" spc="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factual</a:t>
            </a:r>
            <a:r>
              <a:rPr lang="en-US" spc="490">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elements.</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In</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short,   these</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rule</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of</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law</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referrals</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carry</a:t>
            </a:r>
            <a:r>
              <a:rPr lang="en-US">
                <a:effectLst/>
                <a:latin typeface="Avenir Next" panose="020B0503020202020204" pitchFamily="34" charset="0"/>
                <a:ea typeface="Times New Roman" panose="02020603050405020304" pitchFamily="18" charset="0"/>
                <a:cs typeface="Times New Roman" panose="02020603050405020304" pitchFamily="18" charset="0"/>
              </a:rPr>
              <a:t>—</a:t>
            </a:r>
            <a:r>
              <a:rPr lang="en-US">
                <a:effectLst/>
                <a:latin typeface="Avenir Next" panose="020B0503020202020204" pitchFamily="34" charset="0"/>
                <a:ea typeface="Times New Roman" panose="02020603050405020304" pitchFamily="18" charset="0"/>
              </a:rPr>
              <a:t>one</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would</a:t>
            </a:r>
            <a:r>
              <a:rPr lang="en-US" spc="495">
                <a:effectLst/>
                <a:latin typeface="Avenir Next" panose="020B0503020202020204" pitchFamily="34" charset="0"/>
                <a:ea typeface="Times New Roman" panose="02020603050405020304" pitchFamily="18" charset="0"/>
              </a:rPr>
              <a:t> </a:t>
            </a:r>
            <a:r>
              <a:rPr lang="en-US">
                <a:effectLst/>
                <a:latin typeface="Avenir Next" panose="020B0503020202020204" pitchFamily="34" charset="0"/>
                <a:ea typeface="Times New Roman" panose="02020603050405020304" pitchFamily="18" charset="0"/>
              </a:rPr>
              <a:t>agree</a:t>
            </a:r>
            <a:r>
              <a:rPr lang="en-US">
                <a:effectLst/>
                <a:latin typeface="Avenir Next" panose="020B0503020202020204" pitchFamily="34" charset="0"/>
                <a:ea typeface="Times New Roman" panose="02020603050405020304" pitchFamily="18" charset="0"/>
                <a:cs typeface="Times New Roman" panose="02020603050405020304" pitchFamily="18" charset="0"/>
              </a:rPr>
              <a:t>—</a:t>
            </a:r>
            <a:r>
              <a:rPr lang="en-US" i="1">
                <a:effectLst/>
                <a:latin typeface="Avenir Next" panose="020B0503020202020204" pitchFamily="34" charset="0"/>
                <a:ea typeface="Times New Roman" panose="02020603050405020304" pitchFamily="18" charset="0"/>
              </a:rPr>
              <a:t>mixed</a:t>
            </a:r>
            <a:r>
              <a:rPr lang="en-RO">
                <a:latin typeface="Avenir Next" panose="020B0503020202020204" pitchFamily="34" charset="0"/>
                <a:ea typeface="Times New Roman" panose="02020603050405020304" pitchFamily="18" charset="0"/>
              </a:rPr>
              <a:t> </a:t>
            </a:r>
            <a:r>
              <a:rPr lang="en-US" i="1">
                <a:effectLst/>
                <a:latin typeface="Avenir Next" panose="020B0503020202020204" pitchFamily="34" charset="0"/>
                <a:ea typeface="Times New Roman" panose="02020603050405020304" pitchFamily="18" charset="0"/>
              </a:rPr>
              <a:t>baggage”</a:t>
            </a:r>
            <a:endParaRPr lang="en-US">
              <a:effectLst/>
              <a:latin typeface="Avenir Next" panose="020B0503020202020204" pitchFamily="34" charset="0"/>
              <a:ea typeface="Times New Roman" panose="02020603050405020304" pitchFamily="18" charset="0"/>
            </a:endParaRPr>
          </a:p>
        </p:txBody>
      </p:sp>
      <p:sp>
        <p:nvSpPr>
          <p:cNvPr id="28" name="Freeform: Shape 27">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ue and green polygonal background&#10;&#10;Description automatically generated">
            <a:extLst>
              <a:ext uri="{FF2B5EF4-FFF2-40B4-BE49-F238E27FC236}">
                <a16:creationId xmlns:a16="http://schemas.microsoft.com/office/drawing/2014/main" id="{8866275A-7F05-B428-22E5-31BA749FE787}"/>
              </a:ext>
            </a:extLst>
          </p:cNvPr>
          <p:cNvPicPr>
            <a:picLocks noChangeAspect="1"/>
          </p:cNvPicPr>
          <p:nvPr/>
        </p:nvPicPr>
        <p:blipFill rotWithShape="1">
          <a:blip r:embed="rId2"/>
          <a:srcRect l="14814" r="9056"/>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40C45354-948B-CF6C-2D86-274DC54EC460}"/>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60593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1B98-B26A-C647-9478-40CBFC671937}"/>
              </a:ext>
            </a:extLst>
          </p:cNvPr>
          <p:cNvSpPr>
            <a:spLocks noGrp="1"/>
          </p:cNvSpPr>
          <p:nvPr>
            <p:ph type="title"/>
          </p:nvPr>
        </p:nvSpPr>
        <p:spPr>
          <a:xfrm>
            <a:off x="642257" y="634946"/>
            <a:ext cx="3690257" cy="1450757"/>
          </a:xfrm>
        </p:spPr>
        <p:txBody>
          <a:bodyPr>
            <a:normAutofit/>
          </a:bodyPr>
          <a:lstStyle/>
          <a:p>
            <a:r>
              <a:rPr lang="ro-RO" sz="2400" dirty="0">
                <a:latin typeface="+mn-lt"/>
              </a:rPr>
              <a:t>MAGISTRATES’ ASSOCIATIONS:</a:t>
            </a:r>
            <a:br>
              <a:rPr lang="ro-RO" sz="2400" dirty="0">
                <a:latin typeface="+mn-lt"/>
              </a:rPr>
            </a:br>
            <a:r>
              <a:rPr lang="ro-RO" sz="2400" dirty="0">
                <a:latin typeface="+mn-lt"/>
              </a:rPr>
              <a:t>INFORMAL STRATEGIES</a:t>
            </a:r>
          </a:p>
        </p:txBody>
      </p:sp>
      <p:sp>
        <p:nvSpPr>
          <p:cNvPr id="3" name="Content Placeholder 2">
            <a:extLst>
              <a:ext uri="{FF2B5EF4-FFF2-40B4-BE49-F238E27FC236}">
                <a16:creationId xmlns:a16="http://schemas.microsoft.com/office/drawing/2014/main" id="{88256E8C-CFCB-EF42-B6AA-55C58DEDB543}"/>
              </a:ext>
            </a:extLst>
          </p:cNvPr>
          <p:cNvSpPr>
            <a:spLocks noGrp="1"/>
          </p:cNvSpPr>
          <p:nvPr>
            <p:ph idx="1"/>
          </p:nvPr>
        </p:nvSpPr>
        <p:spPr>
          <a:xfrm>
            <a:off x="642257" y="2407436"/>
            <a:ext cx="3690257" cy="3461658"/>
          </a:xfrm>
        </p:spPr>
        <p:txBody>
          <a:bodyPr>
            <a:normAutofit/>
          </a:bodyPr>
          <a:lstStyle/>
          <a:p>
            <a:r>
              <a:rPr lang="en-US" dirty="0">
                <a:effectLst/>
                <a:latin typeface="Avenir Next" panose="020B0503020202020204" pitchFamily="34" charset="0"/>
                <a:ea typeface="Arial" panose="020B0604020202020204" pitchFamily="34" charset="0"/>
                <a:cs typeface="Arial MT"/>
              </a:rPr>
              <a:t>Internal</a:t>
            </a:r>
            <a:r>
              <a:rPr lang="en-US" spc="-20"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and</a:t>
            </a:r>
            <a:r>
              <a:rPr lang="en-US" spc="-20"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External</a:t>
            </a:r>
            <a:r>
              <a:rPr lang="en-US" spc="-20"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Communication</a:t>
            </a:r>
            <a:r>
              <a:rPr lang="en-US" spc="-15"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Strategies</a:t>
            </a:r>
            <a:endParaRPr lang="en-RO" dirty="0">
              <a:effectLst/>
              <a:latin typeface="Avenir Next" panose="020B0503020202020204" pitchFamily="34" charset="0"/>
              <a:ea typeface="Arial" panose="020B0604020202020204" pitchFamily="34" charset="0"/>
              <a:cs typeface="Arial MT"/>
            </a:endParaRPr>
          </a:p>
          <a:p>
            <a:r>
              <a:rPr lang="en-US" dirty="0">
                <a:effectLst/>
                <a:latin typeface="Avenir Next" panose="020B0503020202020204" pitchFamily="34" charset="0"/>
                <a:ea typeface="Arial" panose="020B0604020202020204" pitchFamily="34" charset="0"/>
                <a:cs typeface="Arial MT"/>
              </a:rPr>
              <a:t>International</a:t>
            </a:r>
            <a:r>
              <a:rPr lang="en-US" spc="50"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Networking</a:t>
            </a:r>
            <a:r>
              <a:rPr lang="en-US" spc="55"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and</a:t>
            </a:r>
            <a:r>
              <a:rPr lang="en-US" spc="55"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Lobbying</a:t>
            </a:r>
          </a:p>
          <a:p>
            <a:r>
              <a:rPr lang="en-US" dirty="0">
                <a:effectLst/>
                <a:latin typeface="Avenir Next" panose="020B0503020202020204" pitchFamily="34" charset="0"/>
                <a:ea typeface="Arial" panose="020B0604020202020204" pitchFamily="34" charset="0"/>
                <a:cs typeface="Arial MT"/>
              </a:rPr>
              <a:t>“Ghostwriting”</a:t>
            </a:r>
            <a:r>
              <a:rPr lang="en-US" spc="-55"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of</a:t>
            </a:r>
            <a:r>
              <a:rPr lang="en-US" spc="-30"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Preliminary</a:t>
            </a:r>
            <a:r>
              <a:rPr lang="en-US" spc="-25" dirty="0">
                <a:effectLst/>
                <a:latin typeface="Avenir Next" panose="020B0503020202020204" pitchFamily="34" charset="0"/>
                <a:ea typeface="Arial" panose="020B0604020202020204" pitchFamily="34" charset="0"/>
                <a:cs typeface="Arial MT"/>
              </a:rPr>
              <a:t> </a:t>
            </a:r>
            <a:r>
              <a:rPr lang="en-US" dirty="0">
                <a:effectLst/>
                <a:latin typeface="Avenir Next" panose="020B0503020202020204" pitchFamily="34" charset="0"/>
                <a:ea typeface="Arial" panose="020B0604020202020204" pitchFamily="34" charset="0"/>
                <a:cs typeface="Arial MT"/>
              </a:rPr>
              <a:t>Questions</a:t>
            </a:r>
          </a:p>
          <a:p>
            <a:r>
              <a:rPr lang="en-US" dirty="0">
                <a:solidFill>
                  <a:srgbClr val="00B050"/>
                </a:solidFill>
                <a:latin typeface="Avenir Next" panose="020B0503020202020204" pitchFamily="34" charset="0"/>
                <a:ea typeface="Arial" panose="020B0604020202020204" pitchFamily="34" charset="0"/>
                <a:cs typeface="Arial MT"/>
              </a:rPr>
              <a:t>----------------------------------</a:t>
            </a:r>
          </a:p>
          <a:p>
            <a:r>
              <a:rPr lang="en-US" dirty="0" err="1">
                <a:effectLst/>
                <a:latin typeface="Avenir Next" panose="020B0503020202020204" pitchFamily="34" charset="0"/>
                <a:ea typeface="Arial" panose="020B0604020202020204" pitchFamily="34" charset="0"/>
                <a:cs typeface="Arial MT"/>
              </a:rPr>
              <a:t>RoL</a:t>
            </a:r>
            <a:r>
              <a:rPr lang="en-US" dirty="0">
                <a:effectLst/>
                <a:latin typeface="Avenir Next" panose="020B0503020202020204" pitchFamily="34" charset="0"/>
                <a:ea typeface="Arial" panose="020B0604020202020204" pitchFamily="34" charset="0"/>
                <a:cs typeface="Arial MT"/>
              </a:rPr>
              <a:t> requests</a:t>
            </a:r>
            <a:endParaRPr lang="en-RO" dirty="0">
              <a:effectLst/>
              <a:latin typeface="Avenir Next" panose="020B0503020202020204" pitchFamily="34" charset="0"/>
              <a:ea typeface="Arial" panose="020B0604020202020204" pitchFamily="34" charset="0"/>
              <a:cs typeface="Arial MT"/>
            </a:endParaRPr>
          </a:p>
          <a:p>
            <a:endParaRPr lang="en-RO" dirty="0">
              <a:effectLst/>
              <a:latin typeface="Arial MT"/>
              <a:ea typeface="Arial" panose="020B0604020202020204" pitchFamily="34" charset="0"/>
              <a:cs typeface="Arial MT"/>
            </a:endParaRPr>
          </a:p>
          <a:p>
            <a:endParaRPr lang="en-GB" dirty="0"/>
          </a:p>
          <a:p>
            <a:endParaRPr lang="en-GB" dirty="0"/>
          </a:p>
          <a:p>
            <a:endParaRPr lang="en-GB" dirty="0"/>
          </a:p>
          <a:p>
            <a:endParaRPr lang="ro-RO" dirty="0"/>
          </a:p>
        </p:txBody>
      </p:sp>
      <p:pic>
        <p:nvPicPr>
          <p:cNvPr id="5" name="Picture 4" descr="White bulbs with a yellow one standing out">
            <a:extLst>
              <a:ext uri="{FF2B5EF4-FFF2-40B4-BE49-F238E27FC236}">
                <a16:creationId xmlns:a16="http://schemas.microsoft.com/office/drawing/2014/main" id="{D79B49CF-7544-8FA8-C540-CB2CB0BF9DC5}"/>
              </a:ext>
            </a:extLst>
          </p:cNvPr>
          <p:cNvPicPr>
            <a:picLocks noChangeAspect="1"/>
          </p:cNvPicPr>
          <p:nvPr/>
        </p:nvPicPr>
        <p:blipFill rotWithShape="1">
          <a:blip r:embed="rId2"/>
          <a:srcRect l="6606" r="6605" b="-1"/>
          <a:stretch/>
        </p:blipFill>
        <p:spPr>
          <a:xfrm>
            <a:off x="4648201" y="640081"/>
            <a:ext cx="6909801" cy="5314406"/>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356BE248-83DD-13DA-189F-0C7B70F4C91A}"/>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14613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1B98-B26A-C647-9478-40CBFC671937}"/>
              </a:ext>
            </a:extLst>
          </p:cNvPr>
          <p:cNvSpPr>
            <a:spLocks noGrp="1"/>
          </p:cNvSpPr>
          <p:nvPr>
            <p:ph type="title"/>
          </p:nvPr>
        </p:nvSpPr>
        <p:spPr>
          <a:xfrm>
            <a:off x="5682927" y="833993"/>
            <a:ext cx="5127171" cy="1450757"/>
          </a:xfrm>
        </p:spPr>
        <p:txBody>
          <a:bodyPr>
            <a:normAutofit/>
          </a:bodyPr>
          <a:lstStyle/>
          <a:p>
            <a:r>
              <a:rPr lang="ro-RO" sz="2000" dirty="0">
                <a:latin typeface="+mn-lt"/>
              </a:rPr>
              <a:t>MAGISTRATES’ ASSOCIATIONS:</a:t>
            </a:r>
            <a:br>
              <a:rPr lang="ro-RO" sz="2000" dirty="0">
                <a:latin typeface="+mn-lt"/>
              </a:rPr>
            </a:br>
            <a:r>
              <a:rPr lang="en-US" sz="2000" dirty="0">
                <a:effectLst/>
                <a:latin typeface="+mn-lt"/>
                <a:ea typeface="Arial" panose="020B0604020202020204" pitchFamily="34" charset="0"/>
                <a:cs typeface="Arial MT"/>
              </a:rPr>
              <a:t>Internal</a:t>
            </a:r>
            <a:r>
              <a:rPr lang="en-US" sz="2000" spc="-20"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and</a:t>
            </a:r>
            <a:r>
              <a:rPr lang="en-US" sz="2000" spc="-20"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External</a:t>
            </a:r>
            <a:r>
              <a:rPr lang="en-US" sz="2000" spc="-20"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Communication</a:t>
            </a:r>
            <a:r>
              <a:rPr lang="en-US" sz="2000" spc="-15"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Strategies</a:t>
            </a:r>
            <a:endParaRPr lang="ro-RO" sz="2000" dirty="0">
              <a:latin typeface="+mn-lt"/>
            </a:endParaRPr>
          </a:p>
        </p:txBody>
      </p:sp>
      <p:pic>
        <p:nvPicPr>
          <p:cNvPr id="7" name="Graphic 6" descr="Marketing">
            <a:extLst>
              <a:ext uri="{FF2B5EF4-FFF2-40B4-BE49-F238E27FC236}">
                <a16:creationId xmlns:a16="http://schemas.microsoft.com/office/drawing/2014/main" id="{C96903B5-60F2-E7F7-C4C2-1033E5829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192" y="711306"/>
            <a:ext cx="5115347" cy="5115347"/>
          </a:xfrm>
          <a:prstGeom prst="rect">
            <a:avLst/>
          </a:prstGeom>
        </p:spPr>
      </p:pic>
      <p:sp>
        <p:nvSpPr>
          <p:cNvPr id="3" name="Content Placeholder 2">
            <a:extLst>
              <a:ext uri="{FF2B5EF4-FFF2-40B4-BE49-F238E27FC236}">
                <a16:creationId xmlns:a16="http://schemas.microsoft.com/office/drawing/2014/main" id="{88256E8C-CFCB-EF42-B6AA-55C58DEDB543}"/>
              </a:ext>
            </a:extLst>
          </p:cNvPr>
          <p:cNvSpPr>
            <a:spLocks noGrp="1"/>
          </p:cNvSpPr>
          <p:nvPr>
            <p:ph idx="1"/>
          </p:nvPr>
        </p:nvSpPr>
        <p:spPr>
          <a:xfrm>
            <a:off x="5379522" y="2407436"/>
            <a:ext cx="6159334" cy="3461658"/>
          </a:xfrm>
        </p:spPr>
        <p:txBody>
          <a:bodyPr>
            <a:normAutofit lnSpcReduction="10000"/>
          </a:bodyPr>
          <a:lstStyle/>
          <a:p>
            <a:pPr>
              <a:lnSpc>
                <a:spcPct val="110000"/>
              </a:lnSpc>
            </a:pPr>
            <a:r>
              <a:rPr lang="en-US" sz="1400" dirty="0">
                <a:effectLst/>
                <a:ea typeface="Times New Roman" panose="02020603050405020304" pitchFamily="18" charset="0"/>
              </a:rPr>
              <a:t>communication</a:t>
            </a:r>
            <a:r>
              <a:rPr lang="en-US" sz="1400" spc="-90" dirty="0">
                <a:effectLst/>
                <a:ea typeface="Times New Roman" panose="02020603050405020304" pitchFamily="18" charset="0"/>
              </a:rPr>
              <a:t> </a:t>
            </a:r>
            <a:r>
              <a:rPr lang="en-US" sz="1400" dirty="0">
                <a:effectLst/>
                <a:ea typeface="Times New Roman" panose="02020603050405020304" pitchFamily="18" charset="0"/>
              </a:rPr>
              <a:t>campaign</a:t>
            </a:r>
            <a:r>
              <a:rPr lang="en-US" sz="1400" spc="-90" dirty="0">
                <a:effectLst/>
                <a:ea typeface="Times New Roman" panose="02020603050405020304" pitchFamily="18" charset="0"/>
              </a:rPr>
              <a:t> </a:t>
            </a:r>
            <a:r>
              <a:rPr lang="en-US" sz="1400" dirty="0">
                <a:effectLst/>
                <a:ea typeface="Times New Roman" panose="02020603050405020304" pitchFamily="18" charset="0"/>
              </a:rPr>
              <a:t>on</a:t>
            </a:r>
            <a:r>
              <a:rPr lang="en-US" sz="1400" spc="-90" dirty="0">
                <a:effectLst/>
                <a:ea typeface="Times New Roman" panose="02020603050405020304" pitchFamily="18" charset="0"/>
              </a:rPr>
              <a:t> </a:t>
            </a:r>
            <a:r>
              <a:rPr lang="en-US" sz="1400" dirty="0">
                <a:effectLst/>
                <a:ea typeface="Times New Roman" panose="02020603050405020304" pitchFamily="18" charset="0"/>
              </a:rPr>
              <a:t>multiple</a:t>
            </a:r>
            <a:r>
              <a:rPr lang="en-US" sz="1400" spc="-95" dirty="0">
                <a:effectLst/>
                <a:ea typeface="Times New Roman" panose="02020603050405020304" pitchFamily="18" charset="0"/>
              </a:rPr>
              <a:t> </a:t>
            </a:r>
            <a:r>
              <a:rPr lang="en-US" sz="1400" dirty="0">
                <a:effectLst/>
                <a:ea typeface="Times New Roman" panose="02020603050405020304" pitchFamily="18" charset="0"/>
              </a:rPr>
              <a:t>levels</a:t>
            </a:r>
          </a:p>
          <a:p>
            <a:pPr>
              <a:lnSpc>
                <a:spcPct val="110000"/>
              </a:lnSpc>
            </a:pPr>
            <a:r>
              <a:rPr lang="en-US" sz="1400" dirty="0">
                <a:effectLst/>
                <a:ea typeface="Times New Roman" panose="02020603050405020304" pitchFamily="18" charset="0"/>
              </a:rPr>
              <a:t>memoranda,</a:t>
            </a:r>
            <a:r>
              <a:rPr lang="en-US" sz="1400" spc="250" dirty="0">
                <a:effectLst/>
                <a:ea typeface="Times New Roman" panose="02020603050405020304" pitchFamily="18" charset="0"/>
              </a:rPr>
              <a:t> </a:t>
            </a:r>
            <a:r>
              <a:rPr lang="en-US" sz="1400" dirty="0">
                <a:effectLst/>
                <a:ea typeface="Times New Roman" panose="02020603050405020304" pitchFamily="18" charset="0"/>
              </a:rPr>
              <a:t>position papers, calls for action </a:t>
            </a:r>
            <a:r>
              <a:rPr lang="en-US" sz="1400" dirty="0">
                <a:effectLst/>
                <a:ea typeface="Times New Roman" panose="02020603050405020304" pitchFamily="18" charset="0"/>
                <a:cs typeface="Times New Roman" panose="02020603050405020304" pitchFamily="18" charset="0"/>
              </a:rPr>
              <a:t>“</a:t>
            </a:r>
            <a:r>
              <a:rPr lang="en-US" sz="1400" dirty="0">
                <a:effectLst/>
                <a:ea typeface="Times New Roman" panose="02020603050405020304" pitchFamily="18" charset="0"/>
              </a:rPr>
              <a:t>signed</a:t>
            </a:r>
            <a:r>
              <a:rPr lang="en-US" sz="1400" dirty="0">
                <a:effectLst/>
                <a:ea typeface="Times New Roman" panose="02020603050405020304" pitchFamily="18" charset="0"/>
                <a:cs typeface="Times New Roman" panose="02020603050405020304" pitchFamily="18" charset="0"/>
              </a:rPr>
              <a:t>”</a:t>
            </a:r>
            <a:r>
              <a:rPr lang="en-US" sz="1400" spc="5" dirty="0">
                <a:effectLst/>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rPr>
              <a:t>by lists comprising the full names and affiliations of judges and prosecutors who had endorsed the</a:t>
            </a:r>
            <a:r>
              <a:rPr lang="en-US" sz="1400" spc="5" dirty="0">
                <a:effectLst/>
                <a:ea typeface="Times New Roman" panose="02020603050405020304" pitchFamily="18" charset="0"/>
              </a:rPr>
              <a:t> </a:t>
            </a:r>
            <a:r>
              <a:rPr lang="en-US" sz="1400" dirty="0">
                <a:effectLst/>
                <a:ea typeface="Times New Roman" panose="02020603050405020304" pitchFamily="18" charset="0"/>
              </a:rPr>
              <a:t>position</a:t>
            </a:r>
            <a:r>
              <a:rPr lang="en-US" sz="1400" spc="170" dirty="0">
                <a:effectLst/>
                <a:ea typeface="Times New Roman" panose="02020603050405020304" pitchFamily="18" charset="0"/>
              </a:rPr>
              <a:t> </a:t>
            </a:r>
            <a:r>
              <a:rPr lang="en-US" sz="1400" dirty="0">
                <a:effectLst/>
                <a:ea typeface="Times New Roman" panose="02020603050405020304" pitchFamily="18" charset="0"/>
              </a:rPr>
              <a:t>expressed</a:t>
            </a:r>
            <a:r>
              <a:rPr lang="en-US" sz="1400" spc="185" dirty="0">
                <a:effectLst/>
                <a:ea typeface="Times New Roman" panose="02020603050405020304" pitchFamily="18" charset="0"/>
              </a:rPr>
              <a:t> </a:t>
            </a:r>
            <a:r>
              <a:rPr lang="en-US" sz="1400" dirty="0">
                <a:effectLst/>
                <a:ea typeface="Times New Roman" panose="02020603050405020304" pitchFamily="18" charset="0"/>
              </a:rPr>
              <a:t>in</a:t>
            </a:r>
            <a:r>
              <a:rPr lang="en-US" sz="1400" spc="170" dirty="0">
                <a:effectLst/>
                <a:ea typeface="Times New Roman" panose="02020603050405020304" pitchFamily="18" charset="0"/>
              </a:rPr>
              <a:t> </a:t>
            </a:r>
            <a:r>
              <a:rPr lang="en-US" sz="1400" dirty="0">
                <a:effectLst/>
                <a:ea typeface="Times New Roman" panose="02020603050405020304" pitchFamily="18" charset="0"/>
              </a:rPr>
              <a:t>the</a:t>
            </a:r>
            <a:r>
              <a:rPr lang="en-US" sz="1400" spc="170" dirty="0">
                <a:effectLst/>
                <a:ea typeface="Times New Roman" panose="02020603050405020304" pitchFamily="18" charset="0"/>
              </a:rPr>
              <a:t> </a:t>
            </a:r>
            <a:r>
              <a:rPr lang="en-US" sz="1400" dirty="0">
                <a:effectLst/>
                <a:ea typeface="Times New Roman" panose="02020603050405020304" pitchFamily="18" charset="0"/>
              </a:rPr>
              <a:t>respective</a:t>
            </a:r>
            <a:r>
              <a:rPr lang="en-US" sz="1400" spc="175" dirty="0">
                <a:effectLst/>
                <a:ea typeface="Times New Roman" panose="02020603050405020304" pitchFamily="18" charset="0"/>
              </a:rPr>
              <a:t> </a:t>
            </a:r>
            <a:r>
              <a:rPr lang="en-US" sz="1400" dirty="0">
                <a:effectLst/>
                <a:ea typeface="Times New Roman" panose="02020603050405020304" pitchFamily="18" charset="0"/>
              </a:rPr>
              <a:t>document</a:t>
            </a:r>
            <a:r>
              <a:rPr lang="en-RO" sz="1400" dirty="0">
                <a:effectLst/>
              </a:rPr>
              <a:t> </a:t>
            </a:r>
          </a:p>
          <a:p>
            <a:pPr>
              <a:lnSpc>
                <a:spcPct val="110000"/>
              </a:lnSpc>
            </a:pPr>
            <a:r>
              <a:rPr lang="en-US" sz="1400" dirty="0">
                <a:effectLst/>
                <a:ea typeface="Times New Roman" panose="02020603050405020304" pitchFamily="18" charset="0"/>
              </a:rPr>
              <a:t>website</a:t>
            </a:r>
            <a:r>
              <a:rPr lang="en-US" sz="1400" dirty="0">
                <a:effectLst/>
                <a:ea typeface="Times New Roman" panose="02020603050405020304" pitchFamily="18" charset="0"/>
                <a:cs typeface="Times New Roman" panose="02020603050405020304" pitchFamily="18" charset="0"/>
              </a:rPr>
              <a:t>—</a:t>
            </a:r>
            <a:r>
              <a:rPr lang="en-US" sz="1400" u="none" strike="noStrike"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http://www.forumuljudecatorilor.ro</a:t>
            </a:r>
            <a:r>
              <a:rPr lang="en-RO" sz="1400" dirty="0">
                <a:effectLst/>
              </a:rPr>
              <a:t> + </a:t>
            </a:r>
            <a:r>
              <a:rPr lang="en-US" sz="1400" u="none" strike="noStrike" dirty="0">
                <a:effectLst/>
                <a:ea typeface="Times New Roman" panose="02020603050405020304" pitchFamily="18" charset="0"/>
                <a:hlinkClick r:id="rId5">
                  <a:extLst>
                    <a:ext uri="{A12FA001-AC4F-418D-AE19-62706E023703}">
                      <ahyp:hlinkClr xmlns:ahyp="http://schemas.microsoft.com/office/drawing/2018/hyperlinkcolor" val="tx"/>
                    </a:ext>
                  </a:extLst>
                </a:hlinkClick>
              </a:rPr>
              <a:t>www.</a:t>
            </a:r>
            <a:r>
              <a:rPr lang="en-US" sz="1400" spc="5" dirty="0">
                <a:effectLst/>
                <a:ea typeface="Times New Roman" panose="02020603050405020304" pitchFamily="18" charset="0"/>
              </a:rPr>
              <a:t> </a:t>
            </a:r>
            <a:r>
              <a:rPr lang="en-US" sz="1400" u="none" strike="noStrike" dirty="0">
                <a:effectLst/>
                <a:ea typeface="Times New Roman" panose="02020603050405020304" pitchFamily="18" charset="0"/>
                <a:hlinkClick r:id="rId5">
                  <a:extLst>
                    <a:ext uri="{A12FA001-AC4F-418D-AE19-62706E023703}">
                      <ahyp:hlinkClr xmlns:ahyp="http://schemas.microsoft.com/office/drawing/2018/hyperlinkcolor" val="tx"/>
                    </a:ext>
                  </a:extLst>
                </a:hlinkClick>
              </a:rPr>
              <a:t>juridice.ro</a:t>
            </a:r>
            <a:r>
              <a:rPr lang="en-US" sz="1400" dirty="0">
                <a:effectLst/>
                <a:ea typeface="Times New Roman" panose="02020603050405020304" pitchFamily="18" charset="0"/>
              </a:rPr>
              <a:t>, the most important online platform dedicated to legal practitioners and academics in</a:t>
            </a:r>
            <a:r>
              <a:rPr lang="en-US" sz="1400" spc="5" dirty="0">
                <a:effectLst/>
                <a:ea typeface="Times New Roman" panose="02020603050405020304" pitchFamily="18" charset="0"/>
              </a:rPr>
              <a:t> </a:t>
            </a:r>
            <a:r>
              <a:rPr lang="en-US" sz="1400" dirty="0">
                <a:effectLst/>
                <a:ea typeface="Times New Roman" panose="02020603050405020304" pitchFamily="18" charset="0"/>
              </a:rPr>
              <a:t>Romania</a:t>
            </a:r>
            <a:r>
              <a:rPr lang="en-RO" sz="1400" dirty="0">
                <a:effectLst/>
              </a:rPr>
              <a:t> – English and French versions</a:t>
            </a:r>
          </a:p>
          <a:p>
            <a:pPr>
              <a:lnSpc>
                <a:spcPct val="110000"/>
              </a:lnSpc>
            </a:pPr>
            <a:r>
              <a:rPr lang="en-US" sz="1400" dirty="0">
                <a:solidFill>
                  <a:srgbClr val="00B050"/>
                </a:solidFill>
                <a:effectLst/>
                <a:ea typeface="Times New Roman" panose="02020603050405020304" pitchFamily="18" charset="0"/>
                <a:cs typeface="Times New Roman" panose="02020603050405020304" pitchFamily="18" charset="0"/>
              </a:rPr>
              <a:t>“</a:t>
            </a:r>
            <a:r>
              <a:rPr lang="en-US" sz="1400" dirty="0">
                <a:solidFill>
                  <a:srgbClr val="00B050"/>
                </a:solidFill>
                <a:effectLst/>
                <a:ea typeface="Times New Roman" panose="02020603050405020304" pitchFamily="18" charset="0"/>
              </a:rPr>
              <a:t>expert</a:t>
            </a:r>
            <a:r>
              <a:rPr lang="en-US" sz="1400" spc="9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communication</a:t>
            </a:r>
            <a:r>
              <a:rPr lang="en-US" sz="1400" dirty="0">
                <a:solidFill>
                  <a:srgbClr val="00B050"/>
                </a:solidFill>
                <a:effectLst/>
                <a:ea typeface="Times New Roman" panose="02020603050405020304" pitchFamily="18" charset="0"/>
                <a:cs typeface="Times New Roman" panose="02020603050405020304" pitchFamily="18" charset="0"/>
              </a:rPr>
              <a:t>”</a:t>
            </a:r>
            <a:r>
              <a:rPr lang="en-US" sz="1400" spc="60" dirty="0">
                <a:solidFill>
                  <a:srgbClr val="00B050"/>
                </a:solidFill>
                <a:effectLst/>
                <a:ea typeface="Times New Roman" panose="02020603050405020304" pitchFamily="18" charset="0"/>
                <a:cs typeface="Times New Roman" panose="02020603050405020304" pitchFamily="18" charset="0"/>
              </a:rPr>
              <a:t> </a:t>
            </a:r>
            <a:r>
              <a:rPr lang="en-US" sz="1400" dirty="0">
                <a:solidFill>
                  <a:srgbClr val="00B050"/>
                </a:solidFill>
                <a:effectLst/>
                <a:ea typeface="Times New Roman" panose="02020603050405020304" pitchFamily="18" charset="0"/>
              </a:rPr>
              <a:t>disseminated</a:t>
            </a:r>
            <a:r>
              <a:rPr lang="en-US" sz="1400" spc="10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by</a:t>
            </a:r>
            <a:r>
              <a:rPr lang="en-US" sz="1400" spc="9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members</a:t>
            </a:r>
            <a:r>
              <a:rPr lang="en-US" sz="1400" spc="-2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of</a:t>
            </a:r>
            <a:r>
              <a:rPr lang="en-US" sz="1400" spc="-2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judiciary</a:t>
            </a:r>
            <a:r>
              <a:rPr lang="en-US" sz="1400" spc="-1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working</a:t>
            </a:r>
            <a:r>
              <a:rPr lang="en-US" sz="1400" spc="-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at</a:t>
            </a:r>
            <a:r>
              <a:rPr lang="en-US" sz="1400" spc="-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core</a:t>
            </a:r>
            <a:r>
              <a:rPr lang="en-US" sz="1400" spc="-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of</a:t>
            </a:r>
            <a:r>
              <a:rPr lang="en-US" sz="1400" spc="-2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system,</a:t>
            </a:r>
            <a:r>
              <a:rPr lang="en-US" sz="1400" spc="-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knowledgeable</a:t>
            </a:r>
            <a:r>
              <a:rPr lang="en-US" sz="1400" spc="-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in</a:t>
            </a:r>
            <a:r>
              <a:rPr lang="en-US" sz="1400" spc="-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technical</a:t>
            </a:r>
            <a:r>
              <a:rPr lang="en-US" sz="1400" spc="-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aspects</a:t>
            </a:r>
            <a:r>
              <a:rPr lang="en-US" sz="1400" spc="-235" dirty="0">
                <a:solidFill>
                  <a:srgbClr val="00B050"/>
                </a:solidFill>
                <a:effectLst/>
                <a:ea typeface="Times New Roman" panose="02020603050405020304" pitchFamily="18" charset="0"/>
              </a:rPr>
              <a:t> </a:t>
            </a:r>
            <a:r>
              <a:rPr lang="en-US" sz="1400" spc="-5" dirty="0">
                <a:solidFill>
                  <a:srgbClr val="00B050"/>
                </a:solidFill>
                <a:effectLst/>
                <a:ea typeface="Times New Roman" panose="02020603050405020304" pitchFamily="18" charset="0"/>
              </a:rPr>
              <a:t>of</a:t>
            </a:r>
            <a:r>
              <a:rPr lang="en-US" sz="1400" spc="-65" dirty="0">
                <a:solidFill>
                  <a:srgbClr val="00B050"/>
                </a:solidFill>
                <a:effectLst/>
                <a:ea typeface="Times New Roman" panose="02020603050405020304" pitchFamily="18" charset="0"/>
              </a:rPr>
              <a:t> </a:t>
            </a:r>
            <a:r>
              <a:rPr lang="en-US" sz="1400" spc="-5" dirty="0">
                <a:solidFill>
                  <a:srgbClr val="00B050"/>
                </a:solidFill>
                <a:effectLst/>
                <a:ea typeface="Times New Roman" panose="02020603050405020304" pitchFamily="18" charset="0"/>
              </a:rPr>
              <a:t>the</a:t>
            </a:r>
            <a:r>
              <a:rPr lang="en-US" sz="1400" spc="-55" dirty="0">
                <a:solidFill>
                  <a:srgbClr val="00B050"/>
                </a:solidFill>
                <a:effectLst/>
                <a:ea typeface="Times New Roman" panose="02020603050405020304" pitchFamily="18" charset="0"/>
              </a:rPr>
              <a:t> </a:t>
            </a:r>
            <a:r>
              <a:rPr lang="en-US" sz="1400" spc="-5" dirty="0">
                <a:solidFill>
                  <a:srgbClr val="00B050"/>
                </a:solidFill>
                <a:effectLst/>
                <a:ea typeface="Times New Roman" panose="02020603050405020304" pitchFamily="18" charset="0"/>
              </a:rPr>
              <a:t>legislation</a:t>
            </a:r>
            <a:r>
              <a:rPr lang="en-US" sz="1400" spc="-50" dirty="0">
                <a:solidFill>
                  <a:srgbClr val="00B050"/>
                </a:solidFill>
                <a:effectLst/>
                <a:ea typeface="Times New Roman" panose="02020603050405020304" pitchFamily="18" charset="0"/>
              </a:rPr>
              <a:t> </a:t>
            </a:r>
            <a:r>
              <a:rPr lang="en-US" sz="1400" spc="-5" dirty="0">
                <a:solidFill>
                  <a:srgbClr val="00B050"/>
                </a:solidFill>
                <a:effectLst/>
                <a:ea typeface="Times New Roman" panose="02020603050405020304" pitchFamily="18" charset="0"/>
              </a:rPr>
              <a:t>but</a:t>
            </a:r>
            <a:r>
              <a:rPr lang="en-US" sz="1400" spc="-55" dirty="0">
                <a:solidFill>
                  <a:srgbClr val="00B050"/>
                </a:solidFill>
                <a:effectLst/>
                <a:ea typeface="Times New Roman" panose="02020603050405020304" pitchFamily="18" charset="0"/>
              </a:rPr>
              <a:t> </a:t>
            </a:r>
            <a:r>
              <a:rPr lang="en-US" sz="1400" spc="-5" dirty="0">
                <a:solidFill>
                  <a:srgbClr val="00B050"/>
                </a:solidFill>
                <a:effectLst/>
                <a:ea typeface="Times New Roman" panose="02020603050405020304" pitchFamily="18" charset="0"/>
              </a:rPr>
              <a:t>also</a:t>
            </a:r>
            <a:r>
              <a:rPr lang="en-US" sz="1400" spc="-6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having</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an</a:t>
            </a:r>
            <a:r>
              <a:rPr lang="en-US" sz="1400" spc="-6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insider</a:t>
            </a:r>
            <a:r>
              <a:rPr lang="en-US" sz="1400" spc="-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perspective</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into</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politics</a:t>
            </a:r>
            <a:r>
              <a:rPr lang="en-US" sz="1400" spc="-6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surrounding</a:t>
            </a:r>
            <a:endParaRPr lang="en-RO" sz="1400" dirty="0">
              <a:solidFill>
                <a:srgbClr val="00B050"/>
              </a:solidFill>
              <a:effectLst/>
              <a:ea typeface="Arial" panose="020B0604020202020204" pitchFamily="34" charset="0"/>
              <a:cs typeface="Arial MT"/>
            </a:endParaRPr>
          </a:p>
          <a:p>
            <a:pPr>
              <a:lnSpc>
                <a:spcPct val="110000"/>
              </a:lnSpc>
            </a:pPr>
            <a:r>
              <a:rPr lang="en-US" sz="1400" dirty="0">
                <a:solidFill>
                  <a:srgbClr val="00B050"/>
                </a:solidFill>
                <a:effectLst/>
                <a:ea typeface="Times New Roman" panose="02020603050405020304" pitchFamily="18" charset="0"/>
              </a:rPr>
              <a:t>valuable</a:t>
            </a:r>
            <a:r>
              <a:rPr lang="en-US" sz="1400" spc="1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to</a:t>
            </a:r>
            <a:r>
              <a:rPr lang="en-US" sz="1400" spc="1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international</a:t>
            </a:r>
            <a:r>
              <a:rPr lang="en-US" sz="1400" spc="1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readers,</a:t>
            </a:r>
            <a:r>
              <a:rPr lang="en-US" sz="1400" spc="12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especially</a:t>
            </a:r>
            <a:r>
              <a:rPr lang="en-US" sz="1400" spc="1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to</a:t>
            </a:r>
            <a:r>
              <a:rPr lang="en-US" sz="1400" spc="11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stakeholders</a:t>
            </a:r>
            <a:r>
              <a:rPr lang="en-US" sz="1400" spc="12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such</a:t>
            </a:r>
            <a:r>
              <a:rPr lang="en-US" sz="1400" spc="12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as </a:t>
            </a:r>
            <a:r>
              <a:rPr lang="en-US" sz="1400" spc="-2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EU</a:t>
            </a:r>
            <a:r>
              <a:rPr lang="en-US" sz="1400" spc="6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Commission,</a:t>
            </a:r>
            <a:r>
              <a:rPr lang="en-US" sz="1400" spc="6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GRECO,</a:t>
            </a:r>
            <a:r>
              <a:rPr lang="en-US" sz="1400" spc="6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or</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6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Venice</a:t>
            </a:r>
            <a:r>
              <a:rPr lang="en-US" sz="1400" spc="6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Commission</a:t>
            </a:r>
            <a:endParaRPr lang="en-RO" sz="1400" dirty="0">
              <a:solidFill>
                <a:srgbClr val="00B050"/>
              </a:solidFill>
              <a:effectLst/>
              <a:ea typeface="Arial" panose="020B0604020202020204" pitchFamily="34" charset="0"/>
              <a:cs typeface="Arial MT"/>
            </a:endParaRPr>
          </a:p>
          <a:p>
            <a:pPr>
              <a:lnSpc>
                <a:spcPct val="110000"/>
              </a:lnSpc>
            </a:pPr>
            <a:endParaRPr lang="en-GB" sz="1000" dirty="0"/>
          </a:p>
          <a:p>
            <a:pPr>
              <a:lnSpc>
                <a:spcPct val="110000"/>
              </a:lnSpc>
            </a:pPr>
            <a:endParaRPr lang="en-GB" sz="1000" dirty="0"/>
          </a:p>
          <a:p>
            <a:pPr>
              <a:lnSpc>
                <a:spcPct val="110000"/>
              </a:lnSpc>
            </a:pPr>
            <a:endParaRPr lang="en-GB" sz="1000" dirty="0"/>
          </a:p>
          <a:p>
            <a:pPr>
              <a:lnSpc>
                <a:spcPct val="110000"/>
              </a:lnSpc>
            </a:pPr>
            <a:endParaRPr lang="ro-RO" sz="100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887F1C4-988B-C8B2-E5D3-900802F7F4C6}"/>
              </a:ext>
            </a:extLst>
          </p:cNvPr>
          <p:cNvPicPr>
            <a:picLocks noChangeAspect="1"/>
          </p:cNvPicPr>
          <p:nvPr/>
        </p:nvPicPr>
        <p:blipFill>
          <a:blip r:embed="rId6"/>
          <a:stretch>
            <a:fillRect/>
          </a:stretch>
        </p:blipFill>
        <p:spPr>
          <a:xfrm>
            <a:off x="162961" y="5940830"/>
            <a:ext cx="914400" cy="736600"/>
          </a:xfrm>
          <a:prstGeom prst="rect">
            <a:avLst/>
          </a:prstGeom>
        </p:spPr>
      </p:pic>
    </p:spTree>
    <p:extLst>
      <p:ext uri="{BB962C8B-B14F-4D97-AF65-F5344CB8AC3E}">
        <p14:creationId xmlns:p14="http://schemas.microsoft.com/office/powerpoint/2010/main" val="3351760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1B98-B26A-C647-9478-40CBFC671937}"/>
              </a:ext>
            </a:extLst>
          </p:cNvPr>
          <p:cNvSpPr>
            <a:spLocks noGrp="1"/>
          </p:cNvSpPr>
          <p:nvPr>
            <p:ph type="title"/>
          </p:nvPr>
        </p:nvSpPr>
        <p:spPr>
          <a:xfrm>
            <a:off x="1036320" y="286603"/>
            <a:ext cx="10058400" cy="1450757"/>
          </a:xfrm>
        </p:spPr>
        <p:txBody>
          <a:bodyPr>
            <a:normAutofit/>
          </a:bodyPr>
          <a:lstStyle/>
          <a:p>
            <a:r>
              <a:rPr lang="ro-RO" sz="2400" dirty="0">
                <a:latin typeface="+mn-lt"/>
              </a:rPr>
              <a:t>MAGISTRATES’ ASSOCIATIONS: </a:t>
            </a:r>
            <a:br>
              <a:rPr lang="ro-RO" sz="2400" dirty="0">
                <a:latin typeface="+mn-lt"/>
              </a:rPr>
            </a:br>
            <a:r>
              <a:rPr lang="en-US" sz="2400" dirty="0">
                <a:effectLst/>
                <a:latin typeface="+mn-lt"/>
                <a:ea typeface="Arial" panose="020B0604020202020204" pitchFamily="34" charset="0"/>
                <a:cs typeface="Arial MT"/>
              </a:rPr>
              <a:t>International</a:t>
            </a:r>
            <a:r>
              <a:rPr lang="en-US" sz="2400" spc="-20" dirty="0">
                <a:effectLst/>
                <a:latin typeface="+mn-lt"/>
                <a:ea typeface="Arial" panose="020B0604020202020204" pitchFamily="34" charset="0"/>
                <a:cs typeface="Arial MT"/>
              </a:rPr>
              <a:t> </a:t>
            </a:r>
            <a:r>
              <a:rPr lang="en-US" sz="2400" dirty="0">
                <a:effectLst/>
                <a:latin typeface="+mn-lt"/>
                <a:ea typeface="Arial" panose="020B0604020202020204" pitchFamily="34" charset="0"/>
                <a:cs typeface="Arial MT"/>
              </a:rPr>
              <a:t>Networking and Lobbying</a:t>
            </a:r>
            <a:endParaRPr lang="ro-RO" sz="2400" dirty="0">
              <a:latin typeface="+mn-lt"/>
            </a:endParaRPr>
          </a:p>
        </p:txBody>
      </p:sp>
      <p:pic>
        <p:nvPicPr>
          <p:cNvPr id="1059" name="Graphic 1058" descr="Meeting">
            <a:extLst>
              <a:ext uri="{FF2B5EF4-FFF2-40B4-BE49-F238E27FC236}">
                <a16:creationId xmlns:a16="http://schemas.microsoft.com/office/drawing/2014/main" id="{0BF6401A-AFC9-0CD7-4518-E8ADAE635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88256E8C-CFCB-EF42-B6AA-55C58DEDB543}"/>
              </a:ext>
            </a:extLst>
          </p:cNvPr>
          <p:cNvSpPr>
            <a:spLocks noGrp="1"/>
          </p:cNvSpPr>
          <p:nvPr>
            <p:ph idx="1"/>
          </p:nvPr>
        </p:nvSpPr>
        <p:spPr>
          <a:xfrm>
            <a:off x="4706460" y="2108201"/>
            <a:ext cx="6388260" cy="3760891"/>
          </a:xfrm>
        </p:spPr>
        <p:txBody>
          <a:bodyPr>
            <a:normAutofit/>
          </a:bodyPr>
          <a:lstStyle/>
          <a:p>
            <a:pPr>
              <a:lnSpc>
                <a:spcPct val="110000"/>
              </a:lnSpc>
            </a:pPr>
            <a:r>
              <a:rPr lang="en-US" sz="1500" dirty="0">
                <a:effectLst/>
                <a:ea typeface="Times New Roman" panose="02020603050405020304" pitchFamily="18" charset="0"/>
              </a:rPr>
              <a:t>letters submitted to the</a:t>
            </a:r>
            <a:r>
              <a:rPr lang="en-US" sz="1500" spc="85" dirty="0">
                <a:effectLst/>
                <a:ea typeface="Times New Roman" panose="02020603050405020304" pitchFamily="18" charset="0"/>
              </a:rPr>
              <a:t> representatives of several EU / </a:t>
            </a:r>
            <a:r>
              <a:rPr lang="en-US" sz="1500" spc="85" dirty="0" err="1">
                <a:effectLst/>
                <a:ea typeface="Times New Roman" panose="02020603050405020304" pitchFamily="18" charset="0"/>
              </a:rPr>
              <a:t>CoE</a:t>
            </a:r>
            <a:r>
              <a:rPr lang="en-US" sz="1500" spc="85" dirty="0">
                <a:effectLst/>
                <a:ea typeface="Times New Roman" panose="02020603050405020304" pitchFamily="18" charset="0"/>
              </a:rPr>
              <a:t> bodies</a:t>
            </a:r>
          </a:p>
          <a:p>
            <a:pPr>
              <a:lnSpc>
                <a:spcPct val="110000"/>
              </a:lnSpc>
            </a:pPr>
            <a:r>
              <a:rPr lang="en-US" sz="1500" dirty="0">
                <a:effectLst/>
                <a:ea typeface="Times New Roman" panose="02020603050405020304" pitchFamily="18" charset="0"/>
              </a:rPr>
              <a:t>direct</a:t>
            </a:r>
            <a:r>
              <a:rPr lang="en-US" sz="1500" spc="5" dirty="0">
                <a:effectLst/>
                <a:ea typeface="Times New Roman" panose="02020603050405020304" pitchFamily="18" charset="0"/>
              </a:rPr>
              <a:t> </a:t>
            </a:r>
            <a:r>
              <a:rPr lang="en-US" sz="1500" dirty="0">
                <a:effectLst/>
                <a:ea typeface="Times New Roman" panose="02020603050405020304" pitchFamily="18" charset="0"/>
              </a:rPr>
              <a:t>meetings between the representatives of the associations and the members of European monitoring institutions,</a:t>
            </a:r>
            <a:r>
              <a:rPr lang="en-US" sz="1500" spc="5" dirty="0">
                <a:effectLst/>
                <a:ea typeface="Times New Roman" panose="02020603050405020304" pitchFamily="18" charset="0"/>
              </a:rPr>
              <a:t> </a:t>
            </a:r>
            <a:r>
              <a:rPr lang="en-US" sz="1500" dirty="0">
                <a:effectLst/>
                <a:ea typeface="Times New Roman" panose="02020603050405020304" pitchFamily="18" charset="0"/>
              </a:rPr>
              <a:t>often followed by public statements of support from the latter</a:t>
            </a:r>
            <a:r>
              <a:rPr lang="en-RO" sz="1500" dirty="0">
                <a:effectLst/>
              </a:rPr>
              <a:t> </a:t>
            </a:r>
          </a:p>
          <a:p>
            <a:pPr>
              <a:lnSpc>
                <a:spcPct val="110000"/>
              </a:lnSpc>
            </a:pPr>
            <a:r>
              <a:rPr lang="en-US" sz="1500" dirty="0">
                <a:effectLst/>
                <a:ea typeface="Times New Roman" panose="02020603050405020304" pitchFamily="18" charset="0"/>
              </a:rPr>
              <a:t>call addressed to the Ministers of</a:t>
            </a:r>
            <a:r>
              <a:rPr lang="en-US" sz="1500" spc="5" dirty="0">
                <a:effectLst/>
                <a:ea typeface="Times New Roman" panose="02020603050405020304" pitchFamily="18" charset="0"/>
              </a:rPr>
              <a:t> </a:t>
            </a:r>
            <a:r>
              <a:rPr lang="en-US" sz="1500" dirty="0">
                <a:effectLst/>
                <a:ea typeface="Times New Roman" panose="02020603050405020304" pitchFamily="18" charset="0"/>
              </a:rPr>
              <a:t>Justice of the EU Member States requesting that </a:t>
            </a:r>
            <a:r>
              <a:rPr lang="en-US" sz="1500" dirty="0">
                <a:effectLst/>
                <a:ea typeface="Times New Roman" panose="02020603050405020304" pitchFamily="18" charset="0"/>
                <a:cs typeface="Times New Roman" panose="02020603050405020304" pitchFamily="18" charset="0"/>
              </a:rPr>
              <a:t>“</a:t>
            </a:r>
            <a:r>
              <a:rPr lang="en-US" sz="1500" dirty="0">
                <a:effectLst/>
                <a:ea typeface="Times New Roman" panose="02020603050405020304" pitchFamily="18" charset="0"/>
              </a:rPr>
              <a:t>they include in the agenda the state of justice</a:t>
            </a:r>
            <a:r>
              <a:rPr lang="en-US" sz="1500" spc="5" dirty="0">
                <a:effectLst/>
                <a:ea typeface="Times New Roman" panose="02020603050405020304" pitchFamily="18" charset="0"/>
              </a:rPr>
              <a:t> </a:t>
            </a:r>
            <a:r>
              <a:rPr lang="en-US" sz="1500" dirty="0">
                <a:effectLst/>
                <a:ea typeface="Times New Roman" panose="02020603050405020304" pitchFamily="18" charset="0"/>
              </a:rPr>
              <a:t>independence</a:t>
            </a:r>
            <a:r>
              <a:rPr lang="en-US" sz="1500" spc="225" dirty="0">
                <a:effectLst/>
                <a:ea typeface="Times New Roman" panose="02020603050405020304" pitchFamily="18" charset="0"/>
              </a:rPr>
              <a:t> </a:t>
            </a:r>
            <a:r>
              <a:rPr lang="en-US" sz="1500" dirty="0">
                <a:effectLst/>
                <a:ea typeface="Times New Roman" panose="02020603050405020304" pitchFamily="18" charset="0"/>
              </a:rPr>
              <a:t>observance</a:t>
            </a:r>
            <a:r>
              <a:rPr lang="en-US" sz="1500" spc="215" dirty="0">
                <a:effectLst/>
                <a:ea typeface="Times New Roman" panose="02020603050405020304" pitchFamily="18" charset="0"/>
              </a:rPr>
              <a:t> </a:t>
            </a:r>
            <a:r>
              <a:rPr lang="en-US" sz="1500" dirty="0">
                <a:effectLst/>
                <a:ea typeface="Times New Roman" panose="02020603050405020304" pitchFamily="18" charset="0"/>
              </a:rPr>
              <a:t>in</a:t>
            </a:r>
            <a:r>
              <a:rPr lang="en-US" sz="1500" spc="220" dirty="0">
                <a:effectLst/>
                <a:ea typeface="Times New Roman" panose="02020603050405020304" pitchFamily="18" charset="0"/>
              </a:rPr>
              <a:t> </a:t>
            </a:r>
            <a:r>
              <a:rPr lang="en-US" sz="1500" dirty="0">
                <a:effectLst/>
                <a:ea typeface="Times New Roman" panose="02020603050405020304" pitchFamily="18" charset="0"/>
              </a:rPr>
              <a:t>Romania</a:t>
            </a:r>
            <a:r>
              <a:rPr lang="en-RO" sz="1500" dirty="0">
                <a:effectLst/>
              </a:rPr>
              <a:t> </a:t>
            </a:r>
            <a:endParaRPr lang="en-US" sz="1500" dirty="0">
              <a:effectLst/>
              <a:ea typeface="Times New Roman" panose="02020603050405020304" pitchFamily="18" charset="0"/>
            </a:endParaRPr>
          </a:p>
          <a:p>
            <a:pPr marL="0" indent="0">
              <a:lnSpc>
                <a:spcPct val="110000"/>
              </a:lnSpc>
              <a:buNone/>
            </a:pPr>
            <a:r>
              <a:rPr lang="en-US" sz="1500" dirty="0">
                <a:solidFill>
                  <a:srgbClr val="00B050"/>
                </a:solidFill>
                <a:effectLst/>
                <a:ea typeface="Times New Roman" panose="02020603050405020304" pitchFamily="18" charset="0"/>
              </a:rPr>
              <a:t>intensity of informal engagement went far beyond what is typically</a:t>
            </a:r>
            <a:r>
              <a:rPr lang="en-US" sz="1500" spc="5" dirty="0">
                <a:solidFill>
                  <a:srgbClr val="00B050"/>
                </a:solidFill>
                <a:effectLst/>
                <a:ea typeface="Times New Roman" panose="02020603050405020304" pitchFamily="18" charset="0"/>
              </a:rPr>
              <a:t> </a:t>
            </a:r>
            <a:r>
              <a:rPr lang="en-US" sz="1500" dirty="0">
                <a:solidFill>
                  <a:srgbClr val="00B050"/>
                </a:solidFill>
                <a:effectLst/>
                <a:ea typeface="Times New Roman" panose="02020603050405020304" pitchFamily="18" charset="0"/>
              </a:rPr>
              <a:t>expected of judicial associations, based on a programmatic use of communication</a:t>
            </a:r>
            <a:r>
              <a:rPr lang="en-RO" sz="1500" dirty="0">
                <a:solidFill>
                  <a:srgbClr val="00B050"/>
                </a:solidFill>
                <a:effectLst/>
              </a:rPr>
              <a:t> </a:t>
            </a:r>
            <a:endParaRPr lang="en-GB" sz="1500" dirty="0">
              <a:solidFill>
                <a:srgbClr val="00B050"/>
              </a:solidFill>
            </a:endParaRPr>
          </a:p>
          <a:p>
            <a:pPr>
              <a:lnSpc>
                <a:spcPct val="110000"/>
              </a:lnSpc>
            </a:pPr>
            <a:endParaRPr lang="en-GB" sz="1500" dirty="0"/>
          </a:p>
          <a:p>
            <a:pPr>
              <a:lnSpc>
                <a:spcPct val="110000"/>
              </a:lnSpc>
            </a:pPr>
            <a:endParaRPr lang="ro-RO" sz="150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D2CFCE7-D5CE-BBB2-C931-795F28ADFD36}"/>
              </a:ext>
            </a:extLst>
          </p:cNvPr>
          <p:cNvPicPr>
            <a:picLocks noChangeAspect="1"/>
          </p:cNvPicPr>
          <p:nvPr/>
        </p:nvPicPr>
        <p:blipFill>
          <a:blip r:embed="rId4"/>
          <a:stretch>
            <a:fillRect/>
          </a:stretch>
        </p:blipFill>
        <p:spPr>
          <a:xfrm>
            <a:off x="162961" y="5940830"/>
            <a:ext cx="914400" cy="736600"/>
          </a:xfrm>
          <a:prstGeom prst="rect">
            <a:avLst/>
          </a:prstGeom>
        </p:spPr>
      </p:pic>
    </p:spTree>
    <p:extLst>
      <p:ext uri="{BB962C8B-B14F-4D97-AF65-F5344CB8AC3E}">
        <p14:creationId xmlns:p14="http://schemas.microsoft.com/office/powerpoint/2010/main" val="121684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1B98-B26A-C647-9478-40CBFC671937}"/>
              </a:ext>
            </a:extLst>
          </p:cNvPr>
          <p:cNvSpPr>
            <a:spLocks noGrp="1"/>
          </p:cNvSpPr>
          <p:nvPr>
            <p:ph type="title"/>
          </p:nvPr>
        </p:nvSpPr>
        <p:spPr>
          <a:xfrm>
            <a:off x="1036320" y="286603"/>
            <a:ext cx="10058400" cy="1450757"/>
          </a:xfrm>
        </p:spPr>
        <p:txBody>
          <a:bodyPr>
            <a:normAutofit/>
          </a:bodyPr>
          <a:lstStyle/>
          <a:p>
            <a:r>
              <a:rPr lang="ro-RO" sz="2000" dirty="0">
                <a:latin typeface="+mn-lt"/>
              </a:rPr>
              <a:t>MAGISTRATES’ ASSOCIATIONS:</a:t>
            </a:r>
            <a:br>
              <a:rPr lang="ro-RO" sz="2000" dirty="0">
                <a:latin typeface="+mn-lt"/>
              </a:rPr>
            </a:br>
            <a:r>
              <a:rPr lang="en-US" sz="2000" dirty="0">
                <a:effectLst/>
                <a:latin typeface="+mn-lt"/>
                <a:ea typeface="Arial" panose="020B0604020202020204" pitchFamily="34" charset="0"/>
                <a:cs typeface="Arial MT"/>
              </a:rPr>
              <a:t>“Ghostwriting”</a:t>
            </a:r>
            <a:r>
              <a:rPr lang="en-US" sz="2000" spc="-55"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of</a:t>
            </a:r>
            <a:r>
              <a:rPr lang="en-US" sz="2000" spc="-30"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Preliminary</a:t>
            </a:r>
            <a:r>
              <a:rPr lang="en-US" sz="2000" spc="-25" dirty="0">
                <a:effectLst/>
                <a:latin typeface="+mn-lt"/>
                <a:ea typeface="Arial" panose="020B0604020202020204" pitchFamily="34" charset="0"/>
                <a:cs typeface="Arial MT"/>
              </a:rPr>
              <a:t> </a:t>
            </a:r>
            <a:r>
              <a:rPr lang="en-US" sz="2000" dirty="0">
                <a:effectLst/>
                <a:latin typeface="+mn-lt"/>
                <a:ea typeface="Arial" panose="020B0604020202020204" pitchFamily="34" charset="0"/>
                <a:cs typeface="Arial MT"/>
              </a:rPr>
              <a:t>Questions</a:t>
            </a:r>
            <a:endParaRPr lang="en-RO" sz="2000" dirty="0">
              <a:effectLst/>
              <a:latin typeface="+mn-lt"/>
              <a:ea typeface="Arial" panose="020B0604020202020204" pitchFamily="34" charset="0"/>
              <a:cs typeface="Arial MT"/>
            </a:endParaRPr>
          </a:p>
        </p:txBody>
      </p:sp>
      <p:pic>
        <p:nvPicPr>
          <p:cNvPr id="1059" name="Graphic 1058" descr="Judge">
            <a:extLst>
              <a:ext uri="{FF2B5EF4-FFF2-40B4-BE49-F238E27FC236}">
                <a16:creationId xmlns:a16="http://schemas.microsoft.com/office/drawing/2014/main" id="{5C0F13C6-A601-310B-EFA5-A5FF032EC4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88256E8C-CFCB-EF42-B6AA-55C58DEDB543}"/>
              </a:ext>
            </a:extLst>
          </p:cNvPr>
          <p:cNvSpPr>
            <a:spLocks noGrp="1"/>
          </p:cNvSpPr>
          <p:nvPr>
            <p:ph idx="1"/>
          </p:nvPr>
        </p:nvSpPr>
        <p:spPr>
          <a:xfrm>
            <a:off x="4706460" y="2108201"/>
            <a:ext cx="6388260" cy="3760891"/>
          </a:xfrm>
        </p:spPr>
        <p:txBody>
          <a:bodyPr>
            <a:normAutofit/>
          </a:bodyPr>
          <a:lstStyle/>
          <a:p>
            <a:r>
              <a:rPr lang="en-US" dirty="0">
                <a:effectLst/>
                <a:latin typeface="MS Reference Sans Serif" panose="020B0604030504040204" pitchFamily="34" charset="0"/>
                <a:ea typeface="Times New Roman" panose="02020603050405020304" pitchFamily="18" charset="0"/>
              </a:rPr>
              <a:t>Dragos </a:t>
            </a:r>
            <a:r>
              <a:rPr lang="en-US" spc="-5" dirty="0" err="1">
                <a:effectLst/>
                <a:latin typeface="MS Reference Sans Serif" panose="020B0604030504040204" pitchFamily="34" charset="0"/>
                <a:ea typeface="Times New Roman" panose="02020603050405020304" pitchFamily="18" charset="0"/>
              </a:rPr>
              <a:t>C</a:t>
            </a:r>
            <a:r>
              <a:rPr lang="en-US" spc="-5" dirty="0" err="1">
                <a:effectLst/>
                <a:latin typeface="MS Reference Sans Serif" panose="020B0604030504040204" pitchFamily="34" charset="0"/>
                <a:ea typeface="Times New Roman" panose="02020603050405020304" pitchFamily="18" charset="0"/>
                <a:cs typeface="Times New Roman" panose="02020603050405020304" pitchFamily="18" charset="0"/>
              </a:rPr>
              <a:t>ă</a:t>
            </a:r>
            <a:r>
              <a:rPr lang="en-US" spc="-5" dirty="0" err="1">
                <a:effectLst/>
                <a:latin typeface="MS Reference Sans Serif" panose="020B0604030504040204" pitchFamily="34" charset="0"/>
                <a:ea typeface="Times New Roman" panose="02020603050405020304" pitchFamily="18" charset="0"/>
              </a:rPr>
              <a:t>lin</a:t>
            </a:r>
            <a:r>
              <a:rPr lang="en-US" spc="-5" dirty="0">
                <a:effectLst/>
                <a:latin typeface="MS Reference Sans Serif" panose="020B0604030504040204" pitchFamily="34" charset="0"/>
                <a:ea typeface="Times New Roman" panose="02020603050405020304" pitchFamily="18" charset="0"/>
              </a:rPr>
              <a:t>,</a:t>
            </a:r>
            <a:r>
              <a:rPr lang="en-US" spc="-5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co-president</a:t>
            </a:r>
            <a:r>
              <a:rPr lang="en-US" spc="-5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of</a:t>
            </a:r>
            <a:r>
              <a:rPr lang="en-US" spc="-6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AFJR </a:t>
            </a:r>
            <a:r>
              <a:rPr lang="en-US" spc="-5" dirty="0">
                <a:solidFill>
                  <a:schemeClr val="tx1"/>
                </a:solidFill>
                <a:effectLst/>
                <a:latin typeface="MS Reference Sans Serif" panose="020B0604030504040204" pitchFamily="34" charset="0"/>
                <a:ea typeface="Times New Roman" panose="02020603050405020304" pitchFamily="18" charset="0"/>
              </a:rPr>
              <a:t>(</a:t>
            </a:r>
            <a:r>
              <a:rPr lang="en-GB" sz="1800" spc="-5" noProof="1">
                <a:solidFill>
                  <a:schemeClr val="tx1"/>
                </a:solidFill>
                <a:effectLst/>
                <a:ea typeface="Times New Roman" panose="02020603050405020304" pitchFamily="18" charset="0"/>
              </a:rPr>
              <a:t>the</a:t>
            </a:r>
            <a:r>
              <a:rPr lang="en-GB" sz="1800" spc="-30" noProof="1">
                <a:solidFill>
                  <a:schemeClr val="tx1"/>
                </a:solidFill>
                <a:effectLst/>
                <a:ea typeface="Times New Roman" panose="02020603050405020304" pitchFamily="18" charset="0"/>
              </a:rPr>
              <a:t> </a:t>
            </a:r>
            <a:r>
              <a:rPr lang="en-GB" sz="1800" spc="-5" noProof="1">
                <a:solidFill>
                  <a:schemeClr val="tx1"/>
                </a:solidFill>
                <a:effectLst/>
                <a:ea typeface="Times New Roman" panose="02020603050405020304" pitchFamily="18" charset="0"/>
              </a:rPr>
              <a:t>Romanian</a:t>
            </a:r>
            <a:r>
              <a:rPr lang="en-GB" sz="1800" spc="-40" noProof="1">
                <a:solidFill>
                  <a:schemeClr val="tx1"/>
                </a:solidFill>
                <a:effectLst/>
                <a:ea typeface="Times New Roman" panose="02020603050405020304" pitchFamily="18" charset="0"/>
              </a:rPr>
              <a:t> </a:t>
            </a:r>
            <a:r>
              <a:rPr lang="en-GB" sz="1800" spc="-5" noProof="1">
                <a:solidFill>
                  <a:schemeClr val="tx1"/>
                </a:solidFill>
                <a:effectLst/>
                <a:ea typeface="Times New Roman" panose="02020603050405020304" pitchFamily="18" charset="0"/>
              </a:rPr>
              <a:t>Judges</a:t>
            </a:r>
            <a:r>
              <a:rPr lang="en-GB" sz="1800" spc="-5" noProof="1">
                <a:solidFill>
                  <a:schemeClr val="tx1"/>
                </a:solidFill>
                <a:effectLst/>
                <a:ea typeface="Times New Roman" panose="02020603050405020304" pitchFamily="18" charset="0"/>
                <a:cs typeface="Times New Roman" panose="02020603050405020304" pitchFamily="18" charset="0"/>
              </a:rPr>
              <a:t>’</a:t>
            </a:r>
            <a:r>
              <a:rPr lang="en-GB" sz="1800" spc="-65" noProof="1">
                <a:solidFill>
                  <a:schemeClr val="tx1"/>
                </a:solidFill>
                <a:effectLst/>
                <a:ea typeface="Times New Roman" panose="02020603050405020304" pitchFamily="18" charset="0"/>
                <a:cs typeface="Times New Roman" panose="02020603050405020304" pitchFamily="18" charset="0"/>
              </a:rPr>
              <a:t> </a:t>
            </a:r>
            <a:r>
              <a:rPr lang="en-GB" sz="1800" spc="-5" noProof="1">
                <a:solidFill>
                  <a:schemeClr val="tx1"/>
                </a:solidFill>
                <a:effectLst/>
                <a:ea typeface="Times New Roman" panose="02020603050405020304" pitchFamily="18" charset="0"/>
              </a:rPr>
              <a:t>Forum</a:t>
            </a:r>
            <a:r>
              <a:rPr lang="en-GB" sz="1800" spc="-30" noProof="1">
                <a:solidFill>
                  <a:schemeClr val="tx1"/>
                </a:solidFill>
                <a:effectLst/>
                <a:ea typeface="Times New Roman" panose="02020603050405020304" pitchFamily="18" charset="0"/>
              </a:rPr>
              <a:t> </a:t>
            </a:r>
            <a:r>
              <a:rPr lang="en-GB" sz="1800" spc="-5" noProof="1">
                <a:solidFill>
                  <a:schemeClr val="tx1"/>
                </a:solidFill>
                <a:effectLst/>
                <a:ea typeface="Times New Roman" panose="02020603050405020304" pitchFamily="18" charset="0"/>
              </a:rPr>
              <a:t>Association)</a:t>
            </a:r>
            <a:endParaRPr lang="en-RO" dirty="0">
              <a:solidFill>
                <a:schemeClr val="tx1"/>
              </a:solidFill>
              <a:effectLst/>
              <a:latin typeface="MS Reference Sans Serif" panose="020B0604030504040204" pitchFamily="34" charset="0"/>
            </a:endParaRPr>
          </a:p>
          <a:p>
            <a:r>
              <a:rPr lang="en-US" dirty="0">
                <a:solidFill>
                  <a:srgbClr val="00B050"/>
                </a:solidFill>
                <a:effectLst/>
                <a:latin typeface="MS Reference Sans Serif" panose="020B0604030504040204" pitchFamily="34" charset="0"/>
                <a:ea typeface="Times New Roman" panose="02020603050405020304" pitchFamily="18" charset="0"/>
              </a:rPr>
              <a:t>AFJR</a:t>
            </a:r>
            <a:r>
              <a:rPr lang="en-US" spc="-120"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and</a:t>
            </a:r>
            <a:r>
              <a:rPr lang="en-US" spc="-110"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its</a:t>
            </a:r>
            <a:r>
              <a:rPr lang="en-US" spc="-115"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allied</a:t>
            </a:r>
            <a:r>
              <a:rPr lang="en-US" spc="-24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associations</a:t>
            </a:r>
            <a:r>
              <a:rPr lang="en-US" spc="-9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of</a:t>
            </a:r>
            <a:r>
              <a:rPr lang="en-US" spc="-9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prosecutors</a:t>
            </a:r>
            <a:r>
              <a:rPr lang="en-US" spc="-10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became</a:t>
            </a:r>
            <a:r>
              <a:rPr lang="en-US" spc="-95" dirty="0">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a</a:t>
            </a:r>
            <a:r>
              <a:rPr lang="en-US" spc="-95"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collective</a:t>
            </a:r>
            <a:r>
              <a:rPr lang="en-US" spc="-95"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voice</a:t>
            </a:r>
            <a:r>
              <a:rPr lang="en-US" spc="-95"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of</a:t>
            </a:r>
            <a:r>
              <a:rPr lang="en-US" spc="-105"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reference</a:t>
            </a:r>
            <a:r>
              <a:rPr lang="en-US" spc="-5" dirty="0">
                <a:effectLst/>
                <a:latin typeface="MS Reference Sans Serif" panose="020B0604030504040204" pitchFamily="34" charset="0"/>
                <a:ea typeface="Times New Roman" panose="02020603050405020304" pitchFamily="18" charset="0"/>
              </a:rPr>
              <a:t>,</a:t>
            </a:r>
            <a:r>
              <a:rPr lang="en-US" spc="-10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both</a:t>
            </a:r>
            <a:r>
              <a:rPr lang="en-US" spc="-10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internally</a:t>
            </a:r>
            <a:r>
              <a:rPr lang="en-US" spc="-100"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and</a:t>
            </a:r>
            <a:r>
              <a:rPr lang="en-US" spc="-95"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for</a:t>
            </a:r>
            <a:r>
              <a:rPr lang="en-US" spc="-95"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international</a:t>
            </a:r>
            <a:r>
              <a:rPr lang="en-US" spc="-235" dirty="0">
                <a:effectLst/>
                <a:latin typeface="MS Reference Sans Serif" panose="020B0604030504040204" pitchFamily="34" charset="0"/>
                <a:ea typeface="Times New Roman" panose="02020603050405020304" pitchFamily="18" charset="0"/>
              </a:rPr>
              <a:t> </a:t>
            </a:r>
            <a:r>
              <a:rPr lang="en-US" dirty="0">
                <a:effectLst/>
                <a:latin typeface="MS Reference Sans Serif" panose="020B0604030504040204" pitchFamily="34" charset="0"/>
                <a:ea typeface="Times New Roman" panose="02020603050405020304" pitchFamily="18" charset="0"/>
              </a:rPr>
              <a:t>audiences, constantly </a:t>
            </a:r>
            <a:r>
              <a:rPr lang="en-US" dirty="0">
                <a:solidFill>
                  <a:srgbClr val="00B050"/>
                </a:solidFill>
                <a:effectLst/>
                <a:latin typeface="MS Reference Sans Serif" panose="020B0604030504040204" pitchFamily="34" charset="0"/>
                <a:ea typeface="Times New Roman" panose="02020603050405020304" pitchFamily="18" charset="0"/>
              </a:rPr>
              <a:t>monitoring and providing real time reactions </a:t>
            </a:r>
            <a:r>
              <a:rPr lang="en-US" dirty="0">
                <a:effectLst/>
                <a:latin typeface="MS Reference Sans Serif" panose="020B0604030504040204" pitchFamily="34" charset="0"/>
                <a:ea typeface="Times New Roman" panose="02020603050405020304" pitchFamily="18" charset="0"/>
              </a:rPr>
              <a:t>to the legal and political</a:t>
            </a:r>
            <a:r>
              <a:rPr lang="en-US" spc="5" dirty="0">
                <a:effectLst/>
                <a:latin typeface="MS Reference Sans Serif" panose="020B0604030504040204" pitchFamily="34" charset="0"/>
                <a:ea typeface="Times New Roman" panose="02020603050405020304" pitchFamily="18" charset="0"/>
              </a:rPr>
              <a:t> </a:t>
            </a:r>
            <a:r>
              <a:rPr lang="en-US" spc="-10" dirty="0">
                <a:effectLst/>
                <a:latin typeface="MS Reference Sans Serif" panose="020B0604030504040204" pitchFamily="34" charset="0"/>
                <a:ea typeface="Times New Roman" panose="02020603050405020304" pitchFamily="18" charset="0"/>
              </a:rPr>
              <a:t>developments</a:t>
            </a:r>
            <a:r>
              <a:rPr lang="en-US" spc="-95" dirty="0">
                <a:effectLst/>
                <a:latin typeface="MS Reference Sans Serif" panose="020B0604030504040204" pitchFamily="34" charset="0"/>
                <a:ea typeface="Times New Roman" panose="02020603050405020304" pitchFamily="18" charset="0"/>
              </a:rPr>
              <a:t> </a:t>
            </a:r>
            <a:r>
              <a:rPr lang="en-US" spc="-10" dirty="0">
                <a:effectLst/>
                <a:latin typeface="MS Reference Sans Serif" panose="020B0604030504040204" pitchFamily="34" charset="0"/>
                <a:ea typeface="Times New Roman" panose="02020603050405020304" pitchFamily="18" charset="0"/>
              </a:rPr>
              <a:t>taking</a:t>
            </a:r>
            <a:r>
              <a:rPr lang="en-US" spc="-9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place</a:t>
            </a:r>
            <a:r>
              <a:rPr lang="en-US" spc="-10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at</a:t>
            </a:r>
            <a:r>
              <a:rPr lang="en-US" spc="-9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national</a:t>
            </a:r>
            <a:r>
              <a:rPr lang="en-US" spc="-8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level.</a:t>
            </a:r>
            <a:r>
              <a:rPr lang="en-US" spc="-95"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Thus,</a:t>
            </a:r>
            <a:r>
              <a:rPr lang="en-US" spc="-90" dirty="0">
                <a:effectLst/>
                <a:latin typeface="MS Reference Sans Serif" panose="020B0604030504040204" pitchFamily="34" charset="0"/>
                <a:ea typeface="Times New Roman" panose="02020603050405020304" pitchFamily="18" charset="0"/>
              </a:rPr>
              <a:t> </a:t>
            </a:r>
            <a:r>
              <a:rPr lang="en-US" spc="-5" dirty="0">
                <a:effectLst/>
                <a:latin typeface="MS Reference Sans Serif" panose="020B0604030504040204" pitchFamily="34" charset="0"/>
                <a:ea typeface="Times New Roman" panose="02020603050405020304" pitchFamily="18" charset="0"/>
              </a:rPr>
              <a:t>AFJR</a:t>
            </a:r>
            <a:r>
              <a:rPr lang="en-US" spc="-100" dirty="0">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emerged</a:t>
            </a:r>
            <a:r>
              <a:rPr lang="en-US" spc="-90"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as</a:t>
            </a:r>
            <a:r>
              <a:rPr lang="en-US" spc="-100"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a</a:t>
            </a:r>
            <a:r>
              <a:rPr lang="en-US" spc="-90"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rPr>
              <a:t>self-described</a:t>
            </a:r>
            <a:r>
              <a:rPr lang="en-US" spc="-90" dirty="0">
                <a:solidFill>
                  <a:srgbClr val="00B050"/>
                </a:solidFill>
                <a:effectLst/>
                <a:latin typeface="MS Reference Sans Serif" panose="020B0604030504040204" pitchFamily="34" charset="0"/>
                <a:ea typeface="Times New Roman" panose="02020603050405020304" pitchFamily="18" charset="0"/>
              </a:rPr>
              <a:t> </a:t>
            </a:r>
            <a:r>
              <a:rPr lang="en-US" spc="-5" dirty="0">
                <a:solidFill>
                  <a:srgbClr val="00B050"/>
                </a:solidFill>
                <a:effectLst/>
                <a:latin typeface="MS Reference Sans Serif" panose="020B0604030504040204" pitchFamily="34" charset="0"/>
                <a:ea typeface="Times New Roman" panose="02020603050405020304" pitchFamily="18" charset="0"/>
                <a:cs typeface="Times New Roman" panose="02020603050405020304" pitchFamily="18" charset="0"/>
              </a:rPr>
              <a:t>“</a:t>
            </a:r>
            <a:r>
              <a:rPr lang="en-US" spc="-5" dirty="0">
                <a:solidFill>
                  <a:srgbClr val="00B050"/>
                </a:solidFill>
                <a:effectLst/>
                <a:latin typeface="MS Reference Sans Serif" panose="020B0604030504040204" pitchFamily="34" charset="0"/>
                <a:ea typeface="Times New Roman" panose="02020603050405020304" pitchFamily="18" charset="0"/>
              </a:rPr>
              <a:t>whistleblower”</a:t>
            </a:r>
            <a:r>
              <a:rPr lang="en-RO" dirty="0">
                <a:effectLst/>
                <a:latin typeface="MS Reference Sans Serif" panose="020B0604030504040204" pitchFamily="34" charset="0"/>
              </a:rPr>
              <a:t> </a:t>
            </a:r>
            <a:endParaRPr lang="en-GB" dirty="0">
              <a:latin typeface="MS Reference Sans Serif" panose="020B0604030504040204" pitchFamily="34" charset="0"/>
            </a:endParaRPr>
          </a:p>
          <a:p>
            <a:endParaRPr lang="ro-RO"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B3424CB-B414-16C4-B44F-0D333C07F5E4}"/>
              </a:ext>
            </a:extLst>
          </p:cNvPr>
          <p:cNvPicPr>
            <a:picLocks noChangeAspect="1"/>
          </p:cNvPicPr>
          <p:nvPr/>
        </p:nvPicPr>
        <p:blipFill>
          <a:blip r:embed="rId4"/>
          <a:stretch>
            <a:fillRect/>
          </a:stretch>
        </p:blipFill>
        <p:spPr>
          <a:xfrm>
            <a:off x="162961" y="5940830"/>
            <a:ext cx="914400" cy="736600"/>
          </a:xfrm>
          <a:prstGeom prst="rect">
            <a:avLst/>
          </a:prstGeom>
        </p:spPr>
      </p:pic>
    </p:spTree>
    <p:extLst>
      <p:ext uri="{BB962C8B-B14F-4D97-AF65-F5344CB8AC3E}">
        <p14:creationId xmlns:p14="http://schemas.microsoft.com/office/powerpoint/2010/main" val="16699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1B98-B26A-C647-9478-40CBFC671937}"/>
              </a:ext>
            </a:extLst>
          </p:cNvPr>
          <p:cNvSpPr>
            <a:spLocks noGrp="1"/>
          </p:cNvSpPr>
          <p:nvPr>
            <p:ph type="title"/>
          </p:nvPr>
        </p:nvSpPr>
        <p:spPr>
          <a:xfrm>
            <a:off x="5117309" y="634946"/>
            <a:ext cx="6432434" cy="1450757"/>
          </a:xfrm>
        </p:spPr>
        <p:txBody>
          <a:bodyPr>
            <a:normAutofit fontScale="90000"/>
          </a:bodyPr>
          <a:lstStyle/>
          <a:p>
            <a:r>
              <a:rPr lang="ro-RO" sz="3100">
                <a:latin typeface="MS Reference Sans Serif" panose="020B0604030504040204" pitchFamily="34" charset="0"/>
              </a:rPr>
              <a:t>THE REQUEST FOR A PRELIMINARY RULING AS A STRATEGIC TOOL</a:t>
            </a:r>
          </a:p>
        </p:txBody>
      </p:sp>
      <p:pic>
        <p:nvPicPr>
          <p:cNvPr id="4" name="Picture 3" descr="A blue and green polygonal background&#10;&#10;Description automatically generated">
            <a:extLst>
              <a:ext uri="{FF2B5EF4-FFF2-40B4-BE49-F238E27FC236}">
                <a16:creationId xmlns:a16="http://schemas.microsoft.com/office/drawing/2014/main" id="{E857678C-50DD-4D48-DA09-7B1566C1E790}"/>
              </a:ext>
            </a:extLst>
          </p:cNvPr>
          <p:cNvPicPr>
            <a:picLocks noChangeAspect="1"/>
          </p:cNvPicPr>
          <p:nvPr/>
        </p:nvPicPr>
        <p:blipFill rotWithShape="1">
          <a:blip r:embed="rId2"/>
          <a:srcRect l="15233" r="9475"/>
          <a:stretch/>
        </p:blipFill>
        <p:spPr>
          <a:xfrm>
            <a:off x="633999" y="640081"/>
            <a:ext cx="4001315" cy="5314406"/>
          </a:xfrm>
          <a:prstGeom prst="rect">
            <a:avLst/>
          </a:prstGeom>
        </p:spPr>
      </p:pic>
      <p:sp>
        <p:nvSpPr>
          <p:cNvPr id="3" name="Content Placeholder 2">
            <a:extLst>
              <a:ext uri="{FF2B5EF4-FFF2-40B4-BE49-F238E27FC236}">
                <a16:creationId xmlns:a16="http://schemas.microsoft.com/office/drawing/2014/main" id="{88256E8C-CFCB-EF42-B6AA-55C58DEDB543}"/>
              </a:ext>
            </a:extLst>
          </p:cNvPr>
          <p:cNvSpPr>
            <a:spLocks noGrp="1"/>
          </p:cNvSpPr>
          <p:nvPr>
            <p:ph idx="1"/>
          </p:nvPr>
        </p:nvSpPr>
        <p:spPr>
          <a:xfrm>
            <a:off x="5117308" y="2407436"/>
            <a:ext cx="6432434" cy="3461658"/>
          </a:xfrm>
        </p:spPr>
        <p:txBody>
          <a:bodyPr>
            <a:normAutofit/>
          </a:bodyPr>
          <a:lstStyle/>
          <a:p>
            <a:pPr algn="just">
              <a:lnSpc>
                <a:spcPct val="110000"/>
              </a:lnSpc>
            </a:pPr>
            <a:r>
              <a:rPr lang="en-US" sz="1500" dirty="0">
                <a:effectLst/>
                <a:latin typeface="MS Reference Sans Serif" panose="020B0604030504040204" pitchFamily="34" charset="0"/>
                <a:ea typeface="Times New Roman" panose="02020603050405020304" pitchFamily="18" charset="0"/>
              </a:rPr>
              <a:t>matrix</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of</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the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official</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channel</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provided</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by</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Article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267</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TFEU</a:t>
            </a:r>
            <a:r>
              <a:rPr lang="en-RO" sz="1500" dirty="0">
                <a:effectLst/>
                <a:latin typeface="MS Reference Sans Serif" panose="020B0604030504040204" pitchFamily="34" charset="0"/>
              </a:rPr>
              <a:t> </a:t>
            </a:r>
          </a:p>
          <a:p>
            <a:pPr algn="just">
              <a:lnSpc>
                <a:spcPct val="110000"/>
              </a:lnSpc>
            </a:pPr>
            <a:r>
              <a:rPr lang="en-US" sz="1500" dirty="0">
                <a:latin typeface="MS Reference Sans Serif" panose="020B0604030504040204" pitchFamily="34" charset="0"/>
                <a:ea typeface="Calibri" panose="020F0502020204030204" pitchFamily="34" charset="0"/>
              </a:rPr>
              <a:t>a</a:t>
            </a:r>
            <a:r>
              <a:rPr lang="en-RO" sz="1500" dirty="0">
                <a:effectLst/>
                <a:latin typeface="MS Reference Sans Serif" panose="020B0604030504040204" pitchFamily="34" charset="0"/>
                <a:ea typeface="Calibri" panose="020F0502020204030204" pitchFamily="34" charset="0"/>
              </a:rPr>
              <a:t>dvantage taken by the national courts of the CJEU’s</a:t>
            </a:r>
            <a:r>
              <a:rPr lang="en-RO" sz="1500" spc="250" dirty="0">
                <a:effectLst/>
                <a:latin typeface="MS Reference Sans Serif" panose="020B0604030504040204" pitchFamily="34" charset="0"/>
                <a:ea typeface="Calibri" panose="020F0502020204030204" pitchFamily="34" charset="0"/>
              </a:rPr>
              <a:t> </a:t>
            </a:r>
            <a:r>
              <a:rPr lang="en-RO" sz="1500" dirty="0">
                <a:effectLst/>
                <a:latin typeface="MS Reference Sans Serif" panose="020B0604030504040204" pitchFamily="34" charset="0"/>
                <a:ea typeface="Calibri" panose="020F0502020204030204" pitchFamily="34" charset="0"/>
              </a:rPr>
              <a:t>increased</a:t>
            </a:r>
            <a:r>
              <a:rPr lang="en-RO" sz="1500" spc="250" dirty="0">
                <a:effectLst/>
                <a:latin typeface="MS Reference Sans Serif" panose="020B0604030504040204" pitchFamily="34" charset="0"/>
                <a:ea typeface="Calibri" panose="020F0502020204030204" pitchFamily="34" charset="0"/>
              </a:rPr>
              <a:t> </a:t>
            </a:r>
            <a:r>
              <a:rPr lang="en-RO" sz="1500" dirty="0">
                <a:effectLst/>
                <a:latin typeface="MS Reference Sans Serif" panose="020B0604030504040204" pitchFamily="34" charset="0"/>
                <a:ea typeface="Calibri" panose="020F0502020204030204" pitchFamily="34" charset="0"/>
              </a:rPr>
              <a:t>willingness to engage</a:t>
            </a:r>
            <a:r>
              <a:rPr lang="en-RO" sz="1500" spc="5" dirty="0">
                <a:effectLst/>
                <a:latin typeface="MS Reference Sans Serif" panose="020B0604030504040204" pitchFamily="34" charset="0"/>
                <a:ea typeface="Calibri" panose="020F0502020204030204" pitchFamily="34" charset="0"/>
              </a:rPr>
              <a:t> </a:t>
            </a:r>
            <a:r>
              <a:rPr lang="en-RO" sz="1500" dirty="0">
                <a:effectLst/>
                <a:latin typeface="MS Reference Sans Serif" panose="020B0604030504040204" pitchFamily="34" charset="0"/>
                <a:ea typeface="Calibri" panose="020F0502020204030204" pitchFamily="34" charset="0"/>
              </a:rPr>
              <a:t>with questions concerning the rule of law and the organization of the national judicial systems</a:t>
            </a:r>
            <a:r>
              <a:rPr lang="en-RO" sz="1500" dirty="0">
                <a:effectLst/>
                <a:latin typeface="MS Reference Sans Serif" panose="020B0604030504040204" pitchFamily="34" charset="0"/>
              </a:rPr>
              <a:t> </a:t>
            </a:r>
          </a:p>
          <a:p>
            <a:pPr algn="just">
              <a:lnSpc>
                <a:spcPct val="110000"/>
              </a:lnSpc>
            </a:pPr>
            <a:r>
              <a:rPr lang="en-US" sz="1500" dirty="0">
                <a:effectLst/>
                <a:latin typeface="MS Reference Sans Serif" panose="020B0604030504040204" pitchFamily="34" charset="0"/>
                <a:ea typeface="Times New Roman" panose="02020603050405020304" pitchFamily="18" charset="0"/>
              </a:rPr>
              <a:t>the Romanian </a:t>
            </a:r>
            <a:r>
              <a:rPr lang="en-US" sz="1500" b="1" dirty="0">
                <a:solidFill>
                  <a:schemeClr val="accent3"/>
                </a:solidFill>
                <a:effectLst/>
                <a:latin typeface="MS Reference Sans Serif" panose="020B0604030504040204" pitchFamily="34" charset="0"/>
                <a:ea typeface="Times New Roman" panose="02020603050405020304" pitchFamily="18" charset="0"/>
              </a:rPr>
              <a:t>rule of law referrals have,</a:t>
            </a:r>
            <a:r>
              <a:rPr lang="en-US" sz="1500" b="1" spc="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recurrently</a:t>
            </a:r>
            <a:r>
              <a:rPr lang="en-US" sz="1500" b="1" spc="28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and</a:t>
            </a:r>
            <a:r>
              <a:rPr lang="en-US" sz="1500" b="1" spc="27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significantly,</a:t>
            </a:r>
            <a:r>
              <a:rPr lang="en-US" sz="1500" b="1" spc="280"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activated</a:t>
            </a:r>
            <a:r>
              <a:rPr lang="en-US" sz="1500" b="1" spc="28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only</a:t>
            </a:r>
            <a:r>
              <a:rPr lang="en-US" sz="1500" b="1" spc="280"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parts</a:t>
            </a:r>
            <a:r>
              <a:rPr lang="en-US" sz="1500" b="1" spc="28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of</a:t>
            </a:r>
            <a:r>
              <a:rPr lang="en-US" sz="1500" b="1" spc="27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the</a:t>
            </a:r>
            <a:r>
              <a:rPr lang="en-US" sz="1500" b="1" spc="27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national</a:t>
            </a:r>
            <a:r>
              <a:rPr lang="en-US" sz="1500" b="1" spc="28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judicial</a:t>
            </a:r>
            <a:r>
              <a:rPr lang="en-US" sz="1500" b="1" spc="280"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network,</a:t>
            </a:r>
            <a:r>
              <a:rPr lang="en-US" sz="1500" b="1" spc="280"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with</a:t>
            </a:r>
            <a:r>
              <a:rPr lang="en-US" sz="1500" b="1" spc="285" dirty="0">
                <a:solidFill>
                  <a:schemeClr val="accent3"/>
                </a:solidFill>
                <a:effectLst/>
                <a:latin typeface="MS Reference Sans Serif" panose="020B0604030504040204" pitchFamily="34" charset="0"/>
                <a:ea typeface="Times New Roman" panose="02020603050405020304" pitchFamily="18" charset="0"/>
              </a:rPr>
              <a:t> </a:t>
            </a:r>
            <a:r>
              <a:rPr lang="en-US" sz="1500" b="1" dirty="0">
                <a:solidFill>
                  <a:schemeClr val="accent3"/>
                </a:solidFill>
                <a:effectLst/>
                <a:latin typeface="MS Reference Sans Serif" panose="020B0604030504040204" pitchFamily="34" charset="0"/>
                <a:ea typeface="Times New Roman" panose="02020603050405020304" pitchFamily="18" charset="0"/>
              </a:rPr>
              <a:t>the exclusion of others</a:t>
            </a:r>
            <a:r>
              <a:rPr lang="en-US" sz="1500" b="1"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despite their equal justification, competence, and interest in the referred</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questions</a:t>
            </a:r>
            <a:r>
              <a:rPr lang="en-RO" sz="1500" dirty="0">
                <a:effectLst/>
                <a:latin typeface="MS Reference Sans Serif" panose="020B0604030504040204" pitchFamily="34" charset="0"/>
              </a:rPr>
              <a:t> </a:t>
            </a:r>
          </a:p>
          <a:p>
            <a:pPr>
              <a:lnSpc>
                <a:spcPct val="110000"/>
              </a:lnSpc>
            </a:pPr>
            <a:endParaRPr lang="en-GB" sz="1500" dirty="0">
              <a:latin typeface="MS Reference Sans Serif" panose="020B0604030504040204" pitchFamily="34" charset="0"/>
            </a:endParaRPr>
          </a:p>
          <a:p>
            <a:pPr>
              <a:lnSpc>
                <a:spcPct val="110000"/>
              </a:lnSpc>
            </a:pPr>
            <a:endParaRPr lang="en-GB" sz="1500" dirty="0"/>
          </a:p>
          <a:p>
            <a:pPr>
              <a:lnSpc>
                <a:spcPct val="110000"/>
              </a:lnSpc>
            </a:pPr>
            <a:endParaRPr lang="en-GB" sz="1500" dirty="0"/>
          </a:p>
          <a:p>
            <a:pPr>
              <a:lnSpc>
                <a:spcPct val="110000"/>
              </a:lnSpc>
            </a:pPr>
            <a:endParaRPr lang="ro-RO" sz="1500"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A5668481-9E0B-1B6C-B7F8-535F26D223C4}"/>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238375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347D-A5D3-79AF-286D-67CAF5016DBC}"/>
              </a:ext>
            </a:extLst>
          </p:cNvPr>
          <p:cNvSpPr>
            <a:spLocks noGrp="1"/>
          </p:cNvSpPr>
          <p:nvPr>
            <p:ph type="title"/>
          </p:nvPr>
        </p:nvSpPr>
        <p:spPr>
          <a:xfrm>
            <a:off x="5172074" y="286603"/>
            <a:ext cx="5983605" cy="1450757"/>
          </a:xfrm>
        </p:spPr>
        <p:txBody>
          <a:bodyPr>
            <a:normAutofit fontScale="90000"/>
          </a:bodyPr>
          <a:lstStyle/>
          <a:p>
            <a:r>
              <a:rPr lang="ro-RO" sz="2400"/>
              <a:t>Context: </a:t>
            </a:r>
            <a:br>
              <a:rPr lang="ro-RO" sz="2400"/>
            </a:br>
            <a:r>
              <a:rPr lang="en-GB" sz="2400" u="none" strike="noStrike">
                <a:effectLst/>
                <a:ea typeface="Times New Roman" panose="02020603050405020304" pitchFamily="18" charset="0"/>
              </a:rPr>
              <a:t>the amending of the </a:t>
            </a:r>
            <a:r>
              <a:rPr lang="en-GB" sz="2400" strike="noStrike">
                <a:effectLst/>
                <a:ea typeface="Times New Roman" panose="02020603050405020304" pitchFamily="18" charset="0"/>
              </a:rPr>
              <a:t>laws on justice </a:t>
            </a:r>
            <a:r>
              <a:rPr lang="en-GB" sz="2400" u="none" strike="noStrike">
                <a:effectLst/>
                <a:ea typeface="Times New Roman" panose="02020603050405020304" pitchFamily="18" charset="0"/>
              </a:rPr>
              <a:t>by the Romanian legislature</a:t>
            </a:r>
            <a:br>
              <a:rPr lang="en-GB" sz="2400" u="none" strike="noStrike">
                <a:effectLst/>
                <a:ea typeface="Times New Roman" panose="02020603050405020304" pitchFamily="18" charset="0"/>
              </a:rPr>
            </a:br>
            <a:r>
              <a:rPr lang="en-GB" sz="2400" u="none" strike="noStrike">
                <a:effectLst/>
                <a:ea typeface="Times New Roman" panose="02020603050405020304" pitchFamily="18" charset="0"/>
              </a:rPr>
              <a:t>(accelerated parliamentary procedure)</a:t>
            </a:r>
            <a:endParaRPr lang="ro-RO" sz="2400"/>
          </a:p>
        </p:txBody>
      </p:sp>
      <p:pic>
        <p:nvPicPr>
          <p:cNvPr id="7" name="Picture 6" descr="White bulbs with a yellow one standing out">
            <a:extLst>
              <a:ext uri="{FF2B5EF4-FFF2-40B4-BE49-F238E27FC236}">
                <a16:creationId xmlns:a16="http://schemas.microsoft.com/office/drawing/2014/main" id="{A6CB184A-72D5-C9AB-0A0E-35B79598E167}"/>
              </a:ext>
            </a:extLst>
          </p:cNvPr>
          <p:cNvPicPr>
            <a:picLocks noChangeAspect="1"/>
          </p:cNvPicPr>
          <p:nvPr/>
        </p:nvPicPr>
        <p:blipFill rotWithShape="1">
          <a:blip r:embed="rId3"/>
          <a:srcRect l="28405" r="23832"/>
          <a:stretch/>
        </p:blipFill>
        <p:spPr>
          <a:xfrm>
            <a:off x="20" y="10"/>
            <a:ext cx="4580077" cy="6400784"/>
          </a:xfrm>
          <a:prstGeom prst="rect">
            <a:avLst/>
          </a:prstGeom>
        </p:spPr>
      </p:pic>
      <p:sp>
        <p:nvSpPr>
          <p:cNvPr id="3" name="Content Placeholder 2">
            <a:extLst>
              <a:ext uri="{FF2B5EF4-FFF2-40B4-BE49-F238E27FC236}">
                <a16:creationId xmlns:a16="http://schemas.microsoft.com/office/drawing/2014/main" id="{AE3F41D1-1907-0794-7B2D-5A0A0457681F}"/>
              </a:ext>
            </a:extLst>
          </p:cNvPr>
          <p:cNvSpPr>
            <a:spLocks noGrp="1"/>
          </p:cNvSpPr>
          <p:nvPr>
            <p:ph idx="1"/>
          </p:nvPr>
        </p:nvSpPr>
        <p:spPr>
          <a:xfrm>
            <a:off x="4580077" y="1864426"/>
            <a:ext cx="7164619" cy="4536367"/>
          </a:xfrm>
        </p:spPr>
        <p:txBody>
          <a:bodyPr>
            <a:noAutofit/>
          </a:bodyPr>
          <a:lstStyle/>
          <a:p>
            <a:pPr marL="0" lvl="0" indent="0">
              <a:lnSpc>
                <a:spcPct val="110000"/>
              </a:lnSpc>
              <a:buNone/>
            </a:pPr>
            <a:r>
              <a:rPr lang="en-GB" sz="1200" b="1" u="none" strike="noStrike" dirty="0">
                <a:effectLst/>
                <a:ea typeface="Times New Roman" panose="02020603050405020304" pitchFamily="18" charset="0"/>
              </a:rPr>
              <a:t>2017 </a:t>
            </a:r>
          </a:p>
          <a:p>
            <a:pPr marL="0" lvl="0" indent="0">
              <a:lnSpc>
                <a:spcPct val="110000"/>
              </a:lnSpc>
              <a:buNone/>
            </a:pPr>
            <a:r>
              <a:rPr lang="en-GB" sz="1200" u="none" strike="noStrike" dirty="0">
                <a:effectLst/>
                <a:ea typeface="Times New Roman" panose="02020603050405020304" pitchFamily="18" charset="0"/>
              </a:rPr>
              <a:t>massive anti-corruption street protests against GEO no. 13/2017 </a:t>
            </a:r>
            <a:r>
              <a:rPr lang="en-GB" sz="1200" strike="noStrike" dirty="0">
                <a:effectLst/>
                <a:ea typeface="Times New Roman" panose="02020603050405020304" pitchFamily="18" charset="0"/>
              </a:rPr>
              <a:t>decriminalising graft offences</a:t>
            </a:r>
            <a:r>
              <a:rPr lang="en-GB" sz="1200" dirty="0">
                <a:ea typeface="Times New Roman" panose="02020603050405020304" pitchFamily="18" charset="0"/>
              </a:rPr>
              <a:t> &amp; e</a:t>
            </a:r>
            <a:r>
              <a:rPr lang="en-GB" sz="1200" strike="noStrike" dirty="0">
                <a:effectLst/>
                <a:ea typeface="Times New Roman" panose="02020603050405020304" pitchFamily="18" charset="0"/>
              </a:rPr>
              <a:t>rosion of DNA powers </a:t>
            </a:r>
            <a:endParaRPr lang="en-RO" sz="1200" strike="noStrike" dirty="0">
              <a:effectLst/>
              <a:ea typeface="Times New Roman" panose="02020603050405020304" pitchFamily="18" charset="0"/>
            </a:endParaRPr>
          </a:p>
          <a:p>
            <a:pPr marL="0" lvl="0" indent="0">
              <a:lnSpc>
                <a:spcPct val="110000"/>
              </a:lnSpc>
              <a:buNone/>
            </a:pPr>
            <a:r>
              <a:rPr lang="en-GB" sz="1200" b="1" strike="noStrike" dirty="0">
                <a:effectLst/>
                <a:ea typeface="Times New Roman" panose="02020603050405020304" pitchFamily="18" charset="0"/>
              </a:rPr>
              <a:t>2018 </a:t>
            </a:r>
          </a:p>
          <a:p>
            <a:pPr marL="0" indent="0">
              <a:lnSpc>
                <a:spcPct val="110000"/>
              </a:lnSpc>
              <a:buNone/>
            </a:pPr>
            <a:r>
              <a:rPr lang="en-GB" sz="1200" strike="noStrike" dirty="0">
                <a:effectLst/>
                <a:ea typeface="Times New Roman" panose="02020603050405020304" pitchFamily="18" charset="0"/>
              </a:rPr>
              <a:t>dismissals or attempted dismissals of head prosecutors (LCK – 1</a:t>
            </a:r>
            <a:r>
              <a:rPr lang="en-GB" sz="1200" strike="noStrike" baseline="30000" dirty="0">
                <a:effectLst/>
                <a:ea typeface="Times New Roman" panose="02020603050405020304" pitchFamily="18" charset="0"/>
              </a:rPr>
              <a:t>st</a:t>
            </a:r>
            <a:r>
              <a:rPr lang="en-GB" sz="1200" strike="noStrike" dirty="0">
                <a:effectLst/>
                <a:ea typeface="Times New Roman" panose="02020603050405020304" pitchFamily="18" charset="0"/>
              </a:rPr>
              <a:t> EU chief prosecutor)</a:t>
            </a:r>
          </a:p>
          <a:p>
            <a:pPr marL="0" indent="0">
              <a:lnSpc>
                <a:spcPct val="110000"/>
              </a:lnSpc>
              <a:buNone/>
            </a:pPr>
            <a:r>
              <a:rPr lang="en-GB" sz="1200" dirty="0">
                <a:ea typeface="Times New Roman" panose="02020603050405020304" pitchFamily="18" charset="0"/>
              </a:rPr>
              <a:t>the c</a:t>
            </a:r>
            <a:r>
              <a:rPr lang="en-GB" sz="1200" strike="noStrike" dirty="0">
                <a:effectLst/>
                <a:ea typeface="Times New Roman" panose="02020603050405020304" pitchFamily="18" charset="0"/>
              </a:rPr>
              <a:t>reation of SIIJ (“special section for the investigation of offences within the judiciary”)</a:t>
            </a:r>
          </a:p>
          <a:p>
            <a:pPr marL="0" indent="0">
              <a:buNone/>
            </a:pPr>
            <a:r>
              <a:rPr lang="en-GB" sz="1200" dirty="0"/>
              <a:t>The parliamentary opposition and the President of Romania considered this change to be a threat against the independence of the judiciary and challenged it </a:t>
            </a:r>
            <a:r>
              <a:rPr lang="en-GB" sz="1200" i="1" dirty="0"/>
              <a:t>a priori </a:t>
            </a:r>
            <a:r>
              <a:rPr lang="en-GB" sz="1200" dirty="0"/>
              <a:t>at the Constitutional Court, which rejected the complaint, so that the special section started to function in October 2018.</a:t>
            </a:r>
            <a:endParaRPr lang="en-RO" sz="1200" dirty="0"/>
          </a:p>
          <a:p>
            <a:pPr marL="0" indent="0">
              <a:buNone/>
            </a:pPr>
            <a:r>
              <a:rPr lang="en-GB" sz="1200" b="1" dirty="0">
                <a:effectLst/>
                <a:ea typeface="Times New Roman" panose="02020603050405020304" pitchFamily="18" charset="0"/>
              </a:rPr>
              <a:t>2018-2019 </a:t>
            </a:r>
          </a:p>
          <a:p>
            <a:pPr marL="0" indent="0">
              <a:buNone/>
            </a:pPr>
            <a:r>
              <a:rPr lang="en-GB" sz="1200" dirty="0"/>
              <a:t>on 20 February 2019, the Government passed an Emergency Ordinance (GEO no. 7/2019): withdrawal of the SIIJ from the authority of the Prosecutor General + the function of General Prosecutor and of chief-prosecutors could be occupied by former prosecutors that had become judges (more lenient judges)</a:t>
            </a:r>
            <a:endParaRPr lang="en-RO" sz="1200" strike="noStrike" dirty="0">
              <a:effectLst/>
              <a:ea typeface="Times New Roman" panose="02020603050405020304" pitchFamily="18" charset="0"/>
            </a:endParaRPr>
          </a:p>
          <a:p>
            <a:pPr marL="0" indent="0">
              <a:lnSpc>
                <a:spcPct val="110000"/>
              </a:lnSpc>
              <a:buNone/>
            </a:pPr>
            <a:r>
              <a:rPr lang="en-GB" sz="1200" dirty="0">
                <a:ea typeface="Times New Roman" panose="02020603050405020304" pitchFamily="18" charset="0"/>
              </a:rPr>
              <a:t>5</a:t>
            </a:r>
            <a:r>
              <a:rPr lang="en-GB" sz="1200" dirty="0">
                <a:effectLst/>
                <a:ea typeface="Times New Roman" panose="02020603050405020304" pitchFamily="18" charset="0"/>
              </a:rPr>
              <a:t> Government Emergency Ordinances </a:t>
            </a:r>
            <a:r>
              <a:rPr lang="en-GB" sz="1200" dirty="0">
                <a:ea typeface="Times New Roman" panose="02020603050405020304" pitchFamily="18" charset="0"/>
              </a:rPr>
              <a:t>altering the judicial accountability regime &amp; </a:t>
            </a:r>
            <a:r>
              <a:rPr lang="en-GB" sz="1200" dirty="0">
                <a:effectLst/>
                <a:ea typeface="Times New Roman" panose="02020603050405020304" pitchFamily="18" charset="0"/>
              </a:rPr>
              <a:t>increasing the role of the executive</a:t>
            </a:r>
            <a:endParaRPr lang="ro-RO" sz="1200" dirty="0"/>
          </a:p>
        </p:txBody>
      </p:sp>
      <p:pic>
        <p:nvPicPr>
          <p:cNvPr id="8" name="Picture 7" descr="White bulbs with a yellow one standing out">
            <a:extLst>
              <a:ext uri="{FF2B5EF4-FFF2-40B4-BE49-F238E27FC236}">
                <a16:creationId xmlns:a16="http://schemas.microsoft.com/office/drawing/2014/main" id="{A676E7DE-1A93-8C05-215B-8372922AAA3B}"/>
              </a:ext>
            </a:extLst>
          </p:cNvPr>
          <p:cNvPicPr>
            <a:picLocks noChangeAspect="1"/>
          </p:cNvPicPr>
          <p:nvPr/>
        </p:nvPicPr>
        <p:blipFill rotWithShape="1">
          <a:blip r:embed="rId3"/>
          <a:srcRect l="28405" r="23832"/>
          <a:stretch/>
        </p:blipFill>
        <p:spPr>
          <a:xfrm>
            <a:off x="0" y="16"/>
            <a:ext cx="4580077" cy="6400784"/>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A9949E9C-3B74-CDDF-33EC-D590C5753368}"/>
              </a:ext>
            </a:extLst>
          </p:cNvPr>
          <p:cNvPicPr>
            <a:picLocks noChangeAspect="1"/>
          </p:cNvPicPr>
          <p:nvPr/>
        </p:nvPicPr>
        <p:blipFill>
          <a:blip r:embed="rId4"/>
          <a:stretch>
            <a:fillRect/>
          </a:stretch>
        </p:blipFill>
        <p:spPr>
          <a:xfrm>
            <a:off x="10599167" y="5608666"/>
            <a:ext cx="1592813" cy="1450757"/>
          </a:xfrm>
          <a:prstGeom prst="rect">
            <a:avLst/>
          </a:prstGeom>
        </p:spPr>
      </p:pic>
    </p:spTree>
    <p:extLst>
      <p:ext uri="{BB962C8B-B14F-4D97-AF65-F5344CB8AC3E}">
        <p14:creationId xmlns:p14="http://schemas.microsoft.com/office/powerpoint/2010/main" val="395278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E317-EF91-0878-BD5C-B84529F73F17}"/>
              </a:ext>
            </a:extLst>
          </p:cNvPr>
          <p:cNvSpPr>
            <a:spLocks noGrp="1"/>
          </p:cNvSpPr>
          <p:nvPr>
            <p:ph type="title"/>
          </p:nvPr>
        </p:nvSpPr>
        <p:spPr>
          <a:xfrm>
            <a:off x="642257" y="634946"/>
            <a:ext cx="6432434" cy="1450757"/>
          </a:xfrm>
        </p:spPr>
        <p:txBody>
          <a:bodyPr>
            <a:normAutofit/>
          </a:bodyPr>
          <a:lstStyle/>
          <a:p>
            <a:r>
              <a:rPr lang="ro-RO" dirty="0"/>
              <a:t>STATISTICS</a:t>
            </a:r>
          </a:p>
        </p:txBody>
      </p:sp>
      <p:sp>
        <p:nvSpPr>
          <p:cNvPr id="3" name="Content Placeholder 2">
            <a:extLst>
              <a:ext uri="{FF2B5EF4-FFF2-40B4-BE49-F238E27FC236}">
                <a16:creationId xmlns:a16="http://schemas.microsoft.com/office/drawing/2014/main" id="{4CDF5931-AF90-B456-D1FC-B88CC39B53CF}"/>
              </a:ext>
            </a:extLst>
          </p:cNvPr>
          <p:cNvSpPr>
            <a:spLocks noGrp="1"/>
          </p:cNvSpPr>
          <p:nvPr>
            <p:ph idx="1"/>
          </p:nvPr>
        </p:nvSpPr>
        <p:spPr>
          <a:xfrm>
            <a:off x="642257" y="2407436"/>
            <a:ext cx="7458756" cy="3461658"/>
          </a:xfrm>
        </p:spPr>
        <p:txBody>
          <a:bodyPr>
            <a:normAutofit/>
          </a:bodyPr>
          <a:lstStyle/>
          <a:p>
            <a:pPr marL="215900" marR="68580" indent="0">
              <a:lnSpc>
                <a:spcPct val="110000"/>
              </a:lnSpc>
              <a:spcBef>
                <a:spcPts val="20"/>
              </a:spcBef>
              <a:spcAft>
                <a:spcPts val="0"/>
              </a:spcAft>
              <a:buNone/>
            </a:pPr>
            <a:r>
              <a:rPr lang="en-US" sz="1500" dirty="0">
                <a:effectLst/>
                <a:latin typeface="MS Reference Sans Serif" panose="020B0604030504040204" pitchFamily="34" charset="0"/>
                <a:ea typeface="Times New Roman" panose="02020603050405020304" pitchFamily="18" charset="0"/>
              </a:rPr>
              <a:t>51 Romanian tribunals - only 3 referred questions to</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the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ECJ</a:t>
            </a:r>
          </a:p>
          <a:p>
            <a:pPr marL="215900" marR="68580" indent="0">
              <a:lnSpc>
                <a:spcPct val="110000"/>
              </a:lnSpc>
              <a:spcBef>
                <a:spcPts val="20"/>
              </a:spcBef>
              <a:spcAft>
                <a:spcPts val="0"/>
              </a:spcAft>
              <a:buNone/>
            </a:pPr>
            <a:r>
              <a:rPr lang="en-US" sz="1500" dirty="0">
                <a:effectLst/>
                <a:latin typeface="MS Reference Sans Serif" panose="020B0604030504040204" pitchFamily="34" charset="0"/>
                <a:ea typeface="Times New Roman" panose="02020603050405020304" pitchFamily="18" charset="0"/>
              </a:rPr>
              <a:t>16</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courts</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of</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appeal - only</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6</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referred questions to</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the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ECJ</a:t>
            </a:r>
          </a:p>
          <a:p>
            <a:pPr marL="215900" marR="68580" indent="0">
              <a:lnSpc>
                <a:spcPct val="110000"/>
              </a:lnSpc>
              <a:spcBef>
                <a:spcPts val="20"/>
              </a:spcBef>
              <a:spcAft>
                <a:spcPts val="0"/>
              </a:spcAft>
              <a:buNone/>
            </a:pPr>
            <a:r>
              <a:rPr lang="en-US" sz="1500" dirty="0">
                <a:effectLst/>
                <a:latin typeface="MS Reference Sans Serif" panose="020B0604030504040204" pitchFamily="34" charset="0"/>
                <a:ea typeface="Times New Roman" panose="02020603050405020304" pitchFamily="18" charset="0"/>
              </a:rPr>
              <a:t>of the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3</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referring</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tribunals,</a:t>
            </a:r>
            <a:r>
              <a:rPr lang="en-RO" sz="1500" dirty="0">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2 are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inferior</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to</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2</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of</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the</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referring</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courts</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of</a:t>
            </a:r>
            <a:r>
              <a:rPr lang="en-US" sz="1500" spc="5" dirty="0">
                <a:effectLst/>
                <a:latin typeface="MS Reference Sans Serif" panose="020B0604030504040204" pitchFamily="34" charset="0"/>
                <a:ea typeface="Times New Roman" panose="02020603050405020304" pitchFamily="18" charset="0"/>
              </a:rPr>
              <a:t> </a:t>
            </a:r>
            <a:r>
              <a:rPr lang="en-US" sz="1500" dirty="0">
                <a:effectLst/>
                <a:latin typeface="MS Reference Sans Serif" panose="020B0604030504040204" pitchFamily="34" charset="0"/>
                <a:ea typeface="Times New Roman" panose="02020603050405020304" pitchFamily="18" charset="0"/>
              </a:rPr>
              <a:t>appeal</a:t>
            </a:r>
          </a:p>
          <a:p>
            <a:pPr marL="215900" marR="68580" indent="0">
              <a:lnSpc>
                <a:spcPct val="110000"/>
              </a:lnSpc>
              <a:spcBef>
                <a:spcPts val="20"/>
              </a:spcBef>
              <a:spcAft>
                <a:spcPts val="0"/>
              </a:spcAft>
              <a:buNone/>
            </a:pPr>
            <a:r>
              <a:rPr lang="en-US" sz="1500" dirty="0">
                <a:latin typeface="MS Reference Sans Serif" panose="020B0604030504040204" pitchFamily="34" charset="0"/>
                <a:ea typeface="Times New Roman" panose="02020603050405020304" pitchFamily="18" charset="0"/>
              </a:rPr>
              <a:t>HCCJ referred in the 2</a:t>
            </a:r>
            <a:r>
              <a:rPr lang="en-US" sz="1500" baseline="30000" dirty="0">
                <a:latin typeface="MS Reference Sans Serif" panose="020B0604030504040204" pitchFamily="34" charset="0"/>
                <a:ea typeface="Times New Roman" panose="02020603050405020304" pitchFamily="18" charset="0"/>
              </a:rPr>
              <a:t>nd</a:t>
            </a:r>
            <a:r>
              <a:rPr lang="en-US" sz="1500" dirty="0">
                <a:latin typeface="MS Reference Sans Serif" panose="020B0604030504040204" pitchFamily="34" charset="0"/>
                <a:ea typeface="Times New Roman" panose="02020603050405020304" pitchFamily="18" charset="0"/>
              </a:rPr>
              <a:t> wave, to protect its position in relation with the RCC</a:t>
            </a:r>
            <a:endParaRPr lang="en-US" sz="1500" dirty="0">
              <a:effectLst/>
              <a:latin typeface="MS Reference Sans Serif" panose="020B0604030504040204" pitchFamily="34" charset="0"/>
              <a:ea typeface="Times New Roman" panose="02020603050405020304" pitchFamily="18" charset="0"/>
            </a:endParaRPr>
          </a:p>
          <a:p>
            <a:pPr marL="215900" marR="68580" indent="0">
              <a:lnSpc>
                <a:spcPct val="110000"/>
              </a:lnSpc>
              <a:spcBef>
                <a:spcPts val="20"/>
              </a:spcBef>
              <a:spcAft>
                <a:spcPts val="0"/>
              </a:spcAft>
              <a:buNone/>
            </a:pPr>
            <a:endParaRPr lang="en-US" sz="1500" dirty="0">
              <a:latin typeface="MS Reference Sans Serif" panose="020B0604030504040204" pitchFamily="34" charset="0"/>
            </a:endParaRPr>
          </a:p>
          <a:p>
            <a:pPr marL="69850" marR="214630" indent="0">
              <a:lnSpc>
                <a:spcPct val="110000"/>
              </a:lnSpc>
              <a:spcBef>
                <a:spcPts val="130"/>
              </a:spcBef>
              <a:spcAft>
                <a:spcPts val="0"/>
              </a:spcAft>
              <a:buNone/>
            </a:pPr>
            <a:r>
              <a:rPr lang="en-US" sz="1500" dirty="0">
                <a:solidFill>
                  <a:srgbClr val="00B050"/>
                </a:solidFill>
                <a:effectLst/>
                <a:latin typeface="MS Reference Sans Serif" panose="020B0604030504040204" pitchFamily="34" charset="0"/>
                <a:ea typeface="Times New Roman" panose="02020603050405020304" pitchFamily="18" charset="0"/>
              </a:rPr>
              <a:t>a tacit agreement</a:t>
            </a:r>
            <a:r>
              <a:rPr lang="en-US" sz="1500" dirty="0">
                <a:solidFill>
                  <a:srgbClr val="00B050"/>
                </a:solidFill>
                <a:latin typeface="MS Reference Sans Serif" panose="020B0604030504040204" pitchFamily="34" charset="0"/>
                <a:ea typeface="Times New Roman" panose="02020603050405020304" pitchFamily="18" charset="0"/>
                <a:cs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reached</a:t>
            </a:r>
            <a:r>
              <a:rPr lang="en-US" sz="1500" spc="6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by</a:t>
            </a:r>
            <a:r>
              <a:rPr lang="en-US" sz="1500" spc="5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a</a:t>
            </a:r>
            <a:r>
              <a:rPr lang="en-US" sz="1500" spc="5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small</a:t>
            </a:r>
            <a:r>
              <a:rPr lang="en-US" sz="1500" spc="5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number</a:t>
            </a:r>
            <a:r>
              <a:rPr lang="en-US" sz="1500" spc="6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of</a:t>
            </a:r>
            <a:r>
              <a:rPr lang="en-US" sz="1500" spc="5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pro-European</a:t>
            </a:r>
            <a:r>
              <a:rPr lang="en-US" sz="1500" spc="7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national</a:t>
            </a:r>
            <a:r>
              <a:rPr lang="en-US" sz="1500" spc="5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panels</a:t>
            </a:r>
            <a:r>
              <a:rPr lang="en-US" sz="1500" spc="6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of</a:t>
            </a:r>
            <a:r>
              <a:rPr lang="en-US" sz="1500" spc="5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the</a:t>
            </a:r>
            <a:r>
              <a:rPr lang="en-US" sz="1500" spc="5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courts</a:t>
            </a:r>
            <a:r>
              <a:rPr lang="en-US" sz="1500" spc="6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that</a:t>
            </a:r>
            <a:r>
              <a:rPr lang="en-US" sz="1500" spc="5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chose</a:t>
            </a:r>
            <a:r>
              <a:rPr lang="en-US" sz="1500" spc="5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to</a:t>
            </a:r>
            <a:r>
              <a:rPr lang="en-RO" sz="1500" dirty="0">
                <a:solidFill>
                  <a:srgbClr val="00B050"/>
                </a:solidFill>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rely</a:t>
            </a:r>
            <a:r>
              <a:rPr lang="en-US" sz="1500" spc="-3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on</a:t>
            </a:r>
            <a:r>
              <a:rPr lang="en-US" sz="1500" spc="-2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the</a:t>
            </a:r>
            <a:r>
              <a:rPr lang="en-US" sz="1500" spc="-2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privileged</a:t>
            </a:r>
            <a:r>
              <a:rPr lang="en-US" sz="1500" spc="-1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link</a:t>
            </a:r>
            <a:r>
              <a:rPr lang="en-US" sz="1500" spc="-2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with</a:t>
            </a:r>
            <a:r>
              <a:rPr lang="en-US" sz="1500" spc="-3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the</a:t>
            </a:r>
            <a:r>
              <a:rPr lang="en-US" sz="1500" spc="-2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CJEU</a:t>
            </a:r>
            <a:r>
              <a:rPr lang="en-US" sz="1500" spc="-2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provided</a:t>
            </a:r>
            <a:r>
              <a:rPr lang="en-US" sz="1500" spc="-3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by</a:t>
            </a:r>
            <a:r>
              <a:rPr lang="en-US" sz="1500" spc="-25"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Article</a:t>
            </a:r>
            <a:r>
              <a:rPr lang="en-US" sz="1500" spc="-2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267</a:t>
            </a:r>
            <a:r>
              <a:rPr lang="en-US" sz="1500" spc="-20" dirty="0">
                <a:solidFill>
                  <a:srgbClr val="00B050"/>
                </a:solidFill>
                <a:effectLst/>
                <a:latin typeface="MS Reference Sans Serif" panose="020B0604030504040204" pitchFamily="34" charset="0"/>
                <a:ea typeface="Times New Roman" panose="02020603050405020304" pitchFamily="18" charset="0"/>
              </a:rPr>
              <a:t> </a:t>
            </a:r>
            <a:r>
              <a:rPr lang="en-US" sz="1500" dirty="0">
                <a:solidFill>
                  <a:srgbClr val="00B050"/>
                </a:solidFill>
                <a:effectLst/>
                <a:latin typeface="MS Reference Sans Serif" panose="020B0604030504040204" pitchFamily="34" charset="0"/>
                <a:ea typeface="Times New Roman" panose="02020603050405020304" pitchFamily="18" charset="0"/>
              </a:rPr>
              <a:t>TFEU</a:t>
            </a:r>
            <a:r>
              <a:rPr lang="en-US" sz="1500" spc="-20" dirty="0">
                <a:solidFill>
                  <a:srgbClr val="00B050"/>
                </a:solidFill>
                <a:effectLst/>
                <a:latin typeface="MS Reference Sans Serif" panose="020B0604030504040204" pitchFamily="34" charset="0"/>
                <a:ea typeface="Times New Roman" panose="02020603050405020304" pitchFamily="18" charset="0"/>
              </a:rPr>
              <a:t> </a:t>
            </a:r>
          </a:p>
          <a:p>
            <a:pPr marL="69850" marR="214630" indent="151765">
              <a:lnSpc>
                <a:spcPct val="110000"/>
              </a:lnSpc>
              <a:spcBef>
                <a:spcPts val="130"/>
              </a:spcBef>
              <a:spcAft>
                <a:spcPts val="0"/>
              </a:spcAft>
            </a:pPr>
            <a:endParaRPr lang="en-US" sz="1500" spc="-20" dirty="0">
              <a:latin typeface="MS Reference Sans Serif" panose="020B0604030504040204" pitchFamily="34" charset="0"/>
            </a:endParaRPr>
          </a:p>
        </p:txBody>
      </p:sp>
      <p:pic>
        <p:nvPicPr>
          <p:cNvPr id="4" name="Picture 3" descr="A blue and green polygonal background&#10;&#10;Description automatically generated">
            <a:extLst>
              <a:ext uri="{FF2B5EF4-FFF2-40B4-BE49-F238E27FC236}">
                <a16:creationId xmlns:a16="http://schemas.microsoft.com/office/drawing/2014/main" id="{B2199599-F3C4-C8A6-DABE-146BD2326B39}"/>
              </a:ext>
            </a:extLst>
          </p:cNvPr>
          <p:cNvPicPr>
            <a:picLocks noChangeAspect="1"/>
          </p:cNvPicPr>
          <p:nvPr/>
        </p:nvPicPr>
        <p:blipFill rotWithShape="1">
          <a:blip r:embed="rId2"/>
          <a:srcRect l="671" r="2" b="2"/>
          <a:stretch/>
        </p:blipFill>
        <p:spPr>
          <a:xfrm>
            <a:off x="8306278" y="634947"/>
            <a:ext cx="2502132" cy="2519036"/>
          </a:xfrm>
          <a:prstGeom prst="rect">
            <a:avLst/>
          </a:prstGeom>
        </p:spPr>
      </p:pic>
      <p:pic>
        <p:nvPicPr>
          <p:cNvPr id="7" name="Graphic 6" descr="Fingerprint">
            <a:extLst>
              <a:ext uri="{FF2B5EF4-FFF2-40B4-BE49-F238E27FC236}">
                <a16:creationId xmlns:a16="http://schemas.microsoft.com/office/drawing/2014/main" id="{41AE4DD7-8EA5-416E-7949-C9208BE7E6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4600" y="3428999"/>
            <a:ext cx="2525487" cy="2525487"/>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833BFD0E-5DE4-7CEE-59BF-946AD8DE8677}"/>
              </a:ext>
            </a:extLst>
          </p:cNvPr>
          <p:cNvPicPr>
            <a:picLocks noChangeAspect="1"/>
          </p:cNvPicPr>
          <p:nvPr/>
        </p:nvPicPr>
        <p:blipFill>
          <a:blip r:embed="rId5"/>
          <a:stretch>
            <a:fillRect/>
          </a:stretch>
        </p:blipFill>
        <p:spPr>
          <a:xfrm>
            <a:off x="162961" y="5940830"/>
            <a:ext cx="914400" cy="736600"/>
          </a:xfrm>
          <a:prstGeom prst="rect">
            <a:avLst/>
          </a:prstGeom>
        </p:spPr>
      </p:pic>
    </p:spTree>
    <p:extLst>
      <p:ext uri="{BB962C8B-B14F-4D97-AF65-F5344CB8AC3E}">
        <p14:creationId xmlns:p14="http://schemas.microsoft.com/office/powerpoint/2010/main" val="367167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C6BD-61CA-CB88-8581-EB9BF8E6D8B7}"/>
              </a:ext>
            </a:extLst>
          </p:cNvPr>
          <p:cNvSpPr>
            <a:spLocks noGrp="1"/>
          </p:cNvSpPr>
          <p:nvPr>
            <p:ph type="title"/>
          </p:nvPr>
        </p:nvSpPr>
        <p:spPr>
          <a:xfrm>
            <a:off x="642257" y="634946"/>
            <a:ext cx="3690257" cy="1450757"/>
          </a:xfrm>
        </p:spPr>
        <p:txBody>
          <a:bodyPr>
            <a:normAutofit fontScale="90000"/>
          </a:bodyPr>
          <a:lstStyle/>
          <a:p>
            <a:br>
              <a:rPr lang="en-GB" sz="1800" dirty="0"/>
            </a:br>
            <a:r>
              <a:rPr lang="en-GB" sz="2200" dirty="0">
                <a:solidFill>
                  <a:srgbClr val="00B050"/>
                </a:solidFill>
                <a:latin typeface="+mn-lt"/>
              </a:rPr>
              <a:t>CJEU: added-value </a:t>
            </a:r>
            <a:br>
              <a:rPr lang="en-GB" sz="2200" dirty="0">
                <a:solidFill>
                  <a:srgbClr val="00B050"/>
                </a:solidFill>
                <a:latin typeface="+mn-lt"/>
              </a:rPr>
            </a:br>
            <a:r>
              <a:rPr lang="en-GB" sz="2200" dirty="0">
                <a:solidFill>
                  <a:srgbClr val="00B050"/>
                </a:solidFill>
                <a:latin typeface="+mn-lt"/>
              </a:rPr>
              <a:t>of the dialogue with the Romanian courts</a:t>
            </a:r>
            <a:br>
              <a:rPr lang="en-GB" sz="1800" dirty="0">
                <a:solidFill>
                  <a:srgbClr val="00B050"/>
                </a:solidFill>
                <a:latin typeface="+mn-lt"/>
              </a:rPr>
            </a:br>
            <a:endParaRPr lang="ro-RO" sz="1800" dirty="0">
              <a:solidFill>
                <a:srgbClr val="00B050"/>
              </a:solidFill>
              <a:latin typeface="+mn-lt"/>
            </a:endParaRPr>
          </a:p>
        </p:txBody>
      </p:sp>
      <p:sp>
        <p:nvSpPr>
          <p:cNvPr id="3" name="Content Placeholder 2">
            <a:extLst>
              <a:ext uri="{FF2B5EF4-FFF2-40B4-BE49-F238E27FC236}">
                <a16:creationId xmlns:a16="http://schemas.microsoft.com/office/drawing/2014/main" id="{D6DC2A8F-26A6-C9B3-51AC-B1D670E1A9EF}"/>
              </a:ext>
            </a:extLst>
          </p:cNvPr>
          <p:cNvSpPr>
            <a:spLocks noGrp="1"/>
          </p:cNvSpPr>
          <p:nvPr>
            <p:ph idx="1"/>
          </p:nvPr>
        </p:nvSpPr>
        <p:spPr>
          <a:xfrm>
            <a:off x="642257" y="2407436"/>
            <a:ext cx="3690257" cy="3461658"/>
          </a:xfrm>
        </p:spPr>
        <p:txBody>
          <a:bodyPr>
            <a:normAutofit/>
          </a:bodyPr>
          <a:lstStyle/>
          <a:p>
            <a:r>
              <a:rPr lang="en-GB" dirty="0"/>
              <a:t>(1) CJEU competent on ‘rule of law’ matters + criteria to assess judicial independence </a:t>
            </a:r>
          </a:p>
          <a:p>
            <a:r>
              <a:rPr lang="en-GB" dirty="0"/>
              <a:t>(2) Use of art. 267 TFEU as an expression of primacy</a:t>
            </a:r>
          </a:p>
        </p:txBody>
      </p:sp>
      <p:pic>
        <p:nvPicPr>
          <p:cNvPr id="4" name="Picture 3" descr="White bulbs with a yellow one standing out">
            <a:extLst>
              <a:ext uri="{FF2B5EF4-FFF2-40B4-BE49-F238E27FC236}">
                <a16:creationId xmlns:a16="http://schemas.microsoft.com/office/drawing/2014/main" id="{395C93DC-C252-6111-A8C7-DBBACD36E004}"/>
              </a:ext>
            </a:extLst>
          </p:cNvPr>
          <p:cNvPicPr>
            <a:picLocks noChangeAspect="1"/>
          </p:cNvPicPr>
          <p:nvPr/>
        </p:nvPicPr>
        <p:blipFill rotWithShape="1">
          <a:blip r:embed="rId2"/>
          <a:srcRect l="6606" r="6605" b="-1"/>
          <a:stretch/>
        </p:blipFill>
        <p:spPr>
          <a:xfrm>
            <a:off x="4648201" y="640081"/>
            <a:ext cx="6909801" cy="5314406"/>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D7384EB6-FF47-0A99-1C81-12AD9161F0FE}"/>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66774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6C51-619D-2845-9C2F-164A6F623DF2}"/>
              </a:ext>
            </a:extLst>
          </p:cNvPr>
          <p:cNvSpPr>
            <a:spLocks noGrp="1"/>
          </p:cNvSpPr>
          <p:nvPr>
            <p:ph type="title"/>
          </p:nvPr>
        </p:nvSpPr>
        <p:spPr>
          <a:xfrm>
            <a:off x="1097280" y="516835"/>
            <a:ext cx="5977937" cy="1666501"/>
          </a:xfrm>
        </p:spPr>
        <p:txBody>
          <a:bodyPr>
            <a:normAutofit fontScale="90000"/>
          </a:bodyPr>
          <a:lstStyle/>
          <a:p>
            <a:br>
              <a:rPr lang="en-GB" sz="1600" b="1" dirty="0">
                <a:solidFill>
                  <a:srgbClr val="FFFFFF"/>
                </a:solidFill>
                <a:latin typeface="+mn-lt"/>
              </a:rPr>
            </a:br>
            <a:r>
              <a:rPr lang="en-GB" sz="1600" dirty="0">
                <a:solidFill>
                  <a:srgbClr val="FFFFFF"/>
                </a:solidFill>
                <a:latin typeface="+mn-lt"/>
              </a:rPr>
              <a:t>(1) CJEU’s competence on ‘internal’ ‘rule of law’ matters </a:t>
            </a:r>
            <a:br>
              <a:rPr lang="en-GB" sz="1600" b="1" dirty="0">
                <a:solidFill>
                  <a:srgbClr val="FFFFFF"/>
                </a:solidFill>
                <a:latin typeface="+mn-lt"/>
              </a:rPr>
            </a:br>
            <a:br>
              <a:rPr lang="en-GB" sz="1600" b="1" dirty="0">
                <a:solidFill>
                  <a:srgbClr val="FFFFFF"/>
                </a:solidFill>
                <a:latin typeface="+mn-lt"/>
              </a:rPr>
            </a:br>
            <a:br>
              <a:rPr lang="en-GB" sz="1600" b="1" dirty="0">
                <a:solidFill>
                  <a:srgbClr val="FFFFFF"/>
                </a:solidFill>
                <a:latin typeface="+mn-lt"/>
              </a:rPr>
            </a:br>
            <a:r>
              <a:rPr lang="en-GB" sz="1600" dirty="0">
                <a:solidFill>
                  <a:srgbClr val="FFFFFF"/>
                </a:solidFill>
                <a:latin typeface="+mn-lt"/>
              </a:rPr>
              <a:t>Article 2 TEU</a:t>
            </a:r>
            <a:br>
              <a:rPr lang="en-GB" sz="1600" dirty="0">
                <a:solidFill>
                  <a:srgbClr val="FFFFFF"/>
                </a:solidFill>
                <a:latin typeface="+mn-lt"/>
              </a:rPr>
            </a:br>
            <a:r>
              <a:rPr lang="en-GB" sz="1600" dirty="0">
                <a:solidFill>
                  <a:srgbClr val="FFFFFF"/>
                </a:solidFill>
                <a:latin typeface="+mn-lt"/>
              </a:rPr>
              <a:t>Article 19(1)(2) TEU</a:t>
            </a:r>
            <a:br>
              <a:rPr lang="en-GB" sz="1600" dirty="0">
                <a:solidFill>
                  <a:srgbClr val="FFFFFF"/>
                </a:solidFill>
                <a:latin typeface="+mn-lt"/>
              </a:rPr>
            </a:br>
            <a:endParaRPr lang="en-GB" sz="1600" b="1" dirty="0">
              <a:solidFill>
                <a:srgbClr val="FFFFFF"/>
              </a:solidFill>
              <a:latin typeface="+mn-lt"/>
            </a:endParaRPr>
          </a:p>
        </p:txBody>
      </p:sp>
      <p:pic>
        <p:nvPicPr>
          <p:cNvPr id="3" name="Picture 2" descr="White bulbs with a yellow one standing out">
            <a:extLst>
              <a:ext uri="{FF2B5EF4-FFF2-40B4-BE49-F238E27FC236}">
                <a16:creationId xmlns:a16="http://schemas.microsoft.com/office/drawing/2014/main" id="{E6A72ED6-0F98-D292-68DE-140A130BB66C}"/>
              </a:ext>
            </a:extLst>
          </p:cNvPr>
          <p:cNvPicPr>
            <a:picLocks noChangeAspect="1"/>
          </p:cNvPicPr>
          <p:nvPr/>
        </p:nvPicPr>
        <p:blipFill rotWithShape="1">
          <a:blip r:embed="rId2"/>
          <a:srcRect l="29998" r="25423" b="-1"/>
          <a:stretch/>
        </p:blipFill>
        <p:spPr>
          <a:xfrm>
            <a:off x="9215438" y="10"/>
            <a:ext cx="2976561" cy="6857990"/>
          </a:xfrm>
          <a:prstGeom prst="rect">
            <a:avLst/>
          </a:prstGeom>
        </p:spPr>
      </p:pic>
      <p:graphicFrame>
        <p:nvGraphicFramePr>
          <p:cNvPr id="5" name="Content Placeholder 2">
            <a:extLst>
              <a:ext uri="{FF2B5EF4-FFF2-40B4-BE49-F238E27FC236}">
                <a16:creationId xmlns:a16="http://schemas.microsoft.com/office/drawing/2014/main" id="{1D56978D-D82E-4215-B97C-0B11D64A4652}"/>
              </a:ext>
            </a:extLst>
          </p:cNvPr>
          <p:cNvGraphicFramePr>
            <a:graphicFrameLocks noGrp="1"/>
          </p:cNvGraphicFramePr>
          <p:nvPr>
            <p:ph idx="1"/>
            <p:extLst>
              <p:ext uri="{D42A27DB-BD31-4B8C-83A1-F6EECF244321}">
                <p14:modId xmlns:p14="http://schemas.microsoft.com/office/powerpoint/2010/main" val="2370120280"/>
              </p:ext>
            </p:extLst>
          </p:nvPr>
        </p:nvGraphicFramePr>
        <p:xfrm>
          <a:off x="1097279" y="1514476"/>
          <a:ext cx="7732396" cy="500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a black square&#10;&#10;Description automatically generated with medium confidence">
            <a:extLst>
              <a:ext uri="{FF2B5EF4-FFF2-40B4-BE49-F238E27FC236}">
                <a16:creationId xmlns:a16="http://schemas.microsoft.com/office/drawing/2014/main" id="{3C6CC158-53C9-5EEE-300A-E42868372820}"/>
              </a:ext>
            </a:extLst>
          </p:cNvPr>
          <p:cNvPicPr>
            <a:picLocks noChangeAspect="1"/>
          </p:cNvPicPr>
          <p:nvPr/>
        </p:nvPicPr>
        <p:blipFill>
          <a:blip r:embed="rId8"/>
          <a:stretch>
            <a:fillRect/>
          </a:stretch>
        </p:blipFill>
        <p:spPr>
          <a:xfrm>
            <a:off x="162961" y="5940830"/>
            <a:ext cx="914400" cy="736600"/>
          </a:xfrm>
          <a:prstGeom prst="rect">
            <a:avLst/>
          </a:prstGeom>
        </p:spPr>
      </p:pic>
    </p:spTree>
    <p:extLst>
      <p:ext uri="{BB962C8B-B14F-4D97-AF65-F5344CB8AC3E}">
        <p14:creationId xmlns:p14="http://schemas.microsoft.com/office/powerpoint/2010/main" val="3635856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AB5A8-A2B8-3F4D-ABD9-E577E7B57BBD}"/>
              </a:ext>
            </a:extLst>
          </p:cNvPr>
          <p:cNvSpPr>
            <a:spLocks noGrp="1"/>
          </p:cNvSpPr>
          <p:nvPr>
            <p:ph type="title"/>
          </p:nvPr>
        </p:nvSpPr>
        <p:spPr>
          <a:xfrm>
            <a:off x="1077362" y="720435"/>
            <a:ext cx="4855352" cy="1507375"/>
          </a:xfrm>
        </p:spPr>
        <p:txBody>
          <a:bodyPr>
            <a:normAutofit fontScale="90000"/>
          </a:bodyPr>
          <a:lstStyle/>
          <a:p>
            <a:r>
              <a:rPr lang="en-GB" sz="3000">
                <a:latin typeface="+mn-lt"/>
              </a:rPr>
              <a:t>(2) Use of Art. 267 TFEU as an expression of primacy</a:t>
            </a:r>
            <a:endParaRPr lang="ro-RO" sz="3000">
              <a:latin typeface="+mn-lt"/>
            </a:endParaRPr>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White bulbs with a yellow one standing out">
            <a:extLst>
              <a:ext uri="{FF2B5EF4-FFF2-40B4-BE49-F238E27FC236}">
                <a16:creationId xmlns:a16="http://schemas.microsoft.com/office/drawing/2014/main" id="{9BE64378-EF1B-3156-8B1C-A06DE2CB6408}"/>
              </a:ext>
            </a:extLst>
          </p:cNvPr>
          <p:cNvPicPr>
            <a:picLocks noChangeAspect="1"/>
          </p:cNvPicPr>
          <p:nvPr/>
        </p:nvPicPr>
        <p:blipFill rotWithShape="1">
          <a:blip r:embed="rId2"/>
          <a:srcRect l="26878" r="22305" b="1"/>
          <a:stretch/>
        </p:blipFill>
        <p:spPr>
          <a:xfrm>
            <a:off x="8358188" y="10"/>
            <a:ext cx="383381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graphicFrame>
        <p:nvGraphicFramePr>
          <p:cNvPr id="5" name="Content Placeholder 2">
            <a:extLst>
              <a:ext uri="{FF2B5EF4-FFF2-40B4-BE49-F238E27FC236}">
                <a16:creationId xmlns:a16="http://schemas.microsoft.com/office/drawing/2014/main" id="{0E01DCFE-0174-CB1D-C13A-6CF0888ADADC}"/>
              </a:ext>
            </a:extLst>
          </p:cNvPr>
          <p:cNvGraphicFramePr>
            <a:graphicFrameLocks noGrp="1"/>
          </p:cNvGraphicFramePr>
          <p:nvPr>
            <p:ph idx="1"/>
            <p:extLst>
              <p:ext uri="{D42A27DB-BD31-4B8C-83A1-F6EECF244321}">
                <p14:modId xmlns:p14="http://schemas.microsoft.com/office/powerpoint/2010/main" val="2649440263"/>
              </p:ext>
            </p:extLst>
          </p:nvPr>
        </p:nvGraphicFramePr>
        <p:xfrm>
          <a:off x="1077361" y="2427316"/>
          <a:ext cx="6154711" cy="4250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a black square&#10;&#10;Description automatically generated with medium confidence">
            <a:extLst>
              <a:ext uri="{FF2B5EF4-FFF2-40B4-BE49-F238E27FC236}">
                <a16:creationId xmlns:a16="http://schemas.microsoft.com/office/drawing/2014/main" id="{14299520-43C0-6463-665C-AC529636D09E}"/>
              </a:ext>
            </a:extLst>
          </p:cNvPr>
          <p:cNvPicPr>
            <a:picLocks noChangeAspect="1"/>
          </p:cNvPicPr>
          <p:nvPr/>
        </p:nvPicPr>
        <p:blipFill>
          <a:blip r:embed="rId8"/>
          <a:stretch>
            <a:fillRect/>
          </a:stretch>
        </p:blipFill>
        <p:spPr>
          <a:xfrm>
            <a:off x="162961" y="5940830"/>
            <a:ext cx="914400" cy="736600"/>
          </a:xfrm>
          <a:prstGeom prst="rect">
            <a:avLst/>
          </a:prstGeom>
        </p:spPr>
      </p:pic>
    </p:spTree>
    <p:extLst>
      <p:ext uri="{BB962C8B-B14F-4D97-AF65-F5344CB8AC3E}">
        <p14:creationId xmlns:p14="http://schemas.microsoft.com/office/powerpoint/2010/main" val="224148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 bulbs with a yellow one standing out">
            <a:extLst>
              <a:ext uri="{FF2B5EF4-FFF2-40B4-BE49-F238E27FC236}">
                <a16:creationId xmlns:a16="http://schemas.microsoft.com/office/drawing/2014/main" id="{E4276216-D23E-C380-8F81-0070F9E18BA8}"/>
              </a:ext>
            </a:extLst>
          </p:cNvPr>
          <p:cNvPicPr>
            <a:picLocks noChangeAspect="1"/>
          </p:cNvPicPr>
          <p:nvPr/>
        </p:nvPicPr>
        <p:blipFill rotWithShape="1">
          <a:blip r:embed="rId2">
            <a:duotone>
              <a:schemeClr val="bg2">
                <a:shade val="45000"/>
                <a:satMod val="135000"/>
              </a:schemeClr>
              <a:prstClr val="white"/>
            </a:duotone>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23CE317-EF91-0878-BD5C-B84529F73F17}"/>
              </a:ext>
            </a:extLst>
          </p:cNvPr>
          <p:cNvSpPr>
            <a:spLocks noGrp="1"/>
          </p:cNvSpPr>
          <p:nvPr>
            <p:ph type="title"/>
          </p:nvPr>
        </p:nvSpPr>
        <p:spPr>
          <a:xfrm>
            <a:off x="1097280" y="286603"/>
            <a:ext cx="10058400" cy="1450757"/>
          </a:xfrm>
        </p:spPr>
        <p:txBody>
          <a:bodyPr>
            <a:normAutofit/>
          </a:bodyPr>
          <a:lstStyle/>
          <a:p>
            <a:r>
              <a:rPr lang="ro-RO" dirty="0"/>
              <a:t>LIMITS</a:t>
            </a:r>
          </a:p>
        </p:txBody>
      </p:sp>
      <p:sp>
        <p:nvSpPr>
          <p:cNvPr id="3" name="Content Placeholder 2">
            <a:extLst>
              <a:ext uri="{FF2B5EF4-FFF2-40B4-BE49-F238E27FC236}">
                <a16:creationId xmlns:a16="http://schemas.microsoft.com/office/drawing/2014/main" id="{4CDF5931-AF90-B456-D1FC-B88CC39B53CF}"/>
              </a:ext>
            </a:extLst>
          </p:cNvPr>
          <p:cNvSpPr>
            <a:spLocks noGrp="1"/>
          </p:cNvSpPr>
          <p:nvPr>
            <p:ph idx="1"/>
          </p:nvPr>
        </p:nvSpPr>
        <p:spPr>
          <a:xfrm>
            <a:off x="1097280" y="2108201"/>
            <a:ext cx="10058400" cy="3760891"/>
          </a:xfrm>
        </p:spPr>
        <p:txBody>
          <a:bodyPr>
            <a:normAutofit/>
          </a:bodyPr>
          <a:lstStyle/>
          <a:p>
            <a:pPr marL="69850" marR="214630" indent="0">
              <a:lnSpc>
                <a:spcPct val="110000"/>
              </a:lnSpc>
              <a:spcBef>
                <a:spcPts val="130"/>
              </a:spcBef>
              <a:spcAft>
                <a:spcPts val="0"/>
              </a:spcAft>
              <a:buNone/>
            </a:pPr>
            <a:endParaRPr lang="en-US" sz="1400" spc="-20" dirty="0">
              <a:latin typeface="MS Reference Sans Serif" panose="020B0604030504040204" pitchFamily="34" charset="0"/>
            </a:endParaRPr>
          </a:p>
          <a:p>
            <a:pPr marL="69850" marR="214630" indent="0">
              <a:lnSpc>
                <a:spcPct val="110000"/>
              </a:lnSpc>
              <a:spcBef>
                <a:spcPts val="130"/>
              </a:spcBef>
              <a:spcAft>
                <a:spcPts val="0"/>
              </a:spcAft>
              <a:buNone/>
            </a:pPr>
            <a:r>
              <a:rPr lang="en-US" sz="1400" spc="-20" dirty="0">
                <a:solidFill>
                  <a:srgbClr val="00B050"/>
                </a:solidFill>
              </a:rPr>
              <a:t>Stretching the limits of Art. 267 TFEU</a:t>
            </a:r>
          </a:p>
          <a:p>
            <a:pPr marL="69850" marR="214630" indent="151765">
              <a:lnSpc>
                <a:spcPct val="110000"/>
              </a:lnSpc>
              <a:spcBef>
                <a:spcPts val="130"/>
              </a:spcBef>
              <a:spcAft>
                <a:spcPts val="0"/>
              </a:spcAft>
            </a:pPr>
            <a:r>
              <a:rPr lang="en-US" sz="1400" dirty="0">
                <a:solidFill>
                  <a:srgbClr val="00B050"/>
                </a:solidFill>
                <a:effectLst/>
                <a:ea typeface="Times New Roman" panose="02020603050405020304" pitchFamily="18" charset="0"/>
              </a:rPr>
              <a:t>The link </a:t>
            </a:r>
          </a:p>
          <a:p>
            <a:pPr marL="527050" marR="214630" lvl="1" indent="151765" algn="just">
              <a:lnSpc>
                <a:spcPct val="110000"/>
              </a:lnSpc>
              <a:spcBef>
                <a:spcPts val="130"/>
              </a:spcBef>
            </a:pPr>
            <a:r>
              <a:rPr lang="en-GB" sz="1400" dirty="0">
                <a:effectLst/>
                <a:ea typeface="Times New Roman" panose="02020603050405020304" pitchFamily="18" charset="0"/>
              </a:rPr>
              <a:t>“A national court or tribunal is not empowered to bring a matter before</a:t>
            </a:r>
            <a:r>
              <a:rPr lang="en-RO" sz="1400" dirty="0">
                <a:effectLst/>
                <a:ea typeface="Times New Roman" panose="02020603050405020304" pitchFamily="18" charset="0"/>
              </a:rPr>
              <a:t> the Court by way of a request for a preliminary ruling unless, </a:t>
            </a:r>
            <a:r>
              <a:rPr lang="en-RO" sz="1400" i="1" dirty="0">
                <a:effectLst/>
                <a:ea typeface="Times New Roman" panose="02020603050405020304" pitchFamily="18" charset="0"/>
              </a:rPr>
              <a:t>inter alia</a:t>
            </a:r>
            <a:r>
              <a:rPr lang="en-RO" sz="1400" dirty="0">
                <a:effectLst/>
                <a:ea typeface="Times New Roman" panose="02020603050405020304" pitchFamily="18" charset="0"/>
              </a:rPr>
              <a:t>, a case is pending before it in which it is called upon to give a decision which is capable of taking account of the preliminary ruling.</a:t>
            </a:r>
            <a:r>
              <a:rPr lang="ro-RO" sz="1400" dirty="0">
                <a:effectLst/>
                <a:ea typeface="Times New Roman" panose="02020603050405020304" pitchFamily="18" charset="0"/>
              </a:rPr>
              <a:t>”</a:t>
            </a:r>
            <a:endParaRPr lang="en-US" sz="1400" dirty="0">
              <a:ea typeface="Times New Roman" panose="02020603050405020304" pitchFamily="18" charset="0"/>
            </a:endParaRPr>
          </a:p>
          <a:p>
            <a:pPr marL="527050" marR="214630" lvl="1" indent="151765" algn="just">
              <a:lnSpc>
                <a:spcPct val="110000"/>
              </a:lnSpc>
              <a:spcBef>
                <a:spcPts val="130"/>
              </a:spcBef>
            </a:pPr>
            <a:r>
              <a:rPr lang="en-US" sz="1400" dirty="0">
                <a:effectLst/>
                <a:ea typeface="Times New Roman" panose="02020603050405020304" pitchFamily="18" charset="0"/>
              </a:rPr>
              <a:t>the connecting element, closely associated with </a:t>
            </a:r>
            <a:r>
              <a:rPr lang="en-US" sz="1400" dirty="0">
                <a:solidFill>
                  <a:srgbClr val="00B050"/>
                </a:solidFill>
                <a:effectLst/>
                <a:ea typeface="Times New Roman" panose="02020603050405020304" pitchFamily="18" charset="0"/>
              </a:rPr>
              <a:t>the concept of</a:t>
            </a:r>
            <a:r>
              <a:rPr lang="en-US" sz="1400" spc="5" dirty="0">
                <a:solidFill>
                  <a:srgbClr val="00B050"/>
                </a:solidFill>
                <a:effectLst/>
                <a:ea typeface="Times New Roman" panose="02020603050405020304" pitchFamily="18" charset="0"/>
              </a:rPr>
              <a:t> </a:t>
            </a:r>
            <a:r>
              <a:rPr lang="en-US" sz="1400" i="1" dirty="0">
                <a:solidFill>
                  <a:srgbClr val="00B050"/>
                </a:solidFill>
                <a:effectLst/>
                <a:ea typeface="Times New Roman" panose="02020603050405020304" pitchFamily="18" charset="0"/>
              </a:rPr>
              <a:t>res</a:t>
            </a:r>
            <a:r>
              <a:rPr lang="en-US" sz="1400" i="1" spc="45" dirty="0">
                <a:solidFill>
                  <a:srgbClr val="00B050"/>
                </a:solidFill>
                <a:effectLst/>
                <a:ea typeface="Times New Roman" panose="02020603050405020304" pitchFamily="18" charset="0"/>
              </a:rPr>
              <a:t> </a:t>
            </a:r>
            <a:r>
              <a:rPr lang="en-US" sz="1400" i="1" dirty="0">
                <a:solidFill>
                  <a:srgbClr val="00B050"/>
                </a:solidFill>
                <a:effectLst/>
                <a:ea typeface="Times New Roman" panose="02020603050405020304" pitchFamily="18" charset="0"/>
              </a:rPr>
              <a:t>judicata</a:t>
            </a:r>
            <a:r>
              <a:rPr lang="en-US" sz="1400" dirty="0">
                <a:solidFill>
                  <a:srgbClr val="00B050"/>
                </a:solidFill>
                <a:effectLst/>
                <a:ea typeface="Times New Roman" panose="02020603050405020304" pitchFamily="18" charset="0"/>
              </a:rPr>
              <a:t>,</a:t>
            </a:r>
            <a:r>
              <a:rPr lang="en-US" sz="1400" spc="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has</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in</a:t>
            </a:r>
            <a:r>
              <a:rPr lang="en-US" sz="1400" spc="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such</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cases</a:t>
            </a:r>
            <a:r>
              <a:rPr lang="en-US" sz="1400" spc="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cs typeface="Times New Roman" panose="02020603050405020304" pitchFamily="18" charset="0"/>
              </a:rPr>
              <a:t>“</a:t>
            </a:r>
            <a:r>
              <a:rPr lang="en-US" sz="1400" dirty="0">
                <a:solidFill>
                  <a:srgbClr val="00B050"/>
                </a:solidFill>
                <a:effectLst/>
                <a:ea typeface="Times New Roman" panose="02020603050405020304" pitchFamily="18" charset="0"/>
              </a:rPr>
              <a:t>a</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dimension</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other</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than</a:t>
            </a:r>
            <a:r>
              <a:rPr lang="en-US" sz="1400" spc="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[the]</a:t>
            </a:r>
            <a:r>
              <a:rPr lang="en-US" sz="1400" spc="5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strictly</a:t>
            </a:r>
            <a:r>
              <a:rPr lang="en-US" sz="1400" spc="50"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legal</a:t>
            </a:r>
            <a:r>
              <a:rPr lang="en-RO" sz="1400" dirty="0">
                <a:solidFill>
                  <a:srgbClr val="00B050"/>
                </a:solidFill>
                <a:ea typeface="Times New Roman" panose="02020603050405020304" pitchFamily="18" charset="0"/>
              </a:rPr>
              <a:t>”</a:t>
            </a:r>
            <a:endParaRPr lang="en-RO" sz="1400" dirty="0">
              <a:effectLst/>
            </a:endParaRPr>
          </a:p>
          <a:p>
            <a:pPr marL="69850" marR="214630" indent="0">
              <a:lnSpc>
                <a:spcPct val="110000"/>
              </a:lnSpc>
              <a:spcBef>
                <a:spcPts val="130"/>
              </a:spcBef>
              <a:spcAft>
                <a:spcPts val="0"/>
              </a:spcAft>
              <a:buNone/>
            </a:pPr>
            <a:endParaRPr lang="en-RO" sz="1400" dirty="0"/>
          </a:p>
          <a:p>
            <a:pPr marL="69850" marR="214630" indent="151765">
              <a:lnSpc>
                <a:spcPct val="110000"/>
              </a:lnSpc>
              <a:spcBef>
                <a:spcPts val="130"/>
              </a:spcBef>
              <a:spcAft>
                <a:spcPts val="0"/>
              </a:spcAft>
            </a:pPr>
            <a:r>
              <a:rPr lang="en-US" sz="1400" dirty="0">
                <a:solidFill>
                  <a:srgbClr val="00B050"/>
                </a:solidFill>
                <a:ea typeface="Times New Roman" panose="02020603050405020304" pitchFamily="18" charset="0"/>
                <a:cs typeface="Times New Roman" panose="02020603050405020304" pitchFamily="18" charset="0"/>
              </a:rPr>
              <a:t>T</a:t>
            </a:r>
            <a:r>
              <a:rPr lang="en-US" sz="1400" dirty="0">
                <a:solidFill>
                  <a:srgbClr val="00B050"/>
                </a:solidFill>
                <a:effectLst/>
                <a:ea typeface="Times New Roman" panose="02020603050405020304" pitchFamily="18" charset="0"/>
              </a:rPr>
              <a:t>he</a:t>
            </a:r>
            <a:r>
              <a:rPr lang="en-US" sz="1400" spc="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interest</a:t>
            </a:r>
            <a:r>
              <a:rPr lang="en-US" sz="1400" spc="5" dirty="0">
                <a:solidFill>
                  <a:srgbClr val="00B050"/>
                </a:solidFill>
                <a:effectLst/>
                <a:ea typeface="Times New Roman" panose="02020603050405020304" pitchFamily="18" charset="0"/>
              </a:rPr>
              <a:t> </a:t>
            </a:r>
            <a:r>
              <a:rPr lang="en-US" sz="1400" dirty="0">
                <a:solidFill>
                  <a:srgbClr val="00B050"/>
                </a:solidFill>
                <a:effectLst/>
                <a:ea typeface="Times New Roman" panose="02020603050405020304" pitchFamily="18" charset="0"/>
              </a:rPr>
              <a:t>to refer</a:t>
            </a:r>
            <a:r>
              <a:rPr lang="en-US" sz="1400" dirty="0">
                <a:solidFill>
                  <a:srgbClr val="00B050"/>
                </a:solidFill>
                <a:ea typeface="Times New Roman" panose="02020603050405020304" pitchFamily="18" charset="0"/>
              </a:rPr>
              <a:t> </a:t>
            </a:r>
          </a:p>
          <a:p>
            <a:pPr marL="527050" marR="214630" lvl="1" indent="151765">
              <a:lnSpc>
                <a:spcPct val="110000"/>
              </a:lnSpc>
              <a:spcBef>
                <a:spcPts val="130"/>
              </a:spcBef>
            </a:pPr>
            <a:r>
              <a:rPr lang="en-US" sz="1400" dirty="0">
                <a:effectLst/>
                <a:ea typeface="Times New Roman" panose="02020603050405020304" pitchFamily="18" charset="0"/>
              </a:rPr>
              <a:t>presumption of relevance</a:t>
            </a:r>
            <a:endParaRPr lang="en-US" sz="1400" dirty="0">
              <a:ea typeface="Times New Roman" panose="02020603050405020304" pitchFamily="18" charset="0"/>
            </a:endParaRPr>
          </a:p>
          <a:p>
            <a:pPr marL="527050" marR="214630" lvl="1" indent="151765" algn="just">
              <a:lnSpc>
                <a:spcPct val="110000"/>
              </a:lnSpc>
              <a:spcBef>
                <a:spcPts val="130"/>
              </a:spcBef>
            </a:pPr>
            <a:r>
              <a:rPr lang="en-US" sz="1400" dirty="0">
                <a:effectLst/>
                <a:ea typeface="Times New Roman" panose="02020603050405020304" pitchFamily="18" charset="0"/>
              </a:rPr>
              <a:t>similarly to the </a:t>
            </a:r>
            <a:r>
              <a:rPr lang="en-US" sz="1400" i="1" dirty="0">
                <a:effectLst/>
                <a:ea typeface="Times New Roman" panose="02020603050405020304" pitchFamily="18" charset="0"/>
              </a:rPr>
              <a:t>Miasto </a:t>
            </a:r>
            <a:r>
              <a:rPr lang="en-US" sz="1400" i="1" dirty="0" err="1">
                <a:effectLst/>
                <a:ea typeface="Times New Roman" panose="02020603050405020304" pitchFamily="18" charset="0"/>
                <a:cs typeface="Times New Roman" panose="02020603050405020304" pitchFamily="18" charset="0"/>
              </a:rPr>
              <a:t>Ł</a:t>
            </a:r>
            <a:r>
              <a:rPr lang="en-US" sz="1400" i="1" dirty="0" err="1">
                <a:effectLst/>
                <a:ea typeface="Times New Roman" panose="02020603050405020304" pitchFamily="18" charset="0"/>
              </a:rPr>
              <a:t>owicz</a:t>
            </a:r>
            <a:r>
              <a:rPr lang="en-US" sz="1400" i="1" dirty="0">
                <a:effectLst/>
                <a:ea typeface="Times New Roman" panose="02020603050405020304" pitchFamily="18" charset="0"/>
              </a:rPr>
              <a:t> </a:t>
            </a:r>
            <a:r>
              <a:rPr lang="en-US" sz="1400" dirty="0">
                <a:effectLst/>
                <a:ea typeface="Times New Roman" panose="02020603050405020304" pitchFamily="18" charset="0"/>
              </a:rPr>
              <a:t>case,</a:t>
            </a:r>
            <a:r>
              <a:rPr lang="en-US" sz="1400" baseline="30000" dirty="0">
                <a:ea typeface="Times New Roman" panose="02020603050405020304" pitchFamily="18" charset="0"/>
              </a:rPr>
              <a:t> </a:t>
            </a:r>
            <a:r>
              <a:rPr lang="en-US" sz="1400" dirty="0">
                <a:effectLst/>
                <a:ea typeface="Times New Roman" panose="02020603050405020304" pitchFamily="18" charset="0"/>
              </a:rPr>
              <a:t>some of the judges involved in referring to</a:t>
            </a:r>
            <a:r>
              <a:rPr lang="en-US" sz="1400" spc="5" dirty="0">
                <a:effectLst/>
                <a:ea typeface="Times New Roman" panose="02020603050405020304" pitchFamily="18" charset="0"/>
              </a:rPr>
              <a:t> </a:t>
            </a:r>
            <a:r>
              <a:rPr lang="en-US" sz="1400" dirty="0">
                <a:effectLst/>
                <a:ea typeface="Times New Roman" panose="02020603050405020304" pitchFamily="18" charset="0"/>
              </a:rPr>
              <a:t>the CJEU or in following its guidance had been subject to disciplinary actions</a:t>
            </a:r>
          </a:p>
          <a:p>
            <a:pPr marL="527050" marR="214630" lvl="1" indent="151765" algn="just">
              <a:lnSpc>
                <a:spcPct val="110000"/>
              </a:lnSpc>
              <a:spcBef>
                <a:spcPts val="130"/>
              </a:spcBef>
            </a:pPr>
            <a:r>
              <a:rPr lang="en-US" sz="1400" dirty="0">
                <a:effectLst/>
                <a:ea typeface="Times New Roman" panose="02020603050405020304" pitchFamily="18" charset="0"/>
              </a:rPr>
              <a:t>the ECJ had to expand its jurisdiction in a very bold, systemic interpretation of</a:t>
            </a:r>
            <a:r>
              <a:rPr lang="en-US" sz="1400" spc="5" dirty="0">
                <a:effectLst/>
                <a:ea typeface="Times New Roman" panose="02020603050405020304" pitchFamily="18" charset="0"/>
              </a:rPr>
              <a:t> </a:t>
            </a:r>
            <a:r>
              <a:rPr lang="en-US" sz="1400" dirty="0">
                <a:effectLst/>
                <a:ea typeface="Times New Roman" panose="02020603050405020304" pitchFamily="18" charset="0"/>
              </a:rPr>
              <a:t>Article 19(1) TEU to cover the </a:t>
            </a:r>
            <a:r>
              <a:rPr lang="en-US" sz="1400" dirty="0">
                <a:solidFill>
                  <a:srgbClr val="00B050"/>
                </a:solidFill>
                <a:effectLst/>
                <a:ea typeface="Times New Roman" panose="02020603050405020304" pitchFamily="18" charset="0"/>
              </a:rPr>
              <a:t>systemic risks </a:t>
            </a:r>
          </a:p>
          <a:p>
            <a:pPr marL="527050" marR="214630" lvl="1" indent="151765">
              <a:lnSpc>
                <a:spcPct val="110000"/>
              </a:lnSpc>
              <a:spcBef>
                <a:spcPts val="130"/>
              </a:spcBef>
            </a:pPr>
            <a:endParaRPr lang="ro-RO" sz="1400" dirty="0">
              <a:latin typeface="MS Reference Sans Serif" panose="020B0604030504040204" pitchFamily="34"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2359FCD-DA5C-D40A-242F-C8F2897C0356}"/>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238341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6C1A6-E26B-5347-92B1-E4D7C6D0366B}"/>
              </a:ext>
            </a:extLst>
          </p:cNvPr>
          <p:cNvSpPr>
            <a:spLocks noGrp="1"/>
          </p:cNvSpPr>
          <p:nvPr>
            <p:ph type="title"/>
          </p:nvPr>
        </p:nvSpPr>
        <p:spPr>
          <a:xfrm>
            <a:off x="1077361" y="720435"/>
            <a:ext cx="6397165" cy="1507375"/>
          </a:xfrm>
        </p:spPr>
        <p:txBody>
          <a:bodyPr>
            <a:normAutofit/>
          </a:bodyPr>
          <a:lstStyle/>
          <a:p>
            <a:r>
              <a:rPr lang="ro-RO" dirty="0"/>
              <a:t>LIMITS </a:t>
            </a:r>
          </a:p>
        </p:txBody>
      </p:sp>
      <p:sp>
        <p:nvSpPr>
          <p:cNvPr id="3" name="Content Placeholder 2">
            <a:extLst>
              <a:ext uri="{FF2B5EF4-FFF2-40B4-BE49-F238E27FC236}">
                <a16:creationId xmlns:a16="http://schemas.microsoft.com/office/drawing/2014/main" id="{3F8A4EF1-818E-C44A-9B3A-B0A33AA72692}"/>
              </a:ext>
            </a:extLst>
          </p:cNvPr>
          <p:cNvSpPr>
            <a:spLocks noGrp="1"/>
          </p:cNvSpPr>
          <p:nvPr>
            <p:ph idx="1"/>
          </p:nvPr>
        </p:nvSpPr>
        <p:spPr>
          <a:xfrm>
            <a:off x="58326" y="2146786"/>
            <a:ext cx="8026882" cy="4404485"/>
          </a:xfrm>
        </p:spPr>
        <p:txBody>
          <a:bodyPr>
            <a:noAutofit/>
          </a:bodyPr>
          <a:lstStyle/>
          <a:p>
            <a:pPr marL="0" indent="0" algn="just">
              <a:lnSpc>
                <a:spcPct val="110000"/>
              </a:lnSpc>
              <a:spcAft>
                <a:spcPts val="1200"/>
              </a:spcAft>
              <a:buNone/>
            </a:pPr>
            <a:r>
              <a:rPr lang="en-US" sz="1600" b="1" dirty="0">
                <a:solidFill>
                  <a:schemeClr val="accent3"/>
                </a:solidFill>
                <a:effectLst/>
                <a:ea typeface="Times New Roman" panose="02020603050405020304" pitchFamily="18" charset="0"/>
              </a:rPr>
              <a:t>An action for annulment challenging </a:t>
            </a:r>
            <a:r>
              <a:rPr lang="en-RO" sz="1600" b="1" dirty="0">
                <a:solidFill>
                  <a:schemeClr val="accent3"/>
                </a:solidFill>
                <a:effectLst/>
                <a:ea typeface="Times New Roman" panose="02020603050405020304" pitchFamily="18" charset="0"/>
              </a:rPr>
              <a:t>acts allegedly incompatible with judicial independence and the rule of la</a:t>
            </a:r>
            <a:r>
              <a:rPr lang="en-RO" sz="1600" b="1" dirty="0">
                <a:effectLst/>
                <a:ea typeface="Times New Roman" panose="02020603050405020304" pitchFamily="18" charset="0"/>
              </a:rPr>
              <a:t>w</a:t>
            </a:r>
            <a:r>
              <a:rPr lang="ro-RO" sz="1600" b="1" dirty="0">
                <a:effectLst/>
                <a:ea typeface="Times New Roman" panose="02020603050405020304" pitchFamily="18" charset="0"/>
              </a:rPr>
              <a:t> </a:t>
            </a:r>
            <a:r>
              <a:rPr lang="ro-RO" sz="1600" dirty="0">
                <a:effectLst/>
                <a:ea typeface="Times New Roman" panose="02020603050405020304" pitchFamily="18" charset="0"/>
              </a:rPr>
              <a:t>(</a:t>
            </a:r>
            <a:r>
              <a:rPr lang="ro-RO" sz="1600" i="1" dirty="0">
                <a:effectLst/>
                <a:ea typeface="Times New Roman" panose="02020603050405020304" pitchFamily="18" charset="0"/>
              </a:rPr>
              <a:t>i.e.</a:t>
            </a:r>
            <a:r>
              <a:rPr lang="ro-RO" sz="1600" dirty="0">
                <a:effectLst/>
                <a:ea typeface="Times New Roman" panose="02020603050405020304" pitchFamily="18" charset="0"/>
              </a:rPr>
              <a:t> </a:t>
            </a:r>
            <a:r>
              <a:rPr lang="en-US" sz="1600" dirty="0">
                <a:effectLst/>
                <a:ea typeface="Times New Roman" panose="02020603050405020304" pitchFamily="18" charset="0"/>
              </a:rPr>
              <a:t>the appointment of prosecutors competent to conduct criminal investigations against judges) </a:t>
            </a:r>
            <a:r>
              <a:rPr lang="en-US" sz="1600" b="1" dirty="0">
                <a:solidFill>
                  <a:schemeClr val="accent3"/>
                </a:solidFill>
                <a:effectLst/>
                <a:ea typeface="Times New Roman" panose="02020603050405020304" pitchFamily="18" charset="0"/>
              </a:rPr>
              <a:t>is initiated in a Member State by national associations of magistrates seeking to defend the principle of the independence of the judiciary. </a:t>
            </a:r>
          </a:p>
          <a:p>
            <a:pPr marL="0" indent="0" algn="just">
              <a:lnSpc>
                <a:spcPct val="110000"/>
              </a:lnSpc>
              <a:spcAft>
                <a:spcPts val="1200"/>
              </a:spcAft>
              <a:buNone/>
            </a:pPr>
            <a:r>
              <a:rPr lang="en-US" sz="1600" b="1" dirty="0">
                <a:solidFill>
                  <a:schemeClr val="accent3"/>
                </a:solidFill>
                <a:effectLst/>
                <a:ea typeface="Times New Roman" panose="02020603050405020304" pitchFamily="18" charset="0"/>
              </a:rPr>
              <a:t>Pursuant to the national procedural rules, the admissibility of such action is subject to the existence of a legitimate private interest arising</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from</a:t>
            </a:r>
            <a:r>
              <a:rPr lang="en-US" sz="1600" b="1" spc="3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the</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direct</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link</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between</a:t>
            </a:r>
            <a:r>
              <a:rPr lang="en-US" sz="1600" b="1" spc="3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the</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administrative</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act</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subject</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to</a:t>
            </a:r>
            <a:r>
              <a:rPr lang="en-US" sz="1600" b="1" spc="3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the</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legality</a:t>
            </a:r>
            <a:r>
              <a:rPr lang="en-US" sz="1600" b="1" spc="2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review</a:t>
            </a:r>
            <a:r>
              <a:rPr lang="en-US" sz="1600" b="1" spc="5"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and</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the</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direct</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aim</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and</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objectives</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of</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the</a:t>
            </a:r>
            <a:r>
              <a:rPr lang="en-US" sz="1600" b="1" spc="10" dirty="0">
                <a:solidFill>
                  <a:schemeClr val="accent3"/>
                </a:solidFill>
                <a:effectLst/>
                <a:ea typeface="Times New Roman" panose="02020603050405020304" pitchFamily="18" charset="0"/>
              </a:rPr>
              <a:t> </a:t>
            </a:r>
            <a:r>
              <a:rPr lang="en-US" sz="1600" b="1" dirty="0">
                <a:solidFill>
                  <a:schemeClr val="accent3"/>
                </a:solidFill>
                <a:effectLst/>
                <a:ea typeface="Times New Roman" panose="02020603050405020304" pitchFamily="18" charset="0"/>
              </a:rPr>
              <a:t>association. Strictly interpreted, this condition excludes in practice such an action from being brought by professional associations of judges</a:t>
            </a:r>
            <a:r>
              <a:rPr lang="en-US" sz="1600" b="1" dirty="0">
                <a:solidFill>
                  <a:schemeClr val="accent3"/>
                </a:solidFill>
                <a:ea typeface="Times New Roman" panose="02020603050405020304" pitchFamily="18" charset="0"/>
              </a:rPr>
              <a:t>. </a:t>
            </a:r>
          </a:p>
          <a:p>
            <a:pPr marL="0" indent="0" algn="just">
              <a:lnSpc>
                <a:spcPct val="110000"/>
              </a:lnSpc>
              <a:spcAft>
                <a:spcPts val="1200"/>
              </a:spcAft>
              <a:buNone/>
            </a:pPr>
            <a:r>
              <a:rPr lang="en-US" sz="1600" dirty="0">
                <a:effectLst/>
                <a:ea typeface="Times New Roman" panose="02020603050405020304" pitchFamily="18" charset="0"/>
              </a:rPr>
              <a:t>May the said associations rely on Article 2 and Article 19(1) TEU, read in the light of Articles 12 and 47 of the Charter of Fundamental Rights of the European Union (‘the Charter’), for the purpose to establish an unconditional </a:t>
            </a:r>
            <a:r>
              <a:rPr lang="en-US" sz="1600" i="1" dirty="0">
                <a:effectLst/>
                <a:ea typeface="Times New Roman" panose="02020603050405020304" pitchFamily="18" charset="0"/>
              </a:rPr>
              <a:t>locus standi</a:t>
            </a:r>
            <a:r>
              <a:rPr lang="en-US" sz="1600" dirty="0">
                <a:effectLst/>
                <a:ea typeface="Times New Roman" panose="02020603050405020304" pitchFamily="18" charset="0"/>
              </a:rPr>
              <a:t> in such cases? (Case C-53/23)</a:t>
            </a:r>
            <a:endParaRPr lang="en-RO" sz="1600" dirty="0">
              <a:effectLst/>
              <a:ea typeface="Times New Roman" panose="02020603050405020304" pitchFamily="18" charset="0"/>
            </a:endParaRPr>
          </a:p>
        </p:txBody>
      </p:sp>
      <p:sp>
        <p:nvSpPr>
          <p:cNvPr id="19" name="Rectangle 18">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4" name="Picture 3" descr="White bulbs with a yellow one standing out">
            <a:extLst>
              <a:ext uri="{FF2B5EF4-FFF2-40B4-BE49-F238E27FC236}">
                <a16:creationId xmlns:a16="http://schemas.microsoft.com/office/drawing/2014/main" id="{5CD84FB7-F0F5-DE3B-E458-604DAD11E06C}"/>
              </a:ext>
            </a:extLst>
          </p:cNvPr>
          <p:cNvPicPr>
            <a:picLocks noChangeAspect="1"/>
          </p:cNvPicPr>
          <p:nvPr/>
        </p:nvPicPr>
        <p:blipFill rotWithShape="1">
          <a:blip r:embed="rId2"/>
          <a:srcRect l="18582" r="14009"/>
          <a:stretch/>
        </p:blipFill>
        <p:spPr>
          <a:xfrm>
            <a:off x="8696640" y="3396062"/>
            <a:ext cx="3496111" cy="3461938"/>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AE0EE652-92ED-45BD-14BE-1219A5612D95}"/>
              </a:ext>
            </a:extLst>
          </p:cNvPr>
          <p:cNvPicPr>
            <a:picLocks noChangeAspect="1"/>
          </p:cNvPicPr>
          <p:nvPr/>
        </p:nvPicPr>
        <p:blipFill>
          <a:blip r:embed="rId3"/>
          <a:stretch>
            <a:fillRect/>
          </a:stretch>
        </p:blipFill>
        <p:spPr>
          <a:xfrm>
            <a:off x="162961" y="6399289"/>
            <a:ext cx="914400" cy="736600"/>
          </a:xfrm>
          <a:prstGeom prst="rect">
            <a:avLst/>
          </a:prstGeom>
        </p:spPr>
      </p:pic>
    </p:spTree>
    <p:extLst>
      <p:ext uri="{BB962C8B-B14F-4D97-AF65-F5344CB8AC3E}">
        <p14:creationId xmlns:p14="http://schemas.microsoft.com/office/powerpoint/2010/main" val="369400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C1A6-E26B-5347-92B1-E4D7C6D0366B}"/>
              </a:ext>
            </a:extLst>
          </p:cNvPr>
          <p:cNvSpPr>
            <a:spLocks noGrp="1"/>
          </p:cNvSpPr>
          <p:nvPr>
            <p:ph type="title"/>
          </p:nvPr>
        </p:nvSpPr>
        <p:spPr>
          <a:xfrm>
            <a:off x="6411685" y="634946"/>
            <a:ext cx="5127171" cy="1450757"/>
          </a:xfrm>
        </p:spPr>
        <p:txBody>
          <a:bodyPr>
            <a:normAutofit/>
          </a:bodyPr>
          <a:lstStyle/>
          <a:p>
            <a:r>
              <a:rPr lang="ro-RO" sz="2400" dirty="0"/>
              <a:t>LIMITS</a:t>
            </a:r>
          </a:p>
        </p:txBody>
      </p:sp>
      <p:pic>
        <p:nvPicPr>
          <p:cNvPr id="4" name="Picture 3" descr="White bulbs with a yellow one standing out">
            <a:extLst>
              <a:ext uri="{FF2B5EF4-FFF2-40B4-BE49-F238E27FC236}">
                <a16:creationId xmlns:a16="http://schemas.microsoft.com/office/drawing/2014/main" id="{5CD84FB7-F0F5-DE3B-E458-604DAD11E06C}"/>
              </a:ext>
            </a:extLst>
          </p:cNvPr>
          <p:cNvPicPr>
            <a:picLocks noChangeAspect="1"/>
          </p:cNvPicPr>
          <p:nvPr/>
        </p:nvPicPr>
        <p:blipFill rotWithShape="1">
          <a:blip r:embed="rId2"/>
          <a:srcRect l="6606" r="6605" b="-1"/>
          <a:stretch/>
        </p:blipFill>
        <p:spPr>
          <a:xfrm>
            <a:off x="643192" y="1301836"/>
            <a:ext cx="5115347" cy="3934286"/>
          </a:xfrm>
          <a:prstGeom prst="rect">
            <a:avLst/>
          </a:prstGeom>
        </p:spPr>
      </p:pic>
      <p:sp>
        <p:nvSpPr>
          <p:cNvPr id="3" name="Content Placeholder 2">
            <a:extLst>
              <a:ext uri="{FF2B5EF4-FFF2-40B4-BE49-F238E27FC236}">
                <a16:creationId xmlns:a16="http://schemas.microsoft.com/office/drawing/2014/main" id="{3F8A4EF1-818E-C44A-9B3A-B0A33AA72692}"/>
              </a:ext>
            </a:extLst>
          </p:cNvPr>
          <p:cNvSpPr>
            <a:spLocks noGrp="1"/>
          </p:cNvSpPr>
          <p:nvPr>
            <p:ph idx="1"/>
          </p:nvPr>
        </p:nvSpPr>
        <p:spPr>
          <a:xfrm>
            <a:off x="5918886" y="2407436"/>
            <a:ext cx="5619970" cy="3461658"/>
          </a:xfrm>
        </p:spPr>
        <p:txBody>
          <a:bodyPr>
            <a:normAutofit/>
          </a:bodyPr>
          <a:lstStyle/>
          <a:p>
            <a:pPr marL="0" indent="0" algn="just">
              <a:lnSpc>
                <a:spcPct val="110000"/>
              </a:lnSpc>
              <a:buNone/>
            </a:pPr>
            <a:r>
              <a:rPr lang="en-US" dirty="0">
                <a:effectLst/>
                <a:ea typeface="Times New Roman" panose="02020603050405020304" pitchFamily="18" charset="0"/>
              </a:rPr>
              <a:t>“[T]he request</a:t>
            </a:r>
            <a:r>
              <a:rPr lang="en-US" spc="5" dirty="0">
                <a:effectLst/>
                <a:ea typeface="Times New Roman" panose="02020603050405020304" pitchFamily="18" charset="0"/>
              </a:rPr>
              <a:t> </a:t>
            </a:r>
            <a:r>
              <a:rPr lang="en-US" dirty="0">
                <a:effectLst/>
                <a:ea typeface="Times New Roman" panose="02020603050405020304" pitchFamily="18" charset="0"/>
              </a:rPr>
              <a:t>for a preliminary</a:t>
            </a:r>
            <a:r>
              <a:rPr lang="en-US" spc="5" dirty="0">
                <a:effectLst/>
                <a:ea typeface="Times New Roman" panose="02020603050405020304" pitchFamily="18" charset="0"/>
              </a:rPr>
              <a:t> </a:t>
            </a:r>
            <a:r>
              <a:rPr lang="en-US" dirty="0">
                <a:effectLst/>
                <a:ea typeface="Times New Roman" panose="02020603050405020304" pitchFamily="18" charset="0"/>
              </a:rPr>
              <a:t>decision recently submitted</a:t>
            </a:r>
            <a:r>
              <a:rPr lang="en-US" spc="250" dirty="0">
                <a:effectLst/>
                <a:ea typeface="Times New Roman" panose="02020603050405020304" pitchFamily="18" charset="0"/>
              </a:rPr>
              <a:t> </a:t>
            </a:r>
            <a:r>
              <a:rPr lang="en-US" dirty="0">
                <a:effectLst/>
                <a:ea typeface="Times New Roman" panose="02020603050405020304" pitchFamily="18" charset="0"/>
              </a:rPr>
              <a:t>by the Pite</a:t>
            </a:r>
            <a:r>
              <a:rPr lang="en-US" dirty="0">
                <a:effectLst/>
                <a:ea typeface="Times New Roman" panose="02020603050405020304" pitchFamily="18" charset="0"/>
                <a:cs typeface="Times New Roman" panose="02020603050405020304" pitchFamily="18" charset="0"/>
              </a:rPr>
              <a:t>ș</a:t>
            </a:r>
            <a:r>
              <a:rPr lang="en-US" dirty="0">
                <a:effectLst/>
                <a:ea typeface="Times New Roman" panose="02020603050405020304" pitchFamily="18" charset="0"/>
              </a:rPr>
              <a:t>ti Court of Appeal</a:t>
            </a:r>
            <a:r>
              <a:rPr lang="en-US" spc="5" dirty="0">
                <a:effectLst/>
                <a:ea typeface="Times New Roman" panose="02020603050405020304" pitchFamily="18" charset="0"/>
              </a:rPr>
              <a:t> </a:t>
            </a:r>
            <a:r>
              <a:rPr lang="en-US" dirty="0">
                <a:effectLst/>
                <a:ea typeface="Times New Roman" panose="02020603050405020304" pitchFamily="18" charset="0"/>
              </a:rPr>
              <a:t>will allow the Court of Justice of the European Union to </a:t>
            </a:r>
            <a:r>
              <a:rPr lang="en-US" dirty="0" err="1">
                <a:effectLst/>
                <a:ea typeface="Times New Roman" panose="02020603050405020304" pitchFamily="18" charset="0"/>
              </a:rPr>
              <a:t>analyse</a:t>
            </a:r>
            <a:r>
              <a:rPr lang="en-US" dirty="0">
                <a:effectLst/>
                <a:ea typeface="Times New Roman" panose="02020603050405020304" pitchFamily="18" charset="0"/>
              </a:rPr>
              <a:t> the creation of a new</a:t>
            </a:r>
            <a:r>
              <a:rPr lang="en-US" spc="5" dirty="0">
                <a:effectLst/>
                <a:ea typeface="Times New Roman" panose="02020603050405020304" pitchFamily="18" charset="0"/>
              </a:rPr>
              <a:t> </a:t>
            </a:r>
            <a:r>
              <a:rPr lang="en-US" dirty="0">
                <a:effectLst/>
                <a:ea typeface="Times New Roman" panose="02020603050405020304" pitchFamily="18" charset="0"/>
              </a:rPr>
              <a:t>development,</a:t>
            </a:r>
            <a:r>
              <a:rPr lang="en-US" spc="140" dirty="0">
                <a:effectLst/>
                <a:ea typeface="Times New Roman" panose="02020603050405020304" pitchFamily="18" charset="0"/>
              </a:rPr>
              <a:t> </a:t>
            </a:r>
            <a:r>
              <a:rPr lang="en-US" dirty="0">
                <a:solidFill>
                  <a:srgbClr val="00B050"/>
                </a:solidFill>
                <a:effectLst/>
                <a:ea typeface="Times New Roman" panose="02020603050405020304" pitchFamily="18" charset="0"/>
              </a:rPr>
              <a:t>establishing</a:t>
            </a:r>
            <a:r>
              <a:rPr lang="en-US" spc="140"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the</a:t>
            </a:r>
            <a:r>
              <a:rPr lang="en-US" spc="14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legitimacy</a:t>
            </a:r>
            <a:r>
              <a:rPr lang="en-US" spc="14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of</a:t>
            </a:r>
            <a:r>
              <a:rPr lang="en-US" spc="14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unconditional</a:t>
            </a:r>
            <a:r>
              <a:rPr lang="en-US" spc="150" dirty="0">
                <a:solidFill>
                  <a:srgbClr val="00B050"/>
                </a:solidFill>
                <a:effectLst/>
                <a:ea typeface="Times New Roman" panose="02020603050405020304" pitchFamily="18" charset="0"/>
              </a:rPr>
              <a:t> </a:t>
            </a:r>
            <a:r>
              <a:rPr lang="en-US" i="1" dirty="0">
                <a:solidFill>
                  <a:srgbClr val="00B050"/>
                </a:solidFill>
                <a:effectLst/>
                <a:ea typeface="Times New Roman" panose="02020603050405020304" pitchFamily="18" charset="0"/>
              </a:rPr>
              <a:t>locus</a:t>
            </a:r>
            <a:r>
              <a:rPr lang="en-US" i="1" spc="145" dirty="0">
                <a:solidFill>
                  <a:srgbClr val="00B050"/>
                </a:solidFill>
                <a:effectLst/>
                <a:ea typeface="Times New Roman" panose="02020603050405020304" pitchFamily="18" charset="0"/>
              </a:rPr>
              <a:t> </a:t>
            </a:r>
            <a:r>
              <a:rPr lang="en-US" i="1" dirty="0">
                <a:solidFill>
                  <a:srgbClr val="00B050"/>
                </a:solidFill>
                <a:effectLst/>
                <a:ea typeface="Times New Roman" panose="02020603050405020304" pitchFamily="18" charset="0"/>
              </a:rPr>
              <a:t>standi</a:t>
            </a:r>
            <a:r>
              <a:rPr lang="en-US" i="1" spc="14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in</a:t>
            </a:r>
            <a:r>
              <a:rPr lang="en-US" spc="14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situations</a:t>
            </a:r>
            <a:r>
              <a:rPr lang="en-US" spc="14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where the associations of judges seek to obtain effective jurisdictional protection in areas regulated by</a:t>
            </a:r>
            <a:r>
              <a:rPr lang="en-US" spc="5" dirty="0">
                <a:solidFill>
                  <a:srgbClr val="00B050"/>
                </a:solidFill>
                <a:effectLst/>
                <a:ea typeface="Times New Roman" panose="02020603050405020304" pitchFamily="18" charset="0"/>
              </a:rPr>
              <a:t> </a:t>
            </a:r>
            <a:r>
              <a:rPr lang="en-US" dirty="0">
                <a:solidFill>
                  <a:srgbClr val="00B050"/>
                </a:solidFill>
                <a:effectLst/>
                <a:ea typeface="Times New Roman" panose="02020603050405020304" pitchFamily="18" charset="0"/>
              </a:rPr>
              <a:t>European Union law </a:t>
            </a:r>
            <a:r>
              <a:rPr lang="en-US" dirty="0">
                <a:effectLst/>
                <a:ea typeface="Times New Roman" panose="02020603050405020304" pitchFamily="18" charset="0"/>
              </a:rPr>
              <a:t>(promoting and defending the independence of judges and the rule of</a:t>
            </a:r>
            <a:r>
              <a:rPr lang="en-US" spc="5" dirty="0">
                <a:effectLst/>
                <a:ea typeface="Times New Roman" panose="02020603050405020304" pitchFamily="18" charset="0"/>
              </a:rPr>
              <a:t> </a:t>
            </a:r>
            <a:r>
              <a:rPr lang="en-US" dirty="0">
                <a:effectLst/>
                <a:ea typeface="Times New Roman" panose="02020603050405020304" pitchFamily="18" charset="0"/>
              </a:rPr>
              <a:t>law, as well as safeguarding the status of the profession)</a:t>
            </a:r>
            <a:r>
              <a:rPr lang="en-US" dirty="0">
                <a:ea typeface="Times New Roman" panose="02020603050405020304" pitchFamily="18" charset="0"/>
              </a:rPr>
              <a:t>”</a:t>
            </a:r>
            <a:endParaRPr lang="en-GB" sz="1400" dirty="0">
              <a:solidFill>
                <a:schemeClr val="tx1"/>
              </a:solidFill>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AE0EE652-92ED-45BD-14BE-1219A5612D95}"/>
              </a:ext>
            </a:extLst>
          </p:cNvPr>
          <p:cNvPicPr>
            <a:picLocks noChangeAspect="1"/>
          </p:cNvPicPr>
          <p:nvPr/>
        </p:nvPicPr>
        <p:blipFill>
          <a:blip r:embed="rId3"/>
          <a:stretch>
            <a:fillRect/>
          </a:stretch>
        </p:blipFill>
        <p:spPr>
          <a:xfrm>
            <a:off x="162961" y="5940830"/>
            <a:ext cx="914400" cy="736600"/>
          </a:xfrm>
          <a:prstGeom prst="rect">
            <a:avLst/>
          </a:prstGeom>
        </p:spPr>
      </p:pic>
    </p:spTree>
    <p:extLst>
      <p:ext uri="{BB962C8B-B14F-4D97-AF65-F5344CB8AC3E}">
        <p14:creationId xmlns:p14="http://schemas.microsoft.com/office/powerpoint/2010/main" val="374105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252C-C649-75D0-20CA-762BAEA4240D}"/>
              </a:ext>
            </a:extLst>
          </p:cNvPr>
          <p:cNvSpPr>
            <a:spLocks noGrp="1"/>
          </p:cNvSpPr>
          <p:nvPr>
            <p:ph type="title"/>
          </p:nvPr>
        </p:nvSpPr>
        <p:spPr>
          <a:xfrm>
            <a:off x="1097280" y="286603"/>
            <a:ext cx="10058400" cy="1450757"/>
          </a:xfrm>
        </p:spPr>
        <p:txBody>
          <a:bodyPr>
            <a:normAutofit/>
          </a:bodyPr>
          <a:lstStyle/>
          <a:p>
            <a:r>
              <a:rPr lang="en-GB" dirty="0"/>
              <a:t>OUTCOMES </a:t>
            </a:r>
            <a:br>
              <a:rPr lang="en-GB" dirty="0"/>
            </a:br>
            <a:endParaRPr lang="ro-RO" dirty="0">
              <a:latin typeface="+mn-lt"/>
            </a:endParaRPr>
          </a:p>
        </p:txBody>
      </p:sp>
      <p:graphicFrame>
        <p:nvGraphicFramePr>
          <p:cNvPr id="5" name="Content Placeholder 2">
            <a:extLst>
              <a:ext uri="{FF2B5EF4-FFF2-40B4-BE49-F238E27FC236}">
                <a16:creationId xmlns:a16="http://schemas.microsoft.com/office/drawing/2014/main" id="{B815EEC7-6B19-92B1-E9D3-F5E117980132}"/>
              </a:ext>
            </a:extLst>
          </p:cNvPr>
          <p:cNvGraphicFramePr>
            <a:graphicFrameLocks noGrp="1"/>
          </p:cNvGraphicFramePr>
          <p:nvPr>
            <p:ph idx="1"/>
            <p:extLst>
              <p:ext uri="{D42A27DB-BD31-4B8C-83A1-F6EECF244321}">
                <p14:modId xmlns:p14="http://schemas.microsoft.com/office/powerpoint/2010/main" val="103221268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a black square&#10;&#10;Description automatically generated with medium confidence">
            <a:extLst>
              <a:ext uri="{FF2B5EF4-FFF2-40B4-BE49-F238E27FC236}">
                <a16:creationId xmlns:a16="http://schemas.microsoft.com/office/drawing/2014/main" id="{981FAEA1-A9FE-CF1A-E62C-C1793DFF3E73}"/>
              </a:ext>
            </a:extLst>
          </p:cNvPr>
          <p:cNvPicPr>
            <a:picLocks noChangeAspect="1"/>
          </p:cNvPicPr>
          <p:nvPr/>
        </p:nvPicPr>
        <p:blipFill>
          <a:blip r:embed="rId7"/>
          <a:stretch>
            <a:fillRect/>
          </a:stretch>
        </p:blipFill>
        <p:spPr>
          <a:xfrm>
            <a:off x="162961" y="5940830"/>
            <a:ext cx="914400" cy="736600"/>
          </a:xfrm>
          <a:prstGeom prst="rect">
            <a:avLst/>
          </a:prstGeom>
        </p:spPr>
      </p:pic>
    </p:spTree>
    <p:extLst>
      <p:ext uri="{BB962C8B-B14F-4D97-AF65-F5344CB8AC3E}">
        <p14:creationId xmlns:p14="http://schemas.microsoft.com/office/powerpoint/2010/main" val="2549265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C556-1BE5-C9FB-3491-35B4156290C8}"/>
              </a:ext>
            </a:extLst>
          </p:cNvPr>
          <p:cNvSpPr>
            <a:spLocks noGrp="1"/>
          </p:cNvSpPr>
          <p:nvPr>
            <p:ph type="title"/>
          </p:nvPr>
        </p:nvSpPr>
        <p:spPr/>
        <p:txBody>
          <a:bodyPr/>
          <a:lstStyle/>
          <a:p>
            <a:r>
              <a:rPr lang="en-US" sz="3200" b="1" kern="1200" dirty="0">
                <a:solidFill>
                  <a:schemeClr val="tx1"/>
                </a:solidFill>
                <a:effectLst/>
                <a:latin typeface="+mj-lt"/>
                <a:ea typeface="+mj-ea"/>
                <a:cs typeface="+mj-cs"/>
              </a:rPr>
              <a:t>Additional </a:t>
            </a:r>
            <a:r>
              <a:rPr lang="en-US" sz="3200" b="1" kern="1200" dirty="0" err="1">
                <a:solidFill>
                  <a:schemeClr val="tx1"/>
                </a:solidFill>
                <a:effectLst/>
                <a:latin typeface="+mj-lt"/>
                <a:ea typeface="+mj-ea"/>
                <a:cs typeface="+mj-cs"/>
              </a:rPr>
              <a:t>ressources</a:t>
            </a:r>
            <a:endParaRPr lang="en-US" dirty="0"/>
          </a:p>
        </p:txBody>
      </p:sp>
      <p:sp>
        <p:nvSpPr>
          <p:cNvPr id="3" name="Content Placeholder 2">
            <a:extLst>
              <a:ext uri="{FF2B5EF4-FFF2-40B4-BE49-F238E27FC236}">
                <a16:creationId xmlns:a16="http://schemas.microsoft.com/office/drawing/2014/main" id="{65EE4762-67DA-4EAD-237A-9CBD1CF9E6CF}"/>
              </a:ext>
            </a:extLst>
          </p:cNvPr>
          <p:cNvSpPr>
            <a:spLocks noGrp="1"/>
          </p:cNvSpPr>
          <p:nvPr>
            <p:ph idx="1"/>
          </p:nvPr>
        </p:nvSpPr>
        <p:spPr/>
        <p:txBody>
          <a:bodyPr>
            <a:normAutofit fontScale="85000" lnSpcReduction="20000"/>
          </a:bodyPr>
          <a:lstStyle/>
          <a:p>
            <a:pPr marL="342900" marR="69215" lvl="0" indent="-342900" algn="just">
              <a:spcBef>
                <a:spcPts val="20"/>
              </a:spcBef>
              <a:spcAft>
                <a:spcPts val="0"/>
              </a:spcAft>
              <a:buFont typeface="Symbol" pitchFamily="2" charset="2"/>
              <a:buChar char=""/>
              <a:tabLst>
                <a:tab pos="2318385" algn="l"/>
              </a:tabLst>
            </a:pPr>
            <a:r>
              <a:rPr lang="en-US" sz="1800" spc="-25" dirty="0">
                <a:solidFill>
                  <a:srgbClr val="222222"/>
                </a:solidFill>
                <a:effectLst/>
                <a:latin typeface="Times New Roman" panose="02020603050405020304" pitchFamily="18" charset="0"/>
                <a:ea typeface="Arial MT"/>
                <a:cs typeface="Arial MT"/>
              </a:rPr>
              <a:t>Raluca </a:t>
            </a:r>
            <a:r>
              <a:rPr lang="en-US" sz="1800" spc="-25" dirty="0" err="1">
                <a:solidFill>
                  <a:srgbClr val="222222"/>
                </a:solidFill>
                <a:effectLst/>
                <a:latin typeface="Times New Roman" panose="02020603050405020304" pitchFamily="18" charset="0"/>
                <a:ea typeface="Arial MT"/>
                <a:cs typeface="Arial MT"/>
              </a:rPr>
              <a:t>Bercea</a:t>
            </a:r>
            <a:r>
              <a:rPr lang="en-US" sz="1800" spc="-25" dirty="0">
                <a:solidFill>
                  <a:srgbClr val="222222"/>
                </a:solidFill>
                <a:effectLst/>
                <a:latin typeface="Times New Roman" panose="02020603050405020304" pitchFamily="18" charset="0"/>
                <a:ea typeface="Arial MT"/>
                <a:cs typeface="Arial MT"/>
              </a:rPr>
              <a:t>, Op-Ed: </a:t>
            </a:r>
            <a:r>
              <a:rPr lang="en-US" sz="1800" i="1" dirty="0">
                <a:effectLst/>
                <a:latin typeface="Times New Roman" panose="02020603050405020304" pitchFamily="18" charset="0"/>
                <a:ea typeface="Arial MT"/>
                <a:cs typeface="Arial MT"/>
              </a:rPr>
              <a:t>In the interest of national procedural autonomy: </a:t>
            </a:r>
            <a:r>
              <a:rPr lang="en-GB" sz="1800" i="1" dirty="0">
                <a:effectLst/>
                <a:latin typeface="Times New Roman" panose="02020603050405020304" pitchFamily="18" charset="0"/>
                <a:ea typeface="Arial MT"/>
                <a:cs typeface="Arial MT"/>
              </a:rPr>
              <a:t>The Judgement in Case 53/23</a:t>
            </a:r>
            <a:r>
              <a:rPr lang="en-GB" sz="1800" dirty="0">
                <a:effectLst/>
                <a:latin typeface="Times New Roman" panose="02020603050405020304" pitchFamily="18" charset="0"/>
                <a:ea typeface="Arial MT"/>
                <a:cs typeface="Arial MT"/>
              </a:rPr>
              <a:t>, </a:t>
            </a:r>
            <a:r>
              <a:rPr lang="en-US" sz="1800" spc="-30" dirty="0">
                <a:solidFill>
                  <a:srgbClr val="222222"/>
                </a:solidFill>
                <a:effectLst/>
                <a:latin typeface="Times New Roman" panose="02020603050405020304" pitchFamily="18" charset="0"/>
                <a:ea typeface="Arial MT"/>
                <a:cs typeface="Arial MT"/>
              </a:rPr>
              <a:t>on</a:t>
            </a:r>
            <a:r>
              <a:rPr lang="en-US" sz="1800" spc="-70" dirty="0">
                <a:solidFill>
                  <a:srgbClr val="222222"/>
                </a:solidFill>
                <a:effectLst/>
                <a:latin typeface="Times New Roman" panose="02020603050405020304" pitchFamily="18" charset="0"/>
                <a:ea typeface="Arial MT"/>
                <a:cs typeface="Arial MT"/>
              </a:rPr>
              <a:t> </a:t>
            </a:r>
            <a:r>
              <a:rPr lang="en-US" sz="1800" spc="-30" dirty="0">
                <a:solidFill>
                  <a:srgbClr val="222222"/>
                </a:solidFill>
                <a:effectLst/>
                <a:latin typeface="Times New Roman" panose="02020603050405020304" pitchFamily="18" charset="0"/>
                <a:ea typeface="Arial MT"/>
                <a:cs typeface="Arial MT"/>
              </a:rPr>
              <a:t>the</a:t>
            </a:r>
            <a:r>
              <a:rPr lang="en-US" sz="1800" spc="-70" dirty="0">
                <a:solidFill>
                  <a:srgbClr val="222222"/>
                </a:solidFill>
                <a:effectLst/>
                <a:latin typeface="Times New Roman" panose="02020603050405020304" pitchFamily="18" charset="0"/>
                <a:ea typeface="Arial MT"/>
                <a:cs typeface="Arial MT"/>
              </a:rPr>
              <a:t> </a:t>
            </a:r>
            <a:r>
              <a:rPr lang="en-US" sz="1800" spc="-30" dirty="0" err="1">
                <a:solidFill>
                  <a:srgbClr val="222222"/>
                </a:solidFill>
                <a:effectLst/>
                <a:latin typeface="Times New Roman" panose="02020603050405020304" pitchFamily="18" charset="0"/>
                <a:ea typeface="Arial MT"/>
                <a:cs typeface="Arial MT"/>
              </a:rPr>
              <a:t>EULawLive</a:t>
            </a:r>
            <a:r>
              <a:rPr lang="en-US" sz="1800" spc="-70" dirty="0">
                <a:solidFill>
                  <a:srgbClr val="222222"/>
                </a:solidFill>
                <a:effectLst/>
                <a:latin typeface="Times New Roman" panose="02020603050405020304" pitchFamily="18" charset="0"/>
                <a:ea typeface="Arial MT"/>
                <a:cs typeface="Arial MT"/>
              </a:rPr>
              <a:t> </a:t>
            </a:r>
            <a:r>
              <a:rPr lang="en-US" sz="1800" spc="-25" dirty="0">
                <a:solidFill>
                  <a:srgbClr val="222222"/>
                </a:solidFill>
                <a:effectLst/>
                <a:latin typeface="Times New Roman" panose="02020603050405020304" pitchFamily="18" charset="0"/>
                <a:ea typeface="Arial MT"/>
                <a:cs typeface="Arial MT"/>
              </a:rPr>
              <a:t>blog,</a:t>
            </a:r>
            <a:r>
              <a:rPr lang="en-US" sz="1800" spc="-65" dirty="0">
                <a:solidFill>
                  <a:srgbClr val="222222"/>
                </a:solidFill>
                <a:effectLst/>
                <a:latin typeface="Times New Roman" panose="02020603050405020304" pitchFamily="18" charset="0"/>
                <a:ea typeface="Arial MT"/>
                <a:cs typeface="Arial MT"/>
              </a:rPr>
              <a:t> </a:t>
            </a:r>
            <a:r>
              <a:rPr lang="en-US" sz="1800" spc="-25" dirty="0">
                <a:solidFill>
                  <a:srgbClr val="222222"/>
                </a:solidFill>
                <a:effectLst/>
                <a:latin typeface="Times New Roman" panose="02020603050405020304" pitchFamily="18" charset="0"/>
                <a:ea typeface="Arial MT"/>
                <a:cs typeface="Arial MT"/>
              </a:rPr>
              <a:t>19.06.2024,</a:t>
            </a:r>
            <a:r>
              <a:rPr lang="en-US" sz="1800" spc="-65" dirty="0">
                <a:solidFill>
                  <a:srgbClr val="222222"/>
                </a:solidFill>
                <a:effectLst/>
                <a:latin typeface="Times New Roman" panose="02020603050405020304" pitchFamily="18" charset="0"/>
                <a:ea typeface="Arial MT"/>
                <a:cs typeface="Arial MT"/>
              </a:rPr>
              <a:t> </a:t>
            </a:r>
            <a:r>
              <a:rPr lang="en-US" sz="1800" spc="-25" dirty="0">
                <a:solidFill>
                  <a:srgbClr val="222222"/>
                </a:solidFill>
                <a:effectLst/>
                <a:latin typeface="Times New Roman" panose="02020603050405020304" pitchFamily="18" charset="0"/>
                <a:ea typeface="Arial MT"/>
                <a:cs typeface="Arial MT"/>
              </a:rPr>
              <a:t>ISSN</a:t>
            </a:r>
            <a:r>
              <a:rPr lang="en-US" sz="1800" spc="-70" dirty="0">
                <a:solidFill>
                  <a:srgbClr val="222222"/>
                </a:solidFill>
                <a:effectLst/>
                <a:latin typeface="Times New Roman" panose="02020603050405020304" pitchFamily="18" charset="0"/>
                <a:ea typeface="Arial MT"/>
                <a:cs typeface="Arial MT"/>
              </a:rPr>
              <a:t> </a:t>
            </a:r>
            <a:r>
              <a:rPr lang="en-US" sz="1800" spc="-25" dirty="0">
                <a:solidFill>
                  <a:srgbClr val="222222"/>
                </a:solidFill>
                <a:effectLst/>
                <a:latin typeface="Times New Roman" panose="02020603050405020304" pitchFamily="18" charset="0"/>
                <a:ea typeface="Arial MT"/>
                <a:cs typeface="Arial MT"/>
              </a:rPr>
              <a:t>2695-9585</a:t>
            </a:r>
            <a:endParaRPr lang="en-RO" sz="1800" dirty="0">
              <a:effectLst/>
              <a:latin typeface="Arial MT"/>
              <a:ea typeface="Arial MT"/>
              <a:cs typeface="Arial MT"/>
            </a:endParaRPr>
          </a:p>
          <a:p>
            <a:pPr marL="342900" marR="69215" lvl="0" indent="-342900" algn="just">
              <a:spcBef>
                <a:spcPts val="20"/>
              </a:spcBef>
              <a:spcAft>
                <a:spcPts val="0"/>
              </a:spcAft>
              <a:buFont typeface="Symbol" pitchFamily="2" charset="2"/>
              <a:buChar char=""/>
              <a:tabLst>
                <a:tab pos="2318385" algn="l"/>
              </a:tabLst>
            </a:pPr>
            <a:r>
              <a:rPr lang="en-US" sz="1800" spc="-30" dirty="0">
                <a:solidFill>
                  <a:srgbClr val="222222"/>
                </a:solidFill>
                <a:effectLst/>
                <a:latin typeface="Times New Roman" panose="02020603050405020304" pitchFamily="18" charset="0"/>
                <a:ea typeface="Arial MT"/>
                <a:cs typeface="Arial MT"/>
              </a:rPr>
              <a:t>Raluca </a:t>
            </a:r>
            <a:r>
              <a:rPr lang="en-US" sz="1800" spc="-30" dirty="0" err="1">
                <a:solidFill>
                  <a:srgbClr val="222222"/>
                </a:solidFill>
                <a:effectLst/>
                <a:latin typeface="Times New Roman" panose="02020603050405020304" pitchFamily="18" charset="0"/>
                <a:ea typeface="Arial MT"/>
                <a:cs typeface="Arial MT"/>
              </a:rPr>
              <a:t>Bercea</a:t>
            </a:r>
            <a:r>
              <a:rPr lang="en-US" sz="1800" spc="-30" dirty="0">
                <a:solidFill>
                  <a:srgbClr val="222222"/>
                </a:solidFill>
                <a:effectLst/>
                <a:latin typeface="Times New Roman" panose="02020603050405020304" pitchFamily="18" charset="0"/>
                <a:ea typeface="Arial MT"/>
                <a:cs typeface="Arial MT"/>
              </a:rPr>
              <a:t>, Op-Ed: </a:t>
            </a:r>
            <a:r>
              <a:rPr lang="en-US" sz="1800" i="1" spc="-30" dirty="0">
                <a:solidFill>
                  <a:srgbClr val="222222"/>
                </a:solidFill>
                <a:effectLst/>
                <a:latin typeface="Times New Roman" panose="02020603050405020304" pitchFamily="18" charset="0"/>
                <a:ea typeface="Arial MT"/>
                <a:cs typeface="Arial MT"/>
              </a:rPr>
              <a:t>It’s all about (the Romanian) context. </a:t>
            </a:r>
            <a:r>
              <a:rPr lang="en-US" sz="1800" i="1" spc="-25" dirty="0">
                <a:solidFill>
                  <a:srgbClr val="222222"/>
                </a:solidFill>
                <a:effectLst/>
                <a:latin typeface="Times New Roman" panose="02020603050405020304" pitchFamily="18" charset="0"/>
                <a:ea typeface="Arial MT"/>
                <a:cs typeface="Arial MT"/>
              </a:rPr>
              <a:t>The Judgement in case C-817/21</a:t>
            </a:r>
            <a:r>
              <a:rPr lang="en-US" sz="1800" spc="-25" dirty="0">
                <a:solidFill>
                  <a:srgbClr val="222222"/>
                </a:solidFill>
                <a:effectLst/>
                <a:latin typeface="Times New Roman" panose="02020603050405020304" pitchFamily="18" charset="0"/>
                <a:ea typeface="Arial MT"/>
                <a:cs typeface="Arial MT"/>
              </a:rPr>
              <a:t>, on the</a:t>
            </a:r>
            <a:r>
              <a:rPr lang="en-US" sz="1800" spc="-210" dirty="0">
                <a:solidFill>
                  <a:srgbClr val="222222"/>
                </a:solidFill>
                <a:effectLst/>
                <a:latin typeface="Times New Roman" panose="02020603050405020304" pitchFamily="18" charset="0"/>
                <a:ea typeface="Arial MT"/>
                <a:cs typeface="Arial MT"/>
              </a:rPr>
              <a:t> </a:t>
            </a:r>
            <a:r>
              <a:rPr lang="en-US" sz="1800" dirty="0" err="1">
                <a:solidFill>
                  <a:srgbClr val="222222"/>
                </a:solidFill>
                <a:effectLst/>
                <a:latin typeface="Times New Roman" panose="02020603050405020304" pitchFamily="18" charset="0"/>
                <a:ea typeface="Arial MT"/>
                <a:cs typeface="Arial MT"/>
              </a:rPr>
              <a:t>EULawLive</a:t>
            </a:r>
            <a:r>
              <a:rPr lang="en-US" sz="1800" spc="-80" dirty="0">
                <a:solidFill>
                  <a:srgbClr val="222222"/>
                </a:solidFill>
                <a:effectLst/>
                <a:latin typeface="Times New Roman" panose="02020603050405020304" pitchFamily="18" charset="0"/>
                <a:ea typeface="Arial MT"/>
                <a:cs typeface="Arial MT"/>
              </a:rPr>
              <a:t> </a:t>
            </a:r>
            <a:r>
              <a:rPr lang="en-US" sz="1800" dirty="0">
                <a:solidFill>
                  <a:srgbClr val="222222"/>
                </a:solidFill>
                <a:effectLst/>
                <a:latin typeface="Times New Roman" panose="02020603050405020304" pitchFamily="18" charset="0"/>
                <a:ea typeface="Arial MT"/>
                <a:cs typeface="Arial MT"/>
              </a:rPr>
              <a:t>blog,</a:t>
            </a:r>
            <a:r>
              <a:rPr lang="en-US" sz="1800" spc="-75" dirty="0">
                <a:solidFill>
                  <a:srgbClr val="222222"/>
                </a:solidFill>
                <a:effectLst/>
                <a:latin typeface="Times New Roman" panose="02020603050405020304" pitchFamily="18" charset="0"/>
                <a:ea typeface="Arial MT"/>
                <a:cs typeface="Arial MT"/>
              </a:rPr>
              <a:t> </a:t>
            </a:r>
            <a:r>
              <a:rPr lang="en-US" sz="1800" dirty="0">
                <a:solidFill>
                  <a:srgbClr val="222222"/>
                </a:solidFill>
                <a:effectLst/>
                <a:latin typeface="Times New Roman" panose="02020603050405020304" pitchFamily="18" charset="0"/>
                <a:ea typeface="Arial MT"/>
                <a:cs typeface="Arial MT"/>
              </a:rPr>
              <a:t>26.05.2023,</a:t>
            </a:r>
            <a:r>
              <a:rPr lang="en-US" sz="1800" spc="-75" dirty="0">
                <a:solidFill>
                  <a:srgbClr val="222222"/>
                </a:solidFill>
                <a:effectLst/>
                <a:latin typeface="Times New Roman" panose="02020603050405020304" pitchFamily="18" charset="0"/>
                <a:ea typeface="Arial MT"/>
                <a:cs typeface="Arial MT"/>
              </a:rPr>
              <a:t> </a:t>
            </a:r>
            <a:r>
              <a:rPr lang="en-US" sz="1800" dirty="0">
                <a:solidFill>
                  <a:srgbClr val="222222"/>
                </a:solidFill>
                <a:effectLst/>
                <a:latin typeface="Times New Roman" panose="02020603050405020304" pitchFamily="18" charset="0"/>
                <a:ea typeface="Arial MT"/>
                <a:cs typeface="Arial MT"/>
              </a:rPr>
              <a:t>ISSN</a:t>
            </a:r>
            <a:r>
              <a:rPr lang="en-US" sz="1800" spc="-80" dirty="0">
                <a:solidFill>
                  <a:srgbClr val="222222"/>
                </a:solidFill>
                <a:effectLst/>
                <a:latin typeface="Times New Roman" panose="02020603050405020304" pitchFamily="18" charset="0"/>
                <a:ea typeface="Arial MT"/>
                <a:cs typeface="Arial MT"/>
              </a:rPr>
              <a:t> </a:t>
            </a:r>
            <a:r>
              <a:rPr lang="en-US" sz="1800" dirty="0">
                <a:solidFill>
                  <a:srgbClr val="222222"/>
                </a:solidFill>
                <a:effectLst/>
                <a:latin typeface="Times New Roman" panose="02020603050405020304" pitchFamily="18" charset="0"/>
                <a:ea typeface="Arial MT"/>
                <a:cs typeface="Arial MT"/>
              </a:rPr>
              <a:t>2695-9585</a:t>
            </a:r>
          </a:p>
          <a:p>
            <a:pPr marL="342900" marR="69215" indent="-342900" algn="just">
              <a:spcBef>
                <a:spcPts val="20"/>
              </a:spcBef>
              <a:buFont typeface="Symbol" pitchFamily="2" charset="2"/>
              <a:buChar char=""/>
              <a:tabLst>
                <a:tab pos="2318385" algn="l"/>
              </a:tabLst>
            </a:pPr>
            <a:r>
              <a:rPr lang="en-US" sz="1800" spc="-25" dirty="0">
                <a:solidFill>
                  <a:srgbClr val="222222"/>
                </a:solidFill>
                <a:effectLst/>
                <a:latin typeface="Times New Roman" panose="02020603050405020304" pitchFamily="18" charset="0"/>
                <a:ea typeface="Arial MT"/>
                <a:cs typeface="Arial MT"/>
              </a:rPr>
              <a:t>Raluca </a:t>
            </a:r>
            <a:r>
              <a:rPr lang="en-US" sz="1800" spc="-25" dirty="0" err="1">
                <a:solidFill>
                  <a:srgbClr val="222222"/>
                </a:solidFill>
                <a:effectLst/>
                <a:latin typeface="Times New Roman" panose="02020603050405020304" pitchFamily="18" charset="0"/>
                <a:ea typeface="Arial MT"/>
                <a:cs typeface="Arial MT"/>
              </a:rPr>
              <a:t>Bercea</a:t>
            </a:r>
            <a:r>
              <a:rPr lang="en-US" sz="1800" spc="-25" dirty="0">
                <a:solidFill>
                  <a:srgbClr val="222222"/>
                </a:solidFill>
                <a:effectLst/>
                <a:latin typeface="Times New Roman" panose="02020603050405020304" pitchFamily="18" charset="0"/>
                <a:ea typeface="Arial MT"/>
                <a:cs typeface="Arial MT"/>
              </a:rPr>
              <a:t> (with </a:t>
            </a:r>
            <a:r>
              <a:rPr lang="en-US" sz="1800" spc="-25" dirty="0" err="1">
                <a:solidFill>
                  <a:srgbClr val="222222"/>
                </a:solidFill>
                <a:effectLst/>
                <a:latin typeface="Times New Roman" panose="02020603050405020304" pitchFamily="18" charset="0"/>
                <a:ea typeface="Arial MT"/>
                <a:cs typeface="Arial MT"/>
              </a:rPr>
              <a:t>Sorina</a:t>
            </a:r>
            <a:r>
              <a:rPr lang="en-US" sz="1800" spc="-25" dirty="0">
                <a:solidFill>
                  <a:srgbClr val="222222"/>
                </a:solidFill>
                <a:effectLst/>
                <a:latin typeface="Times New Roman" panose="02020603050405020304" pitchFamily="18" charset="0"/>
                <a:ea typeface="Arial MT"/>
                <a:cs typeface="Arial MT"/>
              </a:rPr>
              <a:t> </a:t>
            </a:r>
            <a:r>
              <a:rPr lang="en-US" sz="1800" spc="-25" dirty="0" err="1">
                <a:solidFill>
                  <a:srgbClr val="222222"/>
                </a:solidFill>
                <a:effectLst/>
                <a:latin typeface="Times New Roman" panose="02020603050405020304" pitchFamily="18" charset="0"/>
                <a:ea typeface="Arial MT"/>
                <a:cs typeface="Arial MT"/>
              </a:rPr>
              <a:t>Doroga</a:t>
            </a:r>
            <a:r>
              <a:rPr lang="en-US" sz="1800" spc="-25" dirty="0">
                <a:solidFill>
                  <a:srgbClr val="222222"/>
                </a:solidFill>
                <a:effectLst/>
                <a:latin typeface="Times New Roman" panose="02020603050405020304" pitchFamily="18" charset="0"/>
                <a:ea typeface="Arial MT"/>
                <a:cs typeface="Arial MT"/>
              </a:rPr>
              <a:t>), The Role of Judicial Associations in Preventing Rule of Law Decay in Romania: Informal Communication and Strategic Use of Preliminary References. </a:t>
            </a:r>
            <a:r>
              <a:rPr lang="en-US" sz="1800" i="1" spc="-25" dirty="0">
                <a:solidFill>
                  <a:srgbClr val="222222"/>
                </a:solidFill>
                <a:effectLst/>
                <a:latin typeface="Times New Roman" panose="02020603050405020304" pitchFamily="18" charset="0"/>
                <a:ea typeface="Arial MT"/>
                <a:cs typeface="Arial MT"/>
              </a:rPr>
              <a:t>German Law Journal </a:t>
            </a:r>
            <a:r>
              <a:rPr lang="en-US" sz="1800" spc="-25" dirty="0">
                <a:solidFill>
                  <a:srgbClr val="222222"/>
                </a:solidFill>
                <a:effectLst/>
                <a:latin typeface="Times New Roman" panose="02020603050405020304" pitchFamily="18" charset="0"/>
                <a:ea typeface="Arial MT"/>
                <a:cs typeface="Arial MT"/>
              </a:rPr>
              <a:t>24, 2023, 1393–1411.</a:t>
            </a:r>
            <a:endParaRPr lang="en-RO" sz="1800" dirty="0">
              <a:effectLst/>
              <a:latin typeface="Arial MT"/>
              <a:ea typeface="Arial MT"/>
              <a:cs typeface="Arial MT"/>
            </a:endParaRPr>
          </a:p>
          <a:p>
            <a:pPr marL="342900" marR="69215" lvl="0" indent="-342900" algn="just">
              <a:spcBef>
                <a:spcPts val="20"/>
              </a:spcBef>
              <a:spcAft>
                <a:spcPts val="0"/>
              </a:spcAft>
              <a:buFont typeface="Symbol" pitchFamily="2" charset="2"/>
              <a:buChar char=""/>
              <a:tabLst>
                <a:tab pos="2318385" algn="l"/>
              </a:tabLst>
            </a:pPr>
            <a:r>
              <a:rPr lang="en-US" sz="1800" spc="-30" dirty="0">
                <a:effectLst/>
                <a:latin typeface="Times New Roman" panose="02020603050405020304" pitchFamily="18" charset="0"/>
                <a:ea typeface="Arial MT"/>
                <a:cs typeface="Arial MT"/>
              </a:rPr>
              <a:t>Raluca</a:t>
            </a:r>
            <a:r>
              <a:rPr lang="en-US" sz="1800" spc="-50" dirty="0">
                <a:effectLst/>
                <a:latin typeface="Times New Roman" panose="02020603050405020304" pitchFamily="18" charset="0"/>
                <a:ea typeface="Arial MT"/>
                <a:cs typeface="Arial MT"/>
              </a:rPr>
              <a:t> </a:t>
            </a:r>
            <a:r>
              <a:rPr lang="en-US" sz="1800" spc="-30" dirty="0" err="1">
                <a:effectLst/>
                <a:latin typeface="Times New Roman" panose="02020603050405020304" pitchFamily="18" charset="0"/>
                <a:ea typeface="Arial MT"/>
                <a:cs typeface="Arial MT"/>
              </a:rPr>
              <a:t>Bercea</a:t>
            </a:r>
            <a:r>
              <a:rPr lang="en-US" sz="1800" spc="-50" dirty="0">
                <a:effectLst/>
                <a:latin typeface="Times New Roman" panose="02020603050405020304" pitchFamily="18" charset="0"/>
                <a:ea typeface="Arial MT"/>
                <a:cs typeface="Arial MT"/>
              </a:rPr>
              <a:t> </a:t>
            </a:r>
            <a:r>
              <a:rPr lang="en-US" sz="1800" spc="-30" dirty="0">
                <a:effectLst/>
                <a:latin typeface="Times New Roman" panose="02020603050405020304" pitchFamily="18" charset="0"/>
                <a:ea typeface="Arial MT"/>
                <a:cs typeface="Arial MT"/>
              </a:rPr>
              <a:t>(with</a:t>
            </a:r>
            <a:r>
              <a:rPr lang="en-US" sz="1800" spc="-50" dirty="0">
                <a:effectLst/>
                <a:latin typeface="Times New Roman" panose="02020603050405020304" pitchFamily="18" charset="0"/>
                <a:ea typeface="Arial MT"/>
                <a:cs typeface="Arial MT"/>
              </a:rPr>
              <a:t> </a:t>
            </a:r>
            <a:r>
              <a:rPr lang="en-US" sz="1800" spc="-30" dirty="0">
                <a:effectLst/>
                <a:latin typeface="Times New Roman" panose="02020603050405020304" pitchFamily="18" charset="0"/>
                <a:ea typeface="Arial MT"/>
                <a:cs typeface="Arial MT"/>
              </a:rPr>
              <a:t>Madalina</a:t>
            </a:r>
            <a:r>
              <a:rPr lang="en-US" sz="1800" spc="-50" dirty="0">
                <a:effectLst/>
                <a:latin typeface="Times New Roman" panose="02020603050405020304" pitchFamily="18" charset="0"/>
                <a:ea typeface="Arial MT"/>
                <a:cs typeface="Arial MT"/>
              </a:rPr>
              <a:t> </a:t>
            </a:r>
            <a:r>
              <a:rPr lang="en-US" sz="1800" spc="-30" dirty="0" err="1">
                <a:effectLst/>
                <a:latin typeface="Times New Roman" panose="02020603050405020304" pitchFamily="18" charset="0"/>
                <a:ea typeface="Arial MT"/>
                <a:cs typeface="Arial MT"/>
              </a:rPr>
              <a:t>Moraru</a:t>
            </a:r>
            <a:r>
              <a:rPr lang="en-US" sz="1800" spc="-30" dirty="0">
                <a:effectLst/>
                <a:latin typeface="Times New Roman" panose="02020603050405020304" pitchFamily="18" charset="0"/>
                <a:ea typeface="Arial MT"/>
                <a:cs typeface="Arial MT"/>
              </a:rPr>
              <a:t>),</a:t>
            </a:r>
            <a:r>
              <a:rPr lang="en-US" sz="1800" spc="-4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The</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Romanian</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Saga</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on</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the</a:t>
            </a:r>
            <a:r>
              <a:rPr lang="en-US" sz="1800" i="1" spc="-45"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Rule</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of</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Law.</a:t>
            </a:r>
            <a:r>
              <a:rPr lang="en-US" sz="1800" i="1" spc="-65"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A</a:t>
            </a:r>
            <a:r>
              <a:rPr lang="en-US" sz="1800" i="1" spc="-7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Point</a:t>
            </a:r>
            <a:r>
              <a:rPr lang="en-US" sz="1800" i="1" spc="-45"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of</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Reference</a:t>
            </a:r>
            <a:r>
              <a:rPr lang="en-US" sz="1800" i="1" spc="-20" dirty="0">
                <a:effectLst/>
                <a:latin typeface="Times New Roman" panose="02020603050405020304" pitchFamily="18" charset="0"/>
                <a:ea typeface="Arial MT"/>
                <a:cs typeface="Arial MT"/>
              </a:rPr>
              <a:t> </a:t>
            </a:r>
            <a:r>
              <a:rPr lang="en-US" sz="1800" i="1" spc="-30" dirty="0">
                <a:effectLst/>
                <a:latin typeface="Times New Roman" panose="02020603050405020304" pitchFamily="18" charset="0"/>
                <a:ea typeface="Arial MT"/>
                <a:cs typeface="Arial MT"/>
              </a:rPr>
              <a:t>on Primacy </a:t>
            </a:r>
            <a:r>
              <a:rPr lang="en-US" sz="1800" i="1" spc="-25" dirty="0">
                <a:effectLst/>
                <a:latin typeface="Times New Roman" panose="02020603050405020304" pitchFamily="18" charset="0"/>
                <a:ea typeface="Arial MT"/>
                <a:cs typeface="Arial MT"/>
              </a:rPr>
              <a:t>of EU Law, Judicial Independence and Rule of Law Standards</a:t>
            </a:r>
            <a:r>
              <a:rPr lang="en-US" sz="1800" spc="-25" dirty="0">
                <a:effectLst/>
                <a:latin typeface="Times New Roman" panose="02020603050405020304" pitchFamily="18" charset="0"/>
                <a:ea typeface="Arial MT"/>
                <a:cs typeface="Arial MT"/>
              </a:rPr>
              <a:t>, on the </a:t>
            </a:r>
            <a:r>
              <a:rPr lang="en-US" sz="1800" spc="-25" dirty="0" err="1">
                <a:effectLst/>
                <a:latin typeface="Times New Roman" panose="02020603050405020304" pitchFamily="18" charset="0"/>
                <a:ea typeface="Arial MT"/>
                <a:cs typeface="Arial MT"/>
              </a:rPr>
              <a:t>EULawLive</a:t>
            </a:r>
            <a:r>
              <a:rPr lang="en-US" sz="1800" spc="-25" dirty="0">
                <a:effectLst/>
                <a:latin typeface="Times New Roman" panose="02020603050405020304" pitchFamily="18" charset="0"/>
                <a:ea typeface="Arial MT"/>
                <a:cs typeface="Arial MT"/>
              </a:rPr>
              <a:t> blog,</a:t>
            </a:r>
            <a:r>
              <a:rPr lang="en-US" sz="1800" spc="-20" dirty="0">
                <a:effectLst/>
                <a:latin typeface="Times New Roman" panose="02020603050405020304" pitchFamily="18" charset="0"/>
                <a:ea typeface="Arial MT"/>
                <a:cs typeface="Arial MT"/>
              </a:rPr>
              <a:t> </a:t>
            </a:r>
            <a:r>
              <a:rPr lang="en-US" sz="1800" dirty="0">
                <a:effectLst/>
                <a:latin typeface="Times New Roman" panose="02020603050405020304" pitchFamily="18" charset="0"/>
                <a:ea typeface="Arial MT"/>
                <a:cs typeface="Arial MT"/>
              </a:rPr>
              <a:t>no.</a:t>
            </a:r>
            <a:r>
              <a:rPr lang="en-US" sz="1800" spc="-75" dirty="0">
                <a:effectLst/>
                <a:latin typeface="Times New Roman" panose="02020603050405020304" pitchFamily="18" charset="0"/>
                <a:ea typeface="Arial MT"/>
                <a:cs typeface="Arial MT"/>
              </a:rPr>
              <a:t> </a:t>
            </a:r>
            <a:r>
              <a:rPr lang="en-US" sz="1800" dirty="0">
                <a:effectLst/>
                <a:latin typeface="Times New Roman" panose="02020603050405020304" pitchFamily="18" charset="0"/>
                <a:ea typeface="Arial MT"/>
                <a:cs typeface="Arial MT"/>
              </a:rPr>
              <a:t>137,</a:t>
            </a:r>
            <a:r>
              <a:rPr lang="en-US" sz="1800" spc="-70" dirty="0">
                <a:effectLst/>
                <a:latin typeface="Times New Roman" panose="02020603050405020304" pitchFamily="18" charset="0"/>
                <a:ea typeface="Arial MT"/>
                <a:cs typeface="Arial MT"/>
              </a:rPr>
              <a:t> </a:t>
            </a:r>
            <a:r>
              <a:rPr lang="en-US" sz="1800" dirty="0">
                <a:effectLst/>
                <a:latin typeface="Times New Roman" panose="02020603050405020304" pitchFamily="18" charset="0"/>
                <a:ea typeface="Arial MT"/>
                <a:cs typeface="Arial MT"/>
              </a:rPr>
              <a:t>01.04.2023</a:t>
            </a:r>
            <a:r>
              <a:rPr lang="en-US" sz="1800" spc="-75" dirty="0">
                <a:effectLst/>
                <a:latin typeface="Times New Roman" panose="02020603050405020304" pitchFamily="18" charset="0"/>
                <a:ea typeface="Arial MT"/>
                <a:cs typeface="Arial MT"/>
              </a:rPr>
              <a:t> </a:t>
            </a:r>
            <a:r>
              <a:rPr lang="en-US" sz="1800" dirty="0">
                <a:solidFill>
                  <a:srgbClr val="222222"/>
                </a:solidFill>
                <a:effectLst/>
                <a:latin typeface="Times New Roman" panose="02020603050405020304" pitchFamily="18" charset="0"/>
                <a:ea typeface="Arial MT"/>
                <a:cs typeface="Arial MT"/>
              </a:rPr>
              <a:t>ISSN</a:t>
            </a:r>
            <a:r>
              <a:rPr lang="en-US" sz="1800" spc="-75" dirty="0">
                <a:solidFill>
                  <a:srgbClr val="222222"/>
                </a:solidFill>
                <a:effectLst/>
                <a:latin typeface="Times New Roman" panose="02020603050405020304" pitchFamily="18" charset="0"/>
                <a:ea typeface="Arial MT"/>
                <a:cs typeface="Arial MT"/>
              </a:rPr>
              <a:t> </a:t>
            </a:r>
            <a:r>
              <a:rPr lang="en-US" sz="1800" dirty="0">
                <a:solidFill>
                  <a:srgbClr val="222222"/>
                </a:solidFill>
                <a:effectLst/>
                <a:latin typeface="Times New Roman" panose="02020603050405020304" pitchFamily="18" charset="0"/>
                <a:ea typeface="Arial MT"/>
                <a:cs typeface="Arial MT"/>
              </a:rPr>
              <a:t>2695-9585</a:t>
            </a:r>
            <a:endParaRPr lang="en-RO" sz="1800" dirty="0">
              <a:effectLst/>
              <a:latin typeface="Arial MT"/>
              <a:ea typeface="Arial MT"/>
              <a:cs typeface="Arial MT"/>
            </a:endParaRPr>
          </a:p>
          <a:p>
            <a:pPr marL="342900" marR="69850" lvl="0" indent="-342900" algn="just">
              <a:spcAft>
                <a:spcPts val="0"/>
              </a:spcAft>
              <a:buFont typeface="Symbol" pitchFamily="2" charset="2"/>
              <a:buChar char=""/>
              <a:tabLst>
                <a:tab pos="2318385" algn="l"/>
              </a:tabLst>
            </a:pPr>
            <a:r>
              <a:rPr lang="en-US" sz="1800" spc="-30" dirty="0">
                <a:effectLst/>
                <a:latin typeface="Times New Roman" panose="02020603050405020304" pitchFamily="18" charset="0"/>
                <a:ea typeface="Arial MT"/>
                <a:cs typeface="Arial MT"/>
              </a:rPr>
              <a:t>Raluca</a:t>
            </a:r>
            <a:r>
              <a:rPr lang="en-US" sz="1800" spc="-50" dirty="0">
                <a:effectLst/>
                <a:latin typeface="Times New Roman" panose="02020603050405020304" pitchFamily="18" charset="0"/>
                <a:ea typeface="Arial MT"/>
                <a:cs typeface="Arial MT"/>
              </a:rPr>
              <a:t> </a:t>
            </a:r>
            <a:r>
              <a:rPr lang="en-US" sz="1800" spc="-25" dirty="0" err="1">
                <a:effectLst/>
                <a:latin typeface="Times New Roman" panose="02020603050405020304" pitchFamily="18" charset="0"/>
                <a:ea typeface="Arial MT"/>
                <a:cs typeface="Arial MT"/>
              </a:rPr>
              <a:t>Bercea</a:t>
            </a:r>
            <a:r>
              <a:rPr lang="en-US" sz="1800" spc="-50" dirty="0">
                <a:effectLst/>
                <a:latin typeface="Times New Roman" panose="02020603050405020304" pitchFamily="18" charset="0"/>
                <a:ea typeface="Arial MT"/>
                <a:cs typeface="Arial MT"/>
              </a:rPr>
              <a:t> </a:t>
            </a:r>
            <a:r>
              <a:rPr lang="en-US" sz="1800" spc="-25" dirty="0">
                <a:effectLst/>
                <a:latin typeface="Times New Roman" panose="02020603050405020304" pitchFamily="18" charset="0"/>
                <a:ea typeface="Arial MT"/>
                <a:cs typeface="Arial MT"/>
              </a:rPr>
              <a:t>(with</a:t>
            </a:r>
            <a:r>
              <a:rPr lang="en-US" sz="1800" spc="-50" dirty="0">
                <a:effectLst/>
                <a:latin typeface="Times New Roman" panose="02020603050405020304" pitchFamily="18" charset="0"/>
                <a:ea typeface="Arial MT"/>
                <a:cs typeface="Arial MT"/>
              </a:rPr>
              <a:t> </a:t>
            </a:r>
            <a:r>
              <a:rPr lang="en-US" sz="1800" spc="-25" dirty="0">
                <a:effectLst/>
                <a:latin typeface="Times New Roman" panose="02020603050405020304" pitchFamily="18" charset="0"/>
                <a:ea typeface="Arial MT"/>
                <a:cs typeface="Arial MT"/>
              </a:rPr>
              <a:t>Madalina</a:t>
            </a:r>
            <a:r>
              <a:rPr lang="en-US" sz="1800" spc="-50" dirty="0">
                <a:effectLst/>
                <a:latin typeface="Times New Roman" panose="02020603050405020304" pitchFamily="18" charset="0"/>
                <a:ea typeface="Arial MT"/>
                <a:cs typeface="Arial MT"/>
              </a:rPr>
              <a:t> </a:t>
            </a:r>
            <a:r>
              <a:rPr lang="en-US" sz="1800" spc="-25" dirty="0" err="1">
                <a:effectLst/>
                <a:latin typeface="Times New Roman" panose="02020603050405020304" pitchFamily="18" charset="0"/>
                <a:ea typeface="Arial MT"/>
                <a:cs typeface="Arial MT"/>
              </a:rPr>
              <a:t>Moraru</a:t>
            </a:r>
            <a:r>
              <a:rPr lang="en-US" sz="1800" spc="-25" dirty="0">
                <a:effectLst/>
                <a:latin typeface="Times New Roman" panose="02020603050405020304" pitchFamily="18" charset="0"/>
                <a:ea typeface="Arial MT"/>
                <a:cs typeface="Arial MT"/>
              </a:rPr>
              <a:t>),</a:t>
            </a:r>
            <a:r>
              <a:rPr lang="en-US" sz="1800"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The</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First</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Episode</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in</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the</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Romanian</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Rule</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of</a:t>
            </a:r>
            <a:r>
              <a:rPr lang="en-US" sz="1800" i="1" spc="-50"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Law</a:t>
            </a:r>
            <a:r>
              <a:rPr lang="en-US" sz="1800" i="1" spc="-55"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Saga:</a:t>
            </a:r>
            <a:r>
              <a:rPr lang="en-US" sz="1800" i="1" spc="-45" dirty="0">
                <a:effectLst/>
                <a:latin typeface="Times New Roman" panose="02020603050405020304" pitchFamily="18" charset="0"/>
                <a:ea typeface="Arial MT"/>
                <a:cs typeface="Arial MT"/>
              </a:rPr>
              <a:t> </a:t>
            </a:r>
            <a:r>
              <a:rPr lang="en-US" sz="1800" i="1" spc="-25" dirty="0">
                <a:effectLst/>
                <a:latin typeface="Times New Roman" panose="02020603050405020304" pitchFamily="18" charset="0"/>
                <a:ea typeface="Arial MT"/>
                <a:cs typeface="Arial MT"/>
              </a:rPr>
              <a:t>Joined</a:t>
            </a:r>
            <a:r>
              <a:rPr lang="en-US" sz="1800" i="1" spc="-20" dirty="0">
                <a:effectLst/>
                <a:latin typeface="Times New Roman" panose="02020603050405020304" pitchFamily="18" charset="0"/>
                <a:ea typeface="Arial MT"/>
                <a:cs typeface="Arial MT"/>
              </a:rPr>
              <a:t> </a:t>
            </a:r>
            <a:r>
              <a:rPr lang="en-US" sz="1800" i="1" spc="-10" dirty="0">
                <a:effectLst/>
                <a:latin typeface="Times New Roman" panose="02020603050405020304" pitchFamily="18" charset="0"/>
                <a:ea typeface="Arial MT"/>
                <a:cs typeface="Arial MT"/>
              </a:rPr>
              <a:t>Cases C-83/19, C-127/19, </a:t>
            </a:r>
            <a:r>
              <a:rPr lang="en-US" sz="1800" i="1" spc="-5" dirty="0">
                <a:effectLst/>
                <a:latin typeface="Times New Roman" panose="02020603050405020304" pitchFamily="18" charset="0"/>
                <a:ea typeface="Arial MT"/>
                <a:cs typeface="Arial MT"/>
              </a:rPr>
              <a:t>C-195/19, C-291/19, C-355/19 and C-397/19, </a:t>
            </a:r>
            <a:r>
              <a:rPr lang="en-US" sz="1800" i="1" spc="-5" dirty="0" err="1">
                <a:effectLst/>
                <a:latin typeface="Times New Roman" panose="02020603050405020304" pitchFamily="18" charset="0"/>
                <a:ea typeface="Arial MT"/>
                <a:cs typeface="Arial MT"/>
              </a:rPr>
              <a:t>Asociaţia</a:t>
            </a:r>
            <a:r>
              <a:rPr lang="en-US" sz="1800" i="1" spc="-5" dirty="0">
                <a:effectLst/>
                <a:latin typeface="Times New Roman" panose="02020603050405020304" pitchFamily="18" charset="0"/>
                <a:ea typeface="Arial MT"/>
                <a:cs typeface="Arial MT"/>
              </a:rPr>
              <a:t> ‘</a:t>
            </a:r>
            <a:r>
              <a:rPr lang="en-US" sz="1800" i="1" spc="-5" dirty="0" err="1">
                <a:effectLst/>
                <a:latin typeface="Times New Roman" panose="02020603050405020304" pitchFamily="18" charset="0"/>
                <a:ea typeface="Arial MT"/>
                <a:cs typeface="Arial MT"/>
              </a:rPr>
              <a:t>Forumul</a:t>
            </a:r>
            <a:r>
              <a:rPr lang="en-US" sz="1800" i="1" dirty="0">
                <a:effectLst/>
                <a:latin typeface="Times New Roman" panose="02020603050405020304" pitchFamily="18" charset="0"/>
                <a:ea typeface="Arial MT"/>
                <a:cs typeface="Arial MT"/>
              </a:rPr>
              <a:t> </a:t>
            </a:r>
            <a:r>
              <a:rPr lang="en-US" sz="1800" i="1" spc="-30" dirty="0" err="1">
                <a:effectLst/>
                <a:latin typeface="Times New Roman" panose="02020603050405020304" pitchFamily="18" charset="0"/>
                <a:ea typeface="Arial MT"/>
                <a:cs typeface="Arial MT"/>
              </a:rPr>
              <a:t>Judecătorilor</a:t>
            </a:r>
            <a:r>
              <a:rPr lang="en-US" sz="1800" i="1" spc="-30" dirty="0">
                <a:effectLst/>
                <a:latin typeface="Times New Roman" panose="02020603050405020304" pitchFamily="18" charset="0"/>
                <a:ea typeface="Arial MT"/>
                <a:cs typeface="Arial MT"/>
              </a:rPr>
              <a:t> din </a:t>
            </a:r>
            <a:r>
              <a:rPr lang="en-US" sz="1800" i="1" spc="-30" dirty="0" err="1">
                <a:effectLst/>
                <a:latin typeface="Times New Roman" panose="02020603050405020304" pitchFamily="18" charset="0"/>
                <a:ea typeface="Arial MT"/>
                <a:cs typeface="Arial MT"/>
              </a:rPr>
              <a:t>România</a:t>
            </a:r>
            <a:r>
              <a:rPr lang="en-US" sz="1800" i="1" spc="-30" dirty="0">
                <a:effectLst/>
                <a:latin typeface="Times New Roman" panose="02020603050405020304" pitchFamily="18" charset="0"/>
                <a:ea typeface="Arial MT"/>
                <a:cs typeface="Arial MT"/>
              </a:rPr>
              <a:t>, and their follow-up </a:t>
            </a:r>
            <a:r>
              <a:rPr lang="en-US" sz="1800" i="1" spc="-25" dirty="0">
                <a:effectLst/>
                <a:latin typeface="Times New Roman" panose="02020603050405020304" pitchFamily="18" charset="0"/>
                <a:ea typeface="Arial MT"/>
                <a:cs typeface="Arial MT"/>
              </a:rPr>
              <a:t>at the national level, </a:t>
            </a:r>
            <a:r>
              <a:rPr lang="en-US" sz="1800" spc="-25" dirty="0">
                <a:effectLst/>
                <a:latin typeface="Times New Roman" panose="02020603050405020304" pitchFamily="18" charset="0"/>
                <a:ea typeface="Arial MT"/>
                <a:cs typeface="Arial MT"/>
              </a:rPr>
              <a:t>in </a:t>
            </a:r>
            <a:r>
              <a:rPr lang="en-US" sz="1800" i="1" spc="-25" dirty="0">
                <a:effectLst/>
                <a:latin typeface="Times New Roman" panose="02020603050405020304" pitchFamily="18" charset="0"/>
                <a:ea typeface="Arial MT"/>
                <a:cs typeface="Arial MT"/>
              </a:rPr>
              <a:t>European Constitutional Law</a:t>
            </a:r>
            <a:r>
              <a:rPr lang="en-US" sz="1800" i="1" spc="-20" dirty="0">
                <a:effectLst/>
                <a:latin typeface="Times New Roman" panose="02020603050405020304" pitchFamily="18" charset="0"/>
                <a:ea typeface="Arial MT"/>
                <a:cs typeface="Arial MT"/>
              </a:rPr>
              <a:t> </a:t>
            </a:r>
            <a:r>
              <a:rPr lang="en-US" sz="1800" i="1" dirty="0">
                <a:effectLst/>
                <a:latin typeface="Times New Roman" panose="02020603050405020304" pitchFamily="18" charset="0"/>
                <a:ea typeface="Arial MT"/>
                <a:cs typeface="Arial MT"/>
              </a:rPr>
              <a:t>Review</a:t>
            </a:r>
            <a:r>
              <a:rPr lang="en-US" sz="1800" dirty="0">
                <a:effectLst/>
                <a:latin typeface="Times New Roman" panose="02020603050405020304" pitchFamily="18" charset="0"/>
                <a:ea typeface="Arial MT"/>
                <a:cs typeface="Arial MT"/>
              </a:rPr>
              <a:t>,</a:t>
            </a:r>
            <a:r>
              <a:rPr lang="en-US" sz="1800" spc="-70" dirty="0">
                <a:effectLst/>
                <a:latin typeface="Times New Roman" panose="02020603050405020304" pitchFamily="18" charset="0"/>
                <a:ea typeface="Arial MT"/>
                <a:cs typeface="Arial MT"/>
              </a:rPr>
              <a:t> </a:t>
            </a:r>
            <a:r>
              <a:rPr lang="en-US" sz="1800" dirty="0">
                <a:effectLst/>
                <a:latin typeface="Times New Roman" panose="02020603050405020304" pitchFamily="18" charset="0"/>
                <a:ea typeface="Arial MT"/>
                <a:cs typeface="Arial MT"/>
              </a:rPr>
              <a:t>vol.</a:t>
            </a:r>
            <a:r>
              <a:rPr lang="en-US" sz="1800" spc="-70" dirty="0">
                <a:effectLst/>
                <a:latin typeface="Times New Roman" panose="02020603050405020304" pitchFamily="18" charset="0"/>
                <a:ea typeface="Arial MT"/>
                <a:cs typeface="Arial MT"/>
              </a:rPr>
              <a:t> </a:t>
            </a:r>
            <a:r>
              <a:rPr lang="en-US" sz="1800" dirty="0">
                <a:effectLst/>
                <a:latin typeface="Times New Roman" panose="02020603050405020304" pitchFamily="18" charset="0"/>
                <a:ea typeface="Arial MT"/>
                <a:cs typeface="Arial MT"/>
              </a:rPr>
              <a:t>17,</a:t>
            </a:r>
            <a:r>
              <a:rPr lang="en-US" sz="1800" spc="-65" dirty="0">
                <a:effectLst/>
                <a:latin typeface="Times New Roman" panose="02020603050405020304" pitchFamily="18" charset="0"/>
                <a:ea typeface="Arial MT"/>
                <a:cs typeface="Arial MT"/>
              </a:rPr>
              <a:t> </a:t>
            </a:r>
            <a:r>
              <a:rPr lang="en-US" sz="1800" dirty="0">
                <a:effectLst/>
                <a:latin typeface="Times New Roman" panose="02020603050405020304" pitchFamily="18" charset="0"/>
                <a:ea typeface="Arial MT"/>
                <a:cs typeface="Arial MT"/>
              </a:rPr>
              <a:t>2022</a:t>
            </a:r>
          </a:p>
          <a:p>
            <a:pPr marL="0" marR="69850" lvl="0" indent="0" algn="just">
              <a:spcAft>
                <a:spcPts val="0"/>
              </a:spcAft>
              <a:buNone/>
              <a:tabLst>
                <a:tab pos="2318385" algn="l"/>
              </a:tabLst>
            </a:pPr>
            <a:r>
              <a:rPr lang="en-US" sz="1800" dirty="0">
                <a:effectLst/>
                <a:latin typeface="Arial MT"/>
                <a:ea typeface="Arial MT"/>
                <a:cs typeface="Arial MT"/>
                <a:hlinkClick r:id="rId2"/>
              </a:rPr>
              <a:t>https://cjc.eui.eu/projects/triial/</a:t>
            </a:r>
            <a:endParaRPr lang="en-US" dirty="0">
              <a:latin typeface="Times New Roman" panose="02020603050405020304" pitchFamily="18" charset="0"/>
              <a:ea typeface="Arial MT"/>
              <a:cs typeface="Arial MT"/>
            </a:endParaRPr>
          </a:p>
          <a:p>
            <a:pPr marL="0" marR="69850" lvl="0" indent="0" algn="just">
              <a:spcAft>
                <a:spcPts val="0"/>
              </a:spcAft>
              <a:buNone/>
              <a:tabLst>
                <a:tab pos="2318385" algn="l"/>
              </a:tabLst>
            </a:pPr>
            <a:r>
              <a:rPr lang="en-US" sz="1800" dirty="0">
                <a:effectLst/>
                <a:latin typeface="Arial MT"/>
                <a:ea typeface="Arial MT"/>
                <a:cs typeface="Arial MT"/>
                <a:hlinkClick r:id="rId3"/>
              </a:rPr>
              <a:t>https://cjc.eui.eu/projects/triial-2/</a:t>
            </a:r>
            <a:endParaRPr lang="en-US" sz="1800" dirty="0">
              <a:effectLst/>
              <a:latin typeface="Arial MT"/>
              <a:ea typeface="Arial MT"/>
              <a:cs typeface="Arial MT"/>
            </a:endParaRPr>
          </a:p>
          <a:p>
            <a:pPr marL="0" marR="69850" lvl="0" indent="0" algn="just">
              <a:spcAft>
                <a:spcPts val="0"/>
              </a:spcAft>
              <a:buNone/>
              <a:tabLst>
                <a:tab pos="2318385" algn="l"/>
              </a:tabLst>
            </a:pPr>
            <a:endParaRPr lang="en-RO" sz="1800" dirty="0">
              <a:effectLst/>
              <a:latin typeface="Arial MT"/>
              <a:ea typeface="Arial MT"/>
              <a:cs typeface="Arial MT"/>
            </a:endParaRPr>
          </a:p>
          <a:p>
            <a:pPr marL="342900" marR="69215" lvl="0" indent="-342900" algn="just">
              <a:spcBef>
                <a:spcPts val="20"/>
              </a:spcBef>
              <a:spcAft>
                <a:spcPts val="0"/>
              </a:spcAft>
              <a:buFont typeface="Symbol" pitchFamily="2" charset="2"/>
              <a:buChar char=""/>
              <a:tabLst>
                <a:tab pos="2318385" algn="l"/>
              </a:tabLst>
            </a:pPr>
            <a:endParaRPr lang="en-RO" sz="1800" dirty="0">
              <a:effectLst/>
              <a:latin typeface="Arial MT"/>
              <a:ea typeface="Arial MT"/>
              <a:cs typeface="Arial MT"/>
            </a:endParaRPr>
          </a:p>
          <a:p>
            <a:endParaRPr lang="ro-RO" dirty="0"/>
          </a:p>
        </p:txBody>
      </p:sp>
    </p:spTree>
    <p:extLst>
      <p:ext uri="{BB962C8B-B14F-4D97-AF65-F5344CB8AC3E}">
        <p14:creationId xmlns:p14="http://schemas.microsoft.com/office/powerpoint/2010/main" val="194659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7664-7914-C74B-A5A5-E215B1190144}"/>
              </a:ext>
            </a:extLst>
          </p:cNvPr>
          <p:cNvSpPr>
            <a:spLocks noGrp="1"/>
          </p:cNvSpPr>
          <p:nvPr>
            <p:ph type="title"/>
          </p:nvPr>
        </p:nvSpPr>
        <p:spPr/>
        <p:txBody>
          <a:bodyPr/>
          <a:lstStyle/>
          <a:p>
            <a:r>
              <a:rPr lang="ro-RO" dirty="0"/>
              <a:t>The </a:t>
            </a:r>
            <a:r>
              <a:rPr lang="ro-RO" noProof="1"/>
              <a:t>national</a:t>
            </a:r>
            <a:r>
              <a:rPr lang="ro-RO" dirty="0"/>
              <a:t> background</a:t>
            </a:r>
          </a:p>
        </p:txBody>
      </p:sp>
      <p:sp>
        <p:nvSpPr>
          <p:cNvPr id="3" name="Content Placeholder 2">
            <a:extLst>
              <a:ext uri="{FF2B5EF4-FFF2-40B4-BE49-F238E27FC236}">
                <a16:creationId xmlns:a16="http://schemas.microsoft.com/office/drawing/2014/main" id="{A63C616B-08F9-CD41-9342-66C53AFF14BA}"/>
              </a:ext>
            </a:extLst>
          </p:cNvPr>
          <p:cNvSpPr>
            <a:spLocks noGrp="1"/>
          </p:cNvSpPr>
          <p:nvPr>
            <p:ph idx="1"/>
          </p:nvPr>
        </p:nvSpPr>
        <p:spPr/>
        <p:txBody>
          <a:bodyPr/>
          <a:lstStyle/>
          <a:p>
            <a:pPr marL="0" indent="0">
              <a:buNone/>
            </a:pPr>
            <a:r>
              <a:rPr lang="en-GB" dirty="0"/>
              <a:t>“The combination of </a:t>
            </a:r>
            <a:r>
              <a:rPr lang="en-GB" dirty="0">
                <a:solidFill>
                  <a:srgbClr val="0070C0"/>
                </a:solidFill>
              </a:rPr>
              <a:t>increasing the training period for entering the magistracy </a:t>
            </a:r>
            <a:r>
              <a:rPr lang="en-GB" dirty="0"/>
              <a:t>and providing for </a:t>
            </a:r>
            <a:r>
              <a:rPr lang="en-GB" dirty="0">
                <a:solidFill>
                  <a:srgbClr val="0070C0"/>
                </a:solidFill>
              </a:rPr>
              <a:t>more generous rules on early retirement</a:t>
            </a:r>
            <a:r>
              <a:rPr lang="en-GB" dirty="0"/>
              <a:t>, added to </a:t>
            </a:r>
            <a:r>
              <a:rPr lang="en-GB" dirty="0">
                <a:solidFill>
                  <a:srgbClr val="0070C0"/>
                </a:solidFill>
              </a:rPr>
              <a:t>further envisaged changes </a:t>
            </a:r>
            <a:r>
              <a:rPr lang="en-GB" dirty="0"/>
              <a:t>(such as those affecting </a:t>
            </a:r>
            <a:r>
              <a:rPr lang="en-GB" dirty="0">
                <a:solidFill>
                  <a:srgbClr val="0070C0"/>
                </a:solidFill>
              </a:rPr>
              <a:t>the composition of judges’ panels</a:t>
            </a:r>
            <a:r>
              <a:rPr lang="en-GB" dirty="0"/>
              <a:t>), can seriously </a:t>
            </a:r>
            <a:r>
              <a:rPr lang="en-GB" dirty="0">
                <a:solidFill>
                  <a:srgbClr val="0070C0"/>
                </a:solidFill>
              </a:rPr>
              <a:t>undermine the efficiency and quality of justice</a:t>
            </a:r>
            <a:r>
              <a:rPr lang="en-GB" dirty="0"/>
              <a:t>. It is obvious that this perspective also represents a serious danger for the continuation and consolidation of Romania’s efforts to fight corruption”</a:t>
            </a:r>
          </a:p>
          <a:p>
            <a:endParaRPr lang="en-GB" dirty="0"/>
          </a:p>
          <a:p>
            <a:pPr marL="0" indent="0" algn="r">
              <a:buNone/>
            </a:pPr>
            <a:r>
              <a:rPr lang="en-GB" dirty="0"/>
              <a:t>The Venice Commission at its 116</a:t>
            </a:r>
            <a:r>
              <a:rPr lang="en-GB" baseline="30000" dirty="0"/>
              <a:t>th</a:t>
            </a:r>
            <a:r>
              <a:rPr lang="en-GB" dirty="0"/>
              <a:t> Plenary Session (Venice, 19-20 October 2018)</a:t>
            </a:r>
            <a:endParaRPr lang="en-RO" dirty="0"/>
          </a:p>
          <a:p>
            <a:endParaRPr lang="ro-RO" dirty="0"/>
          </a:p>
        </p:txBody>
      </p:sp>
    </p:spTree>
    <p:extLst>
      <p:ext uri="{BB962C8B-B14F-4D97-AF65-F5344CB8AC3E}">
        <p14:creationId xmlns:p14="http://schemas.microsoft.com/office/powerpoint/2010/main" val="272553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059E-31EA-8D85-C911-984165CAFCF4}"/>
              </a:ext>
            </a:extLst>
          </p:cNvPr>
          <p:cNvSpPr>
            <a:spLocks noGrp="1"/>
          </p:cNvSpPr>
          <p:nvPr>
            <p:ph type="title"/>
          </p:nvPr>
        </p:nvSpPr>
        <p:spPr>
          <a:xfrm>
            <a:off x="4974771" y="634946"/>
            <a:ext cx="6574972" cy="1450757"/>
          </a:xfrm>
        </p:spPr>
        <p:txBody>
          <a:bodyPr>
            <a:normAutofit/>
          </a:bodyPr>
          <a:lstStyle/>
          <a:p>
            <a:r>
              <a:rPr lang="ro-RO" dirty="0">
                <a:latin typeface="+mn-lt"/>
              </a:rPr>
              <a:t>Context</a:t>
            </a:r>
          </a:p>
        </p:txBody>
      </p:sp>
      <p:pic>
        <p:nvPicPr>
          <p:cNvPr id="3" name="Picture 2" descr="A blue and green polygonal background&#10;&#10;Description automatically generated">
            <a:extLst>
              <a:ext uri="{FF2B5EF4-FFF2-40B4-BE49-F238E27FC236}">
                <a16:creationId xmlns:a16="http://schemas.microsoft.com/office/drawing/2014/main" id="{3FD7B65F-40E3-9F47-D8B7-C648F15CA6AC}"/>
              </a:ext>
            </a:extLst>
          </p:cNvPr>
          <p:cNvPicPr>
            <a:picLocks noChangeAspect="1"/>
          </p:cNvPicPr>
          <p:nvPr/>
        </p:nvPicPr>
        <p:blipFill rotWithShape="1">
          <a:blip r:embed="rId2"/>
          <a:srcRect l="19487" r="13729"/>
          <a:stretch/>
        </p:blipFill>
        <p:spPr>
          <a:xfrm>
            <a:off x="772838" y="640081"/>
            <a:ext cx="3417503" cy="5117248"/>
          </a:xfrm>
          <a:prstGeom prst="rect">
            <a:avLst/>
          </a:prstGeom>
        </p:spPr>
      </p:pic>
      <p:graphicFrame>
        <p:nvGraphicFramePr>
          <p:cNvPr id="5" name="Content Placeholder 2">
            <a:extLst>
              <a:ext uri="{FF2B5EF4-FFF2-40B4-BE49-F238E27FC236}">
                <a16:creationId xmlns:a16="http://schemas.microsoft.com/office/drawing/2014/main" id="{25EF21B9-7154-1E21-BCA6-EAA9A1D239CA}"/>
              </a:ext>
            </a:extLst>
          </p:cNvPr>
          <p:cNvGraphicFramePr>
            <a:graphicFrameLocks noGrp="1"/>
          </p:cNvGraphicFramePr>
          <p:nvPr>
            <p:ph idx="1"/>
            <p:extLst>
              <p:ext uri="{D42A27DB-BD31-4B8C-83A1-F6EECF244321}">
                <p14:modId xmlns:p14="http://schemas.microsoft.com/office/powerpoint/2010/main" val="3688830952"/>
              </p:ext>
            </p:extLst>
          </p:nvPr>
        </p:nvGraphicFramePr>
        <p:xfrm>
          <a:off x="4973711" y="2407436"/>
          <a:ext cx="6576032" cy="34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ack background with a black square&#10;&#10;Description automatically generated with medium confidence">
            <a:extLst>
              <a:ext uri="{FF2B5EF4-FFF2-40B4-BE49-F238E27FC236}">
                <a16:creationId xmlns:a16="http://schemas.microsoft.com/office/drawing/2014/main" id="{16339758-0C95-D130-27CD-F3308CC58D80}"/>
              </a:ext>
            </a:extLst>
          </p:cNvPr>
          <p:cNvPicPr>
            <a:picLocks noChangeAspect="1"/>
          </p:cNvPicPr>
          <p:nvPr/>
        </p:nvPicPr>
        <p:blipFill>
          <a:blip r:embed="rId8"/>
          <a:stretch>
            <a:fillRect/>
          </a:stretch>
        </p:blipFill>
        <p:spPr>
          <a:xfrm>
            <a:off x="514350" y="5608638"/>
            <a:ext cx="1614487" cy="1249362"/>
          </a:xfrm>
          <a:prstGeom prst="rect">
            <a:avLst/>
          </a:prstGeom>
        </p:spPr>
      </p:pic>
    </p:spTree>
    <p:extLst>
      <p:ext uri="{BB962C8B-B14F-4D97-AF65-F5344CB8AC3E}">
        <p14:creationId xmlns:p14="http://schemas.microsoft.com/office/powerpoint/2010/main" val="397833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2473BF-919C-47A6-BC6E-221771D1F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51126-54D6-82CE-554E-D8F321CD2E82}"/>
              </a:ext>
            </a:extLst>
          </p:cNvPr>
          <p:cNvSpPr>
            <a:spLocks noGrp="1"/>
          </p:cNvSpPr>
          <p:nvPr>
            <p:ph type="title"/>
          </p:nvPr>
        </p:nvSpPr>
        <p:spPr>
          <a:xfrm>
            <a:off x="2312895" y="965012"/>
            <a:ext cx="7597588" cy="1708338"/>
          </a:xfrm>
        </p:spPr>
        <p:txBody>
          <a:bodyPr anchor="ctr">
            <a:normAutofit/>
          </a:bodyPr>
          <a:lstStyle/>
          <a:p>
            <a:pPr algn="ctr"/>
            <a:r>
              <a:rPr lang="ro-RO" b="0" dirty="0"/>
              <a:t>Main </a:t>
            </a:r>
            <a:r>
              <a:rPr lang="en-GB" b="0" dirty="0"/>
              <a:t>actors within the judiciary – </a:t>
            </a:r>
            <a:br>
              <a:rPr lang="en-GB" b="0" dirty="0"/>
            </a:br>
            <a:r>
              <a:rPr lang="en-GB" b="0" dirty="0"/>
              <a:t>who will be </a:t>
            </a:r>
            <a:r>
              <a:rPr lang="en-GB" b="0" dirty="0">
                <a:solidFill>
                  <a:schemeClr val="accent3"/>
                </a:solidFill>
              </a:rPr>
              <a:t>resilient</a:t>
            </a:r>
            <a:r>
              <a:rPr lang="en-GB" b="0" dirty="0"/>
              <a:t>?</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8999"/>
            <a:ext cx="12192000" cy="3429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3A426B-F196-C2DB-6A81-E8F60D3B2814}"/>
              </a:ext>
            </a:extLst>
          </p:cNvPr>
          <p:cNvGraphicFramePr>
            <a:graphicFrameLocks noGrp="1"/>
          </p:cNvGraphicFramePr>
          <p:nvPr>
            <p:ph idx="1"/>
            <p:extLst>
              <p:ext uri="{D42A27DB-BD31-4B8C-83A1-F6EECF244321}">
                <p14:modId xmlns:p14="http://schemas.microsoft.com/office/powerpoint/2010/main" val="2315163819"/>
              </p:ext>
            </p:extLst>
          </p:nvPr>
        </p:nvGraphicFramePr>
        <p:xfrm>
          <a:off x="1077913" y="3879475"/>
          <a:ext cx="10036175" cy="234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84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12F838-9E15-400D-ADAA-BC55950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BCE4A-ED54-9994-B871-928F165DDD2E}"/>
              </a:ext>
            </a:extLst>
          </p:cNvPr>
          <p:cNvSpPr>
            <a:spLocks noGrp="1"/>
          </p:cNvSpPr>
          <p:nvPr>
            <p:ph type="title"/>
          </p:nvPr>
        </p:nvSpPr>
        <p:spPr>
          <a:xfrm>
            <a:off x="1077362" y="720435"/>
            <a:ext cx="3348588" cy="1507375"/>
          </a:xfrm>
        </p:spPr>
        <p:txBody>
          <a:bodyPr>
            <a:normAutofit/>
          </a:bodyPr>
          <a:lstStyle/>
          <a:p>
            <a:r>
              <a:rPr lang="ro-RO" b="0" noProof="1"/>
              <a:t>Resilience</a:t>
            </a:r>
          </a:p>
        </p:txBody>
      </p:sp>
      <p:sp>
        <p:nvSpPr>
          <p:cNvPr id="3" name="Content Placeholder 2">
            <a:extLst>
              <a:ext uri="{FF2B5EF4-FFF2-40B4-BE49-F238E27FC236}">
                <a16:creationId xmlns:a16="http://schemas.microsoft.com/office/drawing/2014/main" id="{FEB14121-A8F1-4C20-C893-8E3E8297D0D7}"/>
              </a:ext>
            </a:extLst>
          </p:cNvPr>
          <p:cNvSpPr>
            <a:spLocks noGrp="1"/>
          </p:cNvSpPr>
          <p:nvPr>
            <p:ph idx="1"/>
          </p:nvPr>
        </p:nvSpPr>
        <p:spPr>
          <a:xfrm>
            <a:off x="342900" y="2427315"/>
            <a:ext cx="4729163" cy="4320326"/>
          </a:xfrm>
        </p:spPr>
        <p:txBody>
          <a:bodyPr>
            <a:noAutofit/>
          </a:bodyPr>
          <a:lstStyle/>
          <a:p>
            <a:pPr marL="0" indent="0">
              <a:lnSpc>
                <a:spcPct val="110000"/>
              </a:lnSpc>
              <a:buNone/>
            </a:pPr>
            <a:r>
              <a:rPr lang="en-GB" sz="1400" kern="0" dirty="0">
                <a:solidFill>
                  <a:schemeClr val="accent3">
                    <a:lumMod val="75000"/>
                  </a:schemeClr>
                </a:solidFill>
                <a:effectLst/>
                <a:latin typeface="+mj-lt"/>
                <a:ea typeface="Times New Roman" panose="02020603050405020304" pitchFamily="18" charset="0"/>
              </a:rPr>
              <a:t>Cambridge dictionary</a:t>
            </a:r>
          </a:p>
          <a:p>
            <a:pPr>
              <a:lnSpc>
                <a:spcPct val="110000"/>
              </a:lnSpc>
            </a:pPr>
            <a:r>
              <a:rPr lang="en-GB" sz="1400" kern="0" dirty="0">
                <a:effectLst/>
                <a:latin typeface="+mj-lt"/>
                <a:ea typeface="Times New Roman" panose="02020603050405020304" pitchFamily="18" charset="0"/>
              </a:rPr>
              <a:t>the ability to be successful again after something difficult or bad has happened</a:t>
            </a:r>
          </a:p>
          <a:p>
            <a:pPr>
              <a:lnSpc>
                <a:spcPct val="110000"/>
              </a:lnSpc>
            </a:pPr>
            <a:r>
              <a:rPr lang="en-GB" sz="1400" kern="0" dirty="0">
                <a:effectLst/>
                <a:latin typeface="+mj-lt"/>
                <a:ea typeface="Times New Roman" panose="02020603050405020304" pitchFamily="18" charset="0"/>
              </a:rPr>
              <a:t>the ability of a substance to return to its usual shape, after being bent, stretched, or pressed</a:t>
            </a:r>
            <a:endParaRPr lang="en-GB" sz="1400" kern="0" dirty="0">
              <a:latin typeface="+mj-lt"/>
            </a:endParaRPr>
          </a:p>
          <a:p>
            <a:pPr marL="0" indent="0">
              <a:lnSpc>
                <a:spcPct val="110000"/>
              </a:lnSpc>
              <a:buNone/>
            </a:pPr>
            <a:endParaRPr lang="en-GB" sz="1400" kern="0" dirty="0">
              <a:effectLst/>
              <a:latin typeface="+mj-lt"/>
              <a:ea typeface="Times New Roman" panose="02020603050405020304" pitchFamily="18" charset="0"/>
            </a:endParaRPr>
          </a:p>
          <a:p>
            <a:pPr marL="0" indent="0">
              <a:lnSpc>
                <a:spcPct val="110000"/>
              </a:lnSpc>
              <a:buNone/>
            </a:pPr>
            <a:r>
              <a:rPr lang="en-GB" sz="1400" b="1" kern="0" dirty="0">
                <a:solidFill>
                  <a:srgbClr val="002060"/>
                </a:solidFill>
                <a:effectLst/>
                <a:latin typeface="+mj-lt"/>
                <a:ea typeface="Times New Roman" panose="02020603050405020304" pitchFamily="18" charset="0"/>
              </a:rPr>
              <a:t>Difficulty on account of pressure</a:t>
            </a:r>
            <a:r>
              <a:rPr lang="en-RO" sz="1400" b="1" dirty="0">
                <a:solidFill>
                  <a:srgbClr val="002060"/>
                </a:solidFill>
                <a:effectLst/>
                <a:latin typeface="+mj-lt"/>
              </a:rPr>
              <a:t> + </a:t>
            </a:r>
            <a:r>
              <a:rPr lang="en-GB" sz="1400" b="1" kern="0" dirty="0">
                <a:solidFill>
                  <a:srgbClr val="002060"/>
                </a:solidFill>
                <a:latin typeface="+mj-lt"/>
                <a:ea typeface="Times New Roman" panose="02020603050405020304" pitchFamily="18" charset="0"/>
              </a:rPr>
              <a:t>A</a:t>
            </a:r>
            <a:r>
              <a:rPr lang="en-GB" sz="1400" b="1" kern="0" dirty="0">
                <a:solidFill>
                  <a:srgbClr val="002060"/>
                </a:solidFill>
                <a:effectLst/>
                <a:latin typeface="+mj-lt"/>
                <a:ea typeface="Times New Roman" panose="02020603050405020304" pitchFamily="18" charset="0"/>
              </a:rPr>
              <a:t>bility to recover  </a:t>
            </a:r>
          </a:p>
          <a:p>
            <a:pPr marL="0" indent="0">
              <a:lnSpc>
                <a:spcPct val="110000"/>
              </a:lnSpc>
              <a:buNone/>
            </a:pPr>
            <a:endParaRPr lang="en-RO" sz="1400" dirty="0">
              <a:solidFill>
                <a:schemeClr val="accent3">
                  <a:lumMod val="75000"/>
                </a:schemeClr>
              </a:solidFill>
              <a:latin typeface="+mj-lt"/>
            </a:endParaRPr>
          </a:p>
          <a:p>
            <a:pPr marL="0" indent="0">
              <a:lnSpc>
                <a:spcPct val="110000"/>
              </a:lnSpc>
              <a:buNone/>
            </a:pPr>
            <a:r>
              <a:rPr lang="en-RO" sz="1400" dirty="0">
                <a:solidFill>
                  <a:schemeClr val="accent3">
                    <a:lumMod val="75000"/>
                  </a:schemeClr>
                </a:solidFill>
                <a:latin typeface="+mj-lt"/>
              </a:rPr>
              <a:t>Psycho/Sociology</a:t>
            </a:r>
            <a:r>
              <a:rPr lang="en-RO" sz="1400" dirty="0">
                <a:latin typeface="+mj-lt"/>
              </a:rPr>
              <a:t> (</a:t>
            </a:r>
            <a:r>
              <a:rPr lang="en-GB" sz="1400" kern="0" dirty="0" err="1">
                <a:effectLst/>
                <a:latin typeface="+mj-lt"/>
                <a:ea typeface="Times New Roman" panose="02020603050405020304" pitchFamily="18" charset="0"/>
              </a:rPr>
              <a:t>Masten</a:t>
            </a:r>
            <a:r>
              <a:rPr lang="en-GB" sz="1400" kern="0" dirty="0">
                <a:effectLst/>
                <a:latin typeface="+mj-lt"/>
                <a:ea typeface="Times New Roman" panose="02020603050405020304" pitchFamily="18" charset="0"/>
              </a:rPr>
              <a:t>, Ann S., Karin M. Best, and Norman </a:t>
            </a:r>
            <a:r>
              <a:rPr lang="en-GB" sz="1400" kern="0" dirty="0" err="1">
                <a:effectLst/>
                <a:latin typeface="+mj-lt"/>
                <a:ea typeface="Times New Roman" panose="02020603050405020304" pitchFamily="18" charset="0"/>
              </a:rPr>
              <a:t>Garmezy</a:t>
            </a:r>
            <a:r>
              <a:rPr lang="en-GB" sz="1400" kern="0" dirty="0">
                <a:effectLst/>
                <a:latin typeface="+mj-lt"/>
                <a:ea typeface="Times New Roman" panose="02020603050405020304" pitchFamily="18" charset="0"/>
              </a:rPr>
              <a:t>. 1990</a:t>
            </a:r>
            <a:r>
              <a:rPr lang="en-RO" sz="1400" dirty="0">
                <a:effectLst/>
                <a:latin typeface="+mj-lt"/>
              </a:rPr>
              <a:t>)</a:t>
            </a:r>
            <a:endParaRPr lang="en-RO" sz="1400" dirty="0">
              <a:latin typeface="+mj-lt"/>
            </a:endParaRPr>
          </a:p>
          <a:p>
            <a:pPr marL="0" indent="0">
              <a:lnSpc>
                <a:spcPct val="110000"/>
              </a:lnSpc>
              <a:buNone/>
            </a:pPr>
            <a:r>
              <a:rPr lang="en-GB" sz="1400" kern="0" dirty="0">
                <a:effectLst/>
                <a:latin typeface="+mj-lt"/>
                <a:ea typeface="Times New Roman" panose="02020603050405020304" pitchFamily="18" charset="0"/>
              </a:rPr>
              <a:t>the process of, capacity for, or outcome of successful adaptation despite challenging or threatening circumstances</a:t>
            </a:r>
            <a:r>
              <a:rPr lang="en-RO" sz="1400" dirty="0">
                <a:effectLst/>
                <a:latin typeface="+mj-lt"/>
              </a:rPr>
              <a:t> </a:t>
            </a:r>
            <a:endParaRPr lang="ro-RO" sz="1400" dirty="0">
              <a:latin typeface="+mj-lt"/>
            </a:endParaRPr>
          </a:p>
        </p:txBody>
      </p:sp>
      <p:sp>
        <p:nvSpPr>
          <p:cNvPr id="11" name="Rectangle 10">
            <a:extLst>
              <a:ext uri="{FF2B5EF4-FFF2-40B4-BE49-F238E27FC236}">
                <a16:creationId xmlns:a16="http://schemas.microsoft.com/office/drawing/2014/main" id="{424227C0-1C28-4574-96C0-36D90661A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0"/>
            <a:ext cx="3484819" cy="3435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4">
            <a:extLst>
              <a:ext uri="{FF2B5EF4-FFF2-40B4-BE49-F238E27FC236}">
                <a16:creationId xmlns:a16="http://schemas.microsoft.com/office/drawing/2014/main" id="{7B2CA80B-A8CD-4C81-90DC-D43EFD3B3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9993"/>
            <a:ext cx="3479957" cy="344523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89C4351-E530-4C90-9416-A9B8BD88D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4697" y="3427736"/>
            <a:ext cx="3484819" cy="3430264"/>
          </a:xfrm>
          <a:custGeom>
            <a:avLst/>
            <a:gdLst>
              <a:gd name="connsiteX0" fmla="*/ 3477175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3429980 h 3430264"/>
              <a:gd name="connsiteX5" fmla="*/ 168101 w 3484819"/>
              <a:gd name="connsiteY5" fmla="*/ 3425798 h 3430264"/>
              <a:gd name="connsiteX6" fmla="*/ 3459291 w 3484819"/>
              <a:gd name="connsiteY6" fmla="*/ 348491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19" h="3430264">
                <a:moveTo>
                  <a:pt x="3477175" y="0"/>
                </a:moveTo>
                <a:lnTo>
                  <a:pt x="3484819" y="0"/>
                </a:lnTo>
                <a:lnTo>
                  <a:pt x="3484819" y="3430264"/>
                </a:lnTo>
                <a:lnTo>
                  <a:pt x="0" y="3430264"/>
                </a:lnTo>
                <a:lnTo>
                  <a:pt x="0" y="3429980"/>
                </a:lnTo>
                <a:lnTo>
                  <a:pt x="168101" y="3425798"/>
                </a:lnTo>
                <a:cubicBezTo>
                  <a:pt x="1892515" y="3339789"/>
                  <a:pt x="3286588" y="2021777"/>
                  <a:pt x="3459291" y="34849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22F70C1E-70A9-4389-843B-5784E2A9E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0784" y="-9991"/>
            <a:ext cx="3483870" cy="3445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2B35C519-38E0-71CE-E9A1-D2F2B8527299}"/>
              </a:ext>
            </a:extLst>
          </p:cNvPr>
          <p:cNvPicPr>
            <a:picLocks noChangeAspect="1"/>
          </p:cNvPicPr>
          <p:nvPr/>
        </p:nvPicPr>
        <p:blipFill rotWithShape="1">
          <a:blip r:embed="rId2"/>
          <a:srcRect t="26226" r="-1" b="-1"/>
          <a:stretch/>
        </p:blipFill>
        <p:spPr>
          <a:xfrm>
            <a:off x="5225965" y="3435239"/>
            <a:ext cx="6970895" cy="3432752"/>
          </a:xfrm>
          <a:custGeom>
            <a:avLst/>
            <a:gdLst/>
            <a:ahLst/>
            <a:cxnLst/>
            <a:rect l="l" t="t" r="r" b="b"/>
            <a:pathLst>
              <a:path w="6970895" h="3432752">
                <a:moveTo>
                  <a:pt x="0" y="0"/>
                </a:moveTo>
                <a:lnTo>
                  <a:pt x="3482163" y="0"/>
                </a:lnTo>
                <a:lnTo>
                  <a:pt x="6970895" y="0"/>
                </a:lnTo>
                <a:cubicBezTo>
                  <a:pt x="6970895" y="1895856"/>
                  <a:pt x="5408935" y="3432752"/>
                  <a:pt x="3482163" y="3432752"/>
                </a:cubicBezTo>
                <a:lnTo>
                  <a:pt x="3482163" y="3430264"/>
                </a:lnTo>
                <a:lnTo>
                  <a:pt x="0" y="3430264"/>
                </a:lnTo>
                <a:close/>
              </a:path>
            </a:pathLst>
          </a:cu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E3E943C4-7AA3-4444-FBC4-ECCAA8B0F203}"/>
              </a:ext>
            </a:extLst>
          </p:cNvPr>
          <p:cNvPicPr>
            <a:picLocks noChangeAspect="1"/>
          </p:cNvPicPr>
          <p:nvPr/>
        </p:nvPicPr>
        <p:blipFill>
          <a:blip r:embed="rId3"/>
          <a:stretch>
            <a:fillRect/>
          </a:stretch>
        </p:blipFill>
        <p:spPr>
          <a:xfrm>
            <a:off x="5181600" y="6179644"/>
            <a:ext cx="914400" cy="736600"/>
          </a:xfrm>
          <a:prstGeom prst="rect">
            <a:avLst/>
          </a:prstGeom>
        </p:spPr>
      </p:pic>
    </p:spTree>
    <p:extLst>
      <p:ext uri="{BB962C8B-B14F-4D97-AF65-F5344CB8AC3E}">
        <p14:creationId xmlns:p14="http://schemas.microsoft.com/office/powerpoint/2010/main" val="414258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12F838-9E15-400D-ADAA-BC55950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BCE4A-ED54-9994-B871-928F165DDD2E}"/>
              </a:ext>
            </a:extLst>
          </p:cNvPr>
          <p:cNvSpPr>
            <a:spLocks noGrp="1"/>
          </p:cNvSpPr>
          <p:nvPr>
            <p:ph type="title"/>
          </p:nvPr>
        </p:nvSpPr>
        <p:spPr>
          <a:xfrm>
            <a:off x="105103" y="720435"/>
            <a:ext cx="4729163" cy="1507375"/>
          </a:xfrm>
        </p:spPr>
        <p:txBody>
          <a:bodyPr>
            <a:normAutofit/>
          </a:bodyPr>
          <a:lstStyle/>
          <a:p>
            <a:r>
              <a:rPr lang="ro-RO" b="0" noProof="1"/>
              <a:t>Resilience in apex courts</a:t>
            </a:r>
          </a:p>
        </p:txBody>
      </p:sp>
      <p:sp>
        <p:nvSpPr>
          <p:cNvPr id="3" name="Content Placeholder 2">
            <a:extLst>
              <a:ext uri="{FF2B5EF4-FFF2-40B4-BE49-F238E27FC236}">
                <a16:creationId xmlns:a16="http://schemas.microsoft.com/office/drawing/2014/main" id="{FEB14121-A8F1-4C20-C893-8E3E8297D0D7}"/>
              </a:ext>
            </a:extLst>
          </p:cNvPr>
          <p:cNvSpPr>
            <a:spLocks noGrp="1"/>
          </p:cNvSpPr>
          <p:nvPr>
            <p:ph idx="1"/>
          </p:nvPr>
        </p:nvSpPr>
        <p:spPr>
          <a:xfrm>
            <a:off x="336377" y="2237801"/>
            <a:ext cx="4840835" cy="4436268"/>
          </a:xfrm>
        </p:spPr>
        <p:txBody>
          <a:bodyPr>
            <a:noAutofit/>
          </a:bodyPr>
          <a:lstStyle/>
          <a:p>
            <a:pPr marL="0" indent="0">
              <a:lnSpc>
                <a:spcPct val="110000"/>
              </a:lnSpc>
              <a:buNone/>
            </a:pPr>
            <a:r>
              <a:rPr lang="en-GB" sz="1400" kern="0" dirty="0">
                <a:solidFill>
                  <a:schemeClr val="accent3">
                    <a:lumMod val="75000"/>
                  </a:schemeClr>
                </a:solidFill>
                <a:effectLst/>
                <a:latin typeface="+mj-lt"/>
                <a:ea typeface="Times New Roman" panose="02020603050405020304" pitchFamily="18" charset="0"/>
              </a:rPr>
              <a:t>‘</a:t>
            </a:r>
            <a:r>
              <a:rPr lang="en-GB" sz="1400" kern="0" dirty="0">
                <a:solidFill>
                  <a:srgbClr val="7030A0"/>
                </a:solidFill>
                <a:effectLst/>
                <a:latin typeface="+mj-lt"/>
                <a:ea typeface="Times New Roman" panose="02020603050405020304" pitchFamily="18" charset="0"/>
              </a:rPr>
              <a:t>resilience</a:t>
            </a:r>
            <a:r>
              <a:rPr lang="en-GB" sz="1400" kern="0" dirty="0">
                <a:solidFill>
                  <a:schemeClr val="accent3">
                    <a:lumMod val="75000"/>
                  </a:schemeClr>
                </a:solidFill>
                <a:effectLst/>
                <a:latin typeface="+mj-lt"/>
                <a:ea typeface="Times New Roman" panose="02020603050405020304" pitchFamily="18" charset="0"/>
              </a:rPr>
              <a:t>’ </a:t>
            </a:r>
          </a:p>
          <a:p>
            <a:pPr>
              <a:lnSpc>
                <a:spcPct val="110000"/>
              </a:lnSpc>
            </a:pPr>
            <a:r>
              <a:rPr lang="en-GB" sz="1400" kern="0" dirty="0">
                <a:solidFill>
                  <a:srgbClr val="000000"/>
                </a:solidFill>
                <a:effectLst/>
                <a:latin typeface="+mj-lt"/>
                <a:ea typeface="Times New Roman" panose="02020603050405020304" pitchFamily="18" charset="0"/>
              </a:rPr>
              <a:t>accounts for the possibility of a </a:t>
            </a:r>
            <a:r>
              <a:rPr lang="en-GB" sz="1400" kern="0" dirty="0">
                <a:solidFill>
                  <a:srgbClr val="000000"/>
                </a:solidFill>
                <a:latin typeface="+mj-lt"/>
                <a:ea typeface="Times New Roman" panose="02020603050405020304" pitchFamily="18" charset="0"/>
              </a:rPr>
              <a:t>h</a:t>
            </a:r>
            <a:r>
              <a:rPr lang="en-GB" sz="1400" kern="0" dirty="0">
                <a:effectLst/>
                <a:latin typeface="+mj-lt"/>
                <a:ea typeface="Times New Roman" panose="02020603050405020304" pitchFamily="18" charset="0"/>
              </a:rPr>
              <a:t>ealthy functioning by the apex courts under pressure</a:t>
            </a:r>
            <a:r>
              <a:rPr lang="en-RO" sz="1400" dirty="0">
                <a:effectLst/>
                <a:latin typeface="+mj-lt"/>
              </a:rPr>
              <a:t> </a:t>
            </a:r>
            <a:endParaRPr lang="en-RO" sz="1400" dirty="0">
              <a:latin typeface="+mj-lt"/>
            </a:endParaRPr>
          </a:p>
          <a:p>
            <a:pPr>
              <a:lnSpc>
                <a:spcPct val="110000"/>
              </a:lnSpc>
            </a:pPr>
            <a:r>
              <a:rPr lang="en-GB" sz="1400" kern="0" dirty="0">
                <a:solidFill>
                  <a:srgbClr val="000000"/>
                </a:solidFill>
                <a:effectLst/>
                <a:latin typeface="+mj-lt"/>
                <a:ea typeface="Times New Roman" panose="02020603050405020304" pitchFamily="18" charset="0"/>
              </a:rPr>
              <a:t>accounts for the way in which a difficult national context triggers changes in the relevant caselaw</a:t>
            </a:r>
          </a:p>
          <a:p>
            <a:pPr>
              <a:lnSpc>
                <a:spcPct val="110000"/>
              </a:lnSpc>
            </a:pPr>
            <a:r>
              <a:rPr lang="en-GB" sz="1400" kern="0" dirty="0">
                <a:solidFill>
                  <a:srgbClr val="000000"/>
                </a:solidFill>
                <a:effectLst/>
                <a:latin typeface="+mj-lt"/>
                <a:ea typeface="Times New Roman" panose="02020603050405020304" pitchFamily="18" charset="0"/>
              </a:rPr>
              <a:t>measures the apex courts’ capacity to reduce such deviation when circumstances have improved</a:t>
            </a:r>
            <a:r>
              <a:rPr lang="en-RO" sz="1400" dirty="0">
                <a:effectLst/>
                <a:latin typeface="+mj-lt"/>
              </a:rPr>
              <a:t> </a:t>
            </a:r>
          </a:p>
          <a:p>
            <a:pPr marL="0" indent="0">
              <a:lnSpc>
                <a:spcPct val="110000"/>
              </a:lnSpc>
              <a:buNone/>
            </a:pPr>
            <a:r>
              <a:rPr lang="en-RO" sz="1400" dirty="0">
                <a:solidFill>
                  <a:srgbClr val="00B050"/>
                </a:solidFill>
                <a:latin typeface="+mj-lt"/>
              </a:rPr>
              <a:t>‘reverse / inverted resilience’</a:t>
            </a:r>
          </a:p>
          <a:p>
            <a:pPr>
              <a:lnSpc>
                <a:spcPct val="110000"/>
              </a:lnSpc>
            </a:pPr>
            <a:r>
              <a:rPr lang="en-GB" sz="1400" kern="0" dirty="0">
                <a:solidFill>
                  <a:srgbClr val="000000"/>
                </a:solidFill>
                <a:effectLst/>
                <a:latin typeface="+mj-lt"/>
                <a:ea typeface="Times New Roman" panose="02020603050405020304" pitchFamily="18" charset="0"/>
              </a:rPr>
              <a:t>the RC creates the premises for the RCC to be independent, and thus impervious to political pressure BUT when faced to contextual dangers of illiberalism, the RCC increases its distrust in the European law</a:t>
            </a:r>
          </a:p>
          <a:p>
            <a:pPr>
              <a:lnSpc>
                <a:spcPct val="110000"/>
              </a:lnSpc>
            </a:pPr>
            <a:r>
              <a:rPr lang="en-GB" sz="1400" kern="0" dirty="0">
                <a:solidFill>
                  <a:srgbClr val="000000"/>
                </a:solidFill>
                <a:latin typeface="+mj-lt"/>
                <a:ea typeface="Times New Roman" panose="02020603050405020304" pitchFamily="18" charset="0"/>
              </a:rPr>
              <a:t>f</a:t>
            </a:r>
            <a:r>
              <a:rPr lang="en-GB" sz="1400" kern="0" dirty="0">
                <a:solidFill>
                  <a:srgbClr val="000000"/>
                </a:solidFill>
                <a:effectLst/>
                <a:latin typeface="+mj-lt"/>
                <a:ea typeface="Times New Roman" panose="02020603050405020304" pitchFamily="18" charset="0"/>
              </a:rPr>
              <a:t>orced by the abundant referrals made by the ordinary courts under Article 267 TFEU, </a:t>
            </a:r>
            <a:r>
              <a:rPr lang="en-GB" sz="1400" kern="0" dirty="0">
                <a:solidFill>
                  <a:srgbClr val="000000"/>
                </a:solidFill>
                <a:latin typeface="+mj-lt"/>
                <a:ea typeface="Times New Roman" panose="02020603050405020304" pitchFamily="18" charset="0"/>
              </a:rPr>
              <a:t>the</a:t>
            </a:r>
            <a:r>
              <a:rPr lang="en-GB" sz="1400" kern="0" dirty="0">
                <a:solidFill>
                  <a:srgbClr val="000000"/>
                </a:solidFill>
                <a:effectLst/>
                <a:latin typeface="+mj-lt"/>
                <a:ea typeface="Times New Roman" panose="02020603050405020304" pitchFamily="18" charset="0"/>
              </a:rPr>
              <a:t> RCC enters a reluctant and tense dialogue with the </a:t>
            </a:r>
            <a:r>
              <a:rPr lang="ro-RO" sz="1400" kern="0" dirty="0">
                <a:solidFill>
                  <a:srgbClr val="000000"/>
                </a:solidFill>
                <a:effectLst/>
                <a:latin typeface="+mj-lt"/>
                <a:ea typeface="Times New Roman" panose="02020603050405020304" pitchFamily="18" charset="0"/>
              </a:rPr>
              <a:t>CJEU</a:t>
            </a:r>
            <a:endParaRPr lang="ro-RO" sz="1400" dirty="0">
              <a:latin typeface="+mj-lt"/>
            </a:endParaRPr>
          </a:p>
        </p:txBody>
      </p:sp>
      <p:sp>
        <p:nvSpPr>
          <p:cNvPr id="11" name="Rectangle 10">
            <a:extLst>
              <a:ext uri="{FF2B5EF4-FFF2-40B4-BE49-F238E27FC236}">
                <a16:creationId xmlns:a16="http://schemas.microsoft.com/office/drawing/2014/main" id="{424227C0-1C28-4574-96C0-36D90661A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0"/>
            <a:ext cx="3484819" cy="3435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4">
            <a:extLst>
              <a:ext uri="{FF2B5EF4-FFF2-40B4-BE49-F238E27FC236}">
                <a16:creationId xmlns:a16="http://schemas.microsoft.com/office/drawing/2014/main" id="{7B2CA80B-A8CD-4C81-90DC-D43EFD3B3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9993"/>
            <a:ext cx="3479957" cy="344523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89C4351-E530-4C90-9416-A9B8BD88D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4697" y="3427736"/>
            <a:ext cx="3484819" cy="3430264"/>
          </a:xfrm>
          <a:custGeom>
            <a:avLst/>
            <a:gdLst>
              <a:gd name="connsiteX0" fmla="*/ 3477175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3429980 h 3430264"/>
              <a:gd name="connsiteX5" fmla="*/ 168101 w 3484819"/>
              <a:gd name="connsiteY5" fmla="*/ 3425798 h 3430264"/>
              <a:gd name="connsiteX6" fmla="*/ 3459291 w 3484819"/>
              <a:gd name="connsiteY6" fmla="*/ 348491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19" h="3430264">
                <a:moveTo>
                  <a:pt x="3477175" y="0"/>
                </a:moveTo>
                <a:lnTo>
                  <a:pt x="3484819" y="0"/>
                </a:lnTo>
                <a:lnTo>
                  <a:pt x="3484819" y="3430264"/>
                </a:lnTo>
                <a:lnTo>
                  <a:pt x="0" y="3430264"/>
                </a:lnTo>
                <a:lnTo>
                  <a:pt x="0" y="3429980"/>
                </a:lnTo>
                <a:lnTo>
                  <a:pt x="168101" y="3425798"/>
                </a:lnTo>
                <a:cubicBezTo>
                  <a:pt x="1892515" y="3339789"/>
                  <a:pt x="3286588" y="2021777"/>
                  <a:pt x="3459291" y="34849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22F70C1E-70A9-4389-843B-5784E2A9E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0784" y="-9991"/>
            <a:ext cx="3483870" cy="3445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2B35C519-38E0-71CE-E9A1-D2F2B8527299}"/>
              </a:ext>
            </a:extLst>
          </p:cNvPr>
          <p:cNvPicPr>
            <a:picLocks noChangeAspect="1"/>
          </p:cNvPicPr>
          <p:nvPr/>
        </p:nvPicPr>
        <p:blipFill rotWithShape="1">
          <a:blip r:embed="rId2"/>
          <a:srcRect t="26226" r="-1" b="-1"/>
          <a:stretch/>
        </p:blipFill>
        <p:spPr>
          <a:xfrm>
            <a:off x="5225965" y="3435239"/>
            <a:ext cx="6970895" cy="3432752"/>
          </a:xfrm>
          <a:custGeom>
            <a:avLst/>
            <a:gdLst/>
            <a:ahLst/>
            <a:cxnLst/>
            <a:rect l="l" t="t" r="r" b="b"/>
            <a:pathLst>
              <a:path w="6970895" h="3432752">
                <a:moveTo>
                  <a:pt x="0" y="0"/>
                </a:moveTo>
                <a:lnTo>
                  <a:pt x="3482163" y="0"/>
                </a:lnTo>
                <a:lnTo>
                  <a:pt x="6970895" y="0"/>
                </a:lnTo>
                <a:cubicBezTo>
                  <a:pt x="6970895" y="1895856"/>
                  <a:pt x="5408935" y="3432752"/>
                  <a:pt x="3482163" y="3432752"/>
                </a:cubicBezTo>
                <a:lnTo>
                  <a:pt x="3482163" y="3430264"/>
                </a:lnTo>
                <a:lnTo>
                  <a:pt x="0" y="3430264"/>
                </a:lnTo>
                <a:close/>
              </a:path>
            </a:pathLst>
          </a:cu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E3E943C4-7AA3-4444-FBC4-ECCAA8B0F203}"/>
              </a:ext>
            </a:extLst>
          </p:cNvPr>
          <p:cNvPicPr>
            <a:picLocks noChangeAspect="1"/>
          </p:cNvPicPr>
          <p:nvPr/>
        </p:nvPicPr>
        <p:blipFill>
          <a:blip r:embed="rId3"/>
          <a:stretch>
            <a:fillRect/>
          </a:stretch>
        </p:blipFill>
        <p:spPr>
          <a:xfrm>
            <a:off x="5181600" y="6179644"/>
            <a:ext cx="914400" cy="736600"/>
          </a:xfrm>
          <a:prstGeom prst="rect">
            <a:avLst/>
          </a:prstGeom>
        </p:spPr>
      </p:pic>
    </p:spTree>
    <p:extLst>
      <p:ext uri="{BB962C8B-B14F-4D97-AF65-F5344CB8AC3E}">
        <p14:creationId xmlns:p14="http://schemas.microsoft.com/office/powerpoint/2010/main" val="171928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1E02B-3733-1039-7081-6880DF7F86D7}"/>
              </a:ext>
            </a:extLst>
          </p:cNvPr>
          <p:cNvSpPr>
            <a:spLocks noGrp="1"/>
          </p:cNvSpPr>
          <p:nvPr>
            <p:ph type="title"/>
          </p:nvPr>
        </p:nvSpPr>
        <p:spPr>
          <a:xfrm>
            <a:off x="1077361" y="720435"/>
            <a:ext cx="6397165" cy="1507375"/>
          </a:xfrm>
        </p:spPr>
        <p:txBody>
          <a:bodyPr>
            <a:normAutofit/>
          </a:bodyPr>
          <a:lstStyle/>
          <a:p>
            <a:r>
              <a:rPr lang="en-GB" dirty="0">
                <a:latin typeface="+mn-lt"/>
              </a:rPr>
              <a:t>RCC: the premisses</a:t>
            </a:r>
          </a:p>
        </p:txBody>
      </p:sp>
      <p:sp>
        <p:nvSpPr>
          <p:cNvPr id="3" name="Content Placeholder 2">
            <a:extLst>
              <a:ext uri="{FF2B5EF4-FFF2-40B4-BE49-F238E27FC236}">
                <a16:creationId xmlns:a16="http://schemas.microsoft.com/office/drawing/2014/main" id="{06A8C6A3-7F43-39E9-410A-A355800F3BD4}"/>
              </a:ext>
            </a:extLst>
          </p:cNvPr>
          <p:cNvSpPr>
            <a:spLocks noGrp="1"/>
          </p:cNvSpPr>
          <p:nvPr>
            <p:ph idx="1"/>
          </p:nvPr>
        </p:nvSpPr>
        <p:spPr>
          <a:xfrm>
            <a:off x="1" y="2427316"/>
            <a:ext cx="8439806" cy="4301730"/>
          </a:xfrm>
        </p:spPr>
        <p:txBody>
          <a:bodyPr>
            <a:noAutofit/>
          </a:bodyPr>
          <a:lstStyle/>
          <a:p>
            <a:pPr marL="0" indent="0" algn="ctr">
              <a:lnSpc>
                <a:spcPct val="110000"/>
              </a:lnSpc>
              <a:buNone/>
            </a:pPr>
            <a:r>
              <a:rPr lang="en-GB" sz="1600" dirty="0">
                <a:ea typeface="Times New Roman" panose="02020603050405020304" pitchFamily="18" charset="0"/>
              </a:rPr>
              <a:t>”</a:t>
            </a:r>
            <a:r>
              <a:rPr lang="en-GB" sz="1600" dirty="0">
                <a:effectLst/>
                <a:ea typeface="Times New Roman" panose="02020603050405020304" pitchFamily="18" charset="0"/>
              </a:rPr>
              <a:t>When faced with the choice of a judicial review mechanism, the Romanian Constituent Assembly of 1991 decided on a concentrated, both </a:t>
            </a:r>
            <a:r>
              <a:rPr lang="en-GB" sz="1600" i="1" dirty="0">
                <a:effectLst/>
                <a:ea typeface="Times New Roman" panose="02020603050405020304" pitchFamily="18" charset="0"/>
              </a:rPr>
              <a:t>a priori</a:t>
            </a:r>
            <a:r>
              <a:rPr lang="en-GB" sz="1600" dirty="0">
                <a:effectLst/>
                <a:ea typeface="Times New Roman" panose="02020603050405020304" pitchFamily="18" charset="0"/>
              </a:rPr>
              <a:t> and </a:t>
            </a:r>
            <a:r>
              <a:rPr lang="en-GB" sz="1600" i="1" dirty="0">
                <a:effectLst/>
                <a:ea typeface="Times New Roman" panose="02020603050405020304" pitchFamily="18" charset="0"/>
              </a:rPr>
              <a:t>a posteriori</a:t>
            </a:r>
            <a:r>
              <a:rPr lang="en-GB" sz="1600" dirty="0">
                <a:effectLst/>
                <a:ea typeface="Times New Roman" panose="02020603050405020304" pitchFamily="18" charset="0"/>
              </a:rPr>
              <a:t>, abstract, but also concrete judicial review model, thus establishing a constitutional court. </a:t>
            </a:r>
          </a:p>
          <a:p>
            <a:pPr marL="0" indent="0" algn="ctr">
              <a:lnSpc>
                <a:spcPct val="110000"/>
              </a:lnSpc>
              <a:buNone/>
            </a:pPr>
            <a:r>
              <a:rPr lang="en-GB" sz="1600" dirty="0">
                <a:effectLst/>
                <a:ea typeface="Times New Roman" panose="02020603050405020304" pitchFamily="18" charset="0"/>
              </a:rPr>
              <a:t>The decisions given within the judicial review enjoy a </a:t>
            </a:r>
            <a:r>
              <a:rPr lang="en-GB" sz="1600" i="1" dirty="0">
                <a:effectLst/>
                <a:ea typeface="Times New Roman" panose="02020603050405020304" pitchFamily="18" charset="0"/>
              </a:rPr>
              <a:t>res judicata</a:t>
            </a:r>
            <a:r>
              <a:rPr lang="en-GB" sz="1600" dirty="0">
                <a:effectLst/>
                <a:ea typeface="Times New Roman" panose="02020603050405020304" pitchFamily="18" charset="0"/>
              </a:rPr>
              <a:t> authority and are pronounced by constitutional judges, who are law graduates, with at least 18 years of experience in the legal field, fulfilling the conditions required for magistrates to the HCCJ. </a:t>
            </a:r>
            <a:r>
              <a:rPr lang="en-GB" sz="1600" kern="0" dirty="0">
                <a:effectLst/>
                <a:ea typeface="Times New Roman" panose="02020603050405020304" pitchFamily="18" charset="0"/>
              </a:rPr>
              <a:t>The Constitutional Court shall consist of nine judges appointed for a term of office of nine years, that cannot be prolonged or renewed. </a:t>
            </a:r>
            <a:endParaRPr lang="en-GB" sz="1600" dirty="0">
              <a:effectLst/>
              <a:ea typeface="Times New Roman" panose="02020603050405020304" pitchFamily="18" charset="0"/>
            </a:endParaRPr>
          </a:p>
          <a:p>
            <a:pPr marL="0" indent="0" algn="ctr">
              <a:lnSpc>
                <a:spcPct val="110000"/>
              </a:lnSpc>
              <a:buNone/>
            </a:pPr>
            <a:r>
              <a:rPr lang="en-GB" sz="1600" kern="0" dirty="0">
                <a:effectLst/>
                <a:ea typeface="Times New Roman" panose="02020603050405020304" pitchFamily="18" charset="0"/>
              </a:rPr>
              <a:t>Three judges shall be appointed by the Chamber of Deputies, three by the Senate, and three by the President of Romania. The Constitutional Court shall be renewed by one third of the Judges' number every three years.</a:t>
            </a:r>
            <a:r>
              <a:rPr lang="en-RO" sz="1600" dirty="0">
                <a:effectLst/>
              </a:rPr>
              <a:t> </a:t>
            </a:r>
            <a:endParaRPr lang="en-GB" sz="1600" dirty="0">
              <a:effectLst/>
              <a:ea typeface="Times New Roman" panose="02020603050405020304" pitchFamily="18" charset="0"/>
            </a:endParaRPr>
          </a:p>
          <a:p>
            <a:pPr marL="0" indent="0" algn="ctr">
              <a:lnSpc>
                <a:spcPct val="110000"/>
              </a:lnSpc>
              <a:buNone/>
            </a:pPr>
            <a:r>
              <a:rPr lang="en-GB" sz="1600" dirty="0">
                <a:effectLst/>
                <a:ea typeface="Times New Roman" panose="02020603050405020304" pitchFamily="18" charset="0"/>
              </a:rPr>
              <a:t>”. </a:t>
            </a:r>
            <a:endParaRPr lang="ro-RO" sz="1600" dirty="0"/>
          </a:p>
        </p:txBody>
      </p:sp>
      <p:sp>
        <p:nvSpPr>
          <p:cNvPr id="24" name="Rectangle 23">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5" name="Picture 4" descr="Box design on a wall">
            <a:extLst>
              <a:ext uri="{FF2B5EF4-FFF2-40B4-BE49-F238E27FC236}">
                <a16:creationId xmlns:a16="http://schemas.microsoft.com/office/drawing/2014/main" id="{B433F761-B777-201B-50F3-AD1E55125658}"/>
              </a:ext>
            </a:extLst>
          </p:cNvPr>
          <p:cNvPicPr>
            <a:picLocks noChangeAspect="1"/>
          </p:cNvPicPr>
          <p:nvPr/>
        </p:nvPicPr>
        <p:blipFill rotWithShape="1">
          <a:blip r:embed="rId2"/>
          <a:srcRect l="24218" r="7365" b="3"/>
          <a:stretch/>
        </p:blipFill>
        <p:spPr>
          <a:xfrm>
            <a:off x="8696640" y="3396062"/>
            <a:ext cx="3496111" cy="3461938"/>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4BFD1976-38D7-1444-EAA2-06C0C13955C5}"/>
              </a:ext>
            </a:extLst>
          </p:cNvPr>
          <p:cNvPicPr>
            <a:picLocks noChangeAspect="1"/>
          </p:cNvPicPr>
          <p:nvPr/>
        </p:nvPicPr>
        <p:blipFill>
          <a:blip r:embed="rId3"/>
          <a:stretch>
            <a:fillRect/>
          </a:stretch>
        </p:blipFill>
        <p:spPr>
          <a:xfrm>
            <a:off x="7628007" y="6135687"/>
            <a:ext cx="914400" cy="736600"/>
          </a:xfrm>
          <a:prstGeom prst="rect">
            <a:avLst/>
          </a:prstGeom>
        </p:spPr>
      </p:pic>
    </p:spTree>
    <p:extLst>
      <p:ext uri="{BB962C8B-B14F-4D97-AF65-F5344CB8AC3E}">
        <p14:creationId xmlns:p14="http://schemas.microsoft.com/office/powerpoint/2010/main" val="3223425795"/>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883</TotalTime>
  <Words>4228</Words>
  <Application>Microsoft Macintosh PowerPoint</Application>
  <PresentationFormat>Widescreen</PresentationFormat>
  <Paragraphs>242</Paragraphs>
  <Slides>38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MT</vt:lpstr>
      <vt:lpstr>Avenir Next</vt:lpstr>
      <vt:lpstr>Avenir Next LT Pro</vt:lpstr>
      <vt:lpstr>Avenir Next LT Pro Light</vt:lpstr>
      <vt:lpstr>Calibri</vt:lpstr>
      <vt:lpstr>MS Reference Sans Serif</vt:lpstr>
      <vt:lpstr>Symbol</vt:lpstr>
      <vt:lpstr>Times New Roman</vt:lpstr>
      <vt:lpstr>BlocksVTI</vt:lpstr>
      <vt:lpstr>The Rule of law between national and EU standards –  The case of Romania</vt:lpstr>
      <vt:lpstr> Relevant Constitutional Texts</vt:lpstr>
      <vt:lpstr>Context:  the amending of the laws on justice by the Romanian legislature (accelerated parliamentary procedure)</vt:lpstr>
      <vt:lpstr>The national background</vt:lpstr>
      <vt:lpstr>Context</vt:lpstr>
      <vt:lpstr>Main actors within the judiciary –  who will be resilient?</vt:lpstr>
      <vt:lpstr>Resilience</vt:lpstr>
      <vt:lpstr>Resilience in apex courts</vt:lpstr>
      <vt:lpstr>RCC: the premisses</vt:lpstr>
      <vt:lpstr>RCC: Premisses</vt:lpstr>
      <vt:lpstr>Under no pressure. RCC Decision 148/2003</vt:lpstr>
      <vt:lpstr>Under no pressure. The dilemma </vt:lpstr>
      <vt:lpstr>Still under no pressure.  Defiance towards EU law</vt:lpstr>
      <vt:lpstr>The pressure Whose resilience?  Lower courts’ activism </vt:lpstr>
      <vt:lpstr>Lower courts’ activism</vt:lpstr>
      <vt:lpstr>APEX COURTS FIGHT</vt:lpstr>
      <vt:lpstr>Reverse resilience of the RCC  Decision no. 390/2021 &amp; ulterior press releases</vt:lpstr>
      <vt:lpstr>Reverse resilience of the RCC Decision no. 390/2021 &amp; ulterior press releases</vt:lpstr>
      <vt:lpstr>RCC. Deviance under pressure. Alarming changes</vt:lpstr>
      <vt:lpstr>RCC. Deviance under pressure. Playing the sovereignty card</vt:lpstr>
      <vt:lpstr>CONFUSION AT THE NATIONAL LEVEL</vt:lpstr>
      <vt:lpstr>RCC. The ability to recover.  The pro-European engagement reaffirmed</vt:lpstr>
      <vt:lpstr>Ordinary courts: statistics</vt:lpstr>
      <vt:lpstr>Ordinary courts: Exceptionalism?</vt:lpstr>
      <vt:lpstr>MAGISTRATES’ ASSOCIATIONS: INFORMAL STRATEGIES</vt:lpstr>
      <vt:lpstr>MAGISTRATES’ ASSOCIATIONS: Internal and External Communication Strategies</vt:lpstr>
      <vt:lpstr>MAGISTRATES’ ASSOCIATIONS:  International Networking and Lobbying</vt:lpstr>
      <vt:lpstr>MAGISTRATES’ ASSOCIATIONS: “Ghostwriting” of Preliminary Questions</vt:lpstr>
      <vt:lpstr>THE REQUEST FOR A PRELIMINARY RULING AS A STRATEGIC TOOL</vt:lpstr>
      <vt:lpstr>STATISTICS</vt:lpstr>
      <vt:lpstr> CJEU: added-value  of the dialogue with the Romanian courts </vt:lpstr>
      <vt:lpstr> (1) CJEU’s competence on ‘internal’ ‘rule of law’ matters    Article 2 TEU Article 19(1)(2) TEU </vt:lpstr>
      <vt:lpstr>(2) Use of Art. 267 TFEU as an expression of primacy</vt:lpstr>
      <vt:lpstr>LIMITS</vt:lpstr>
      <vt:lpstr>LIMITS </vt:lpstr>
      <vt:lpstr>LIMITS</vt:lpstr>
      <vt:lpstr>OUTCOMES  </vt:lpstr>
      <vt:lpstr>Additional 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Romanian Constitutional Court and the Rule of law issue Raluca Bercea, professor, West University of Timisoara</dc:title>
  <dc:creator>Raluca Bercea</dc:creator>
  <cp:lastModifiedBy>Raluca Bercea</cp:lastModifiedBy>
  <cp:revision>11</cp:revision>
  <dcterms:created xsi:type="dcterms:W3CDTF">2024-05-22T14:29:19Z</dcterms:created>
  <dcterms:modified xsi:type="dcterms:W3CDTF">2025-09-01T05:43:30Z</dcterms:modified>
</cp:coreProperties>
</file>