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5240" r:id="rId1"/>
  </p:sldMasterIdLst>
  <p:notesMasterIdLst>
    <p:notesMasterId r:id="rId23"/>
  </p:notesMasterIdLst>
  <p:handoutMasterIdLst>
    <p:handoutMasterId r:id="rId24"/>
  </p:handoutMasterIdLst>
  <p:sldIdLst>
    <p:sldId id="282" r:id="rId2"/>
    <p:sldId id="303" r:id="rId3"/>
    <p:sldId id="363" r:id="rId4"/>
    <p:sldId id="307" r:id="rId5"/>
    <p:sldId id="305" r:id="rId6"/>
    <p:sldId id="306" r:id="rId7"/>
    <p:sldId id="309" r:id="rId8"/>
    <p:sldId id="361" r:id="rId9"/>
    <p:sldId id="362" r:id="rId10"/>
    <p:sldId id="257" r:id="rId11"/>
    <p:sldId id="308" r:id="rId12"/>
    <p:sldId id="259" r:id="rId13"/>
    <p:sldId id="286" r:id="rId14"/>
    <p:sldId id="315" r:id="rId15"/>
    <p:sldId id="310" r:id="rId16"/>
    <p:sldId id="316" r:id="rId17"/>
    <p:sldId id="311" r:id="rId18"/>
    <p:sldId id="317" r:id="rId19"/>
    <p:sldId id="358" r:id="rId20"/>
    <p:sldId id="359" r:id="rId21"/>
    <p:sldId id="360" r:id="rId22"/>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78C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8"/>
    <p:restoredTop sz="91538"/>
  </p:normalViewPr>
  <p:slideViewPr>
    <p:cSldViewPr>
      <p:cViewPr varScale="1">
        <p:scale>
          <a:sx n="98" d="100"/>
          <a:sy n="98" d="100"/>
        </p:scale>
        <p:origin x="153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3" d="100"/>
          <a:sy n="83"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9A15B-D0AF-4E53-83E3-8664087927C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7113B05-68F3-4CF7-9276-46B490839050}">
      <dgm:prSet custT="1"/>
      <dgm:spPr>
        <a:solidFill>
          <a:schemeClr val="accent5">
            <a:lumMod val="60000"/>
            <a:lumOff val="40000"/>
          </a:schemeClr>
        </a:solidFill>
      </dgm:spPr>
      <dgm:t>
        <a:bodyPr/>
        <a:lstStyle/>
        <a:p>
          <a:r>
            <a:rPr lang="en-US" sz="1300">
              <a:solidFill>
                <a:schemeClr val="tx1"/>
              </a:solidFill>
            </a:rPr>
            <a:t>EU notion of Rule of Law </a:t>
          </a:r>
        </a:p>
      </dgm:t>
    </dgm:pt>
    <dgm:pt modelId="{D97F9954-FC1F-48A9-87E9-3C747264EDBB}" type="parTrans" cxnId="{A0C994DC-074F-4768-A471-D26C35E04A16}">
      <dgm:prSet/>
      <dgm:spPr/>
      <dgm:t>
        <a:bodyPr/>
        <a:lstStyle/>
        <a:p>
          <a:endParaRPr lang="en-US"/>
        </a:p>
      </dgm:t>
    </dgm:pt>
    <dgm:pt modelId="{9A51B91A-1427-4C30-ADE5-0171988CD9F2}" type="sibTrans" cxnId="{A0C994DC-074F-4768-A471-D26C35E04A16}">
      <dgm:prSet/>
      <dgm:spPr>
        <a:solidFill>
          <a:schemeClr val="tx2"/>
        </a:solidFill>
      </dgm:spPr>
      <dgm:t>
        <a:bodyPr/>
        <a:lstStyle/>
        <a:p>
          <a:endParaRPr lang="en-US"/>
        </a:p>
      </dgm:t>
    </dgm:pt>
    <dgm:pt modelId="{9A2867BD-C88C-46ED-B369-2623779F7ACE}">
      <dgm:prSet custT="1"/>
      <dgm:spPr/>
      <dgm:t>
        <a:bodyPr/>
        <a:lstStyle/>
        <a:p>
          <a:r>
            <a:rPr lang="ro-RO" sz="1300" noProof="1">
              <a:solidFill>
                <a:schemeClr val="tx2"/>
              </a:solidFill>
            </a:rPr>
            <a:t>National constitutional identity </a:t>
          </a:r>
          <a:r>
            <a:rPr lang="en-US" sz="1300" noProof="1">
              <a:solidFill>
                <a:schemeClr val="tx2"/>
              </a:solidFill>
            </a:rPr>
            <a:t> </a:t>
          </a:r>
          <a:r>
            <a:rPr lang="ro-RO" sz="1300" noProof="1">
              <a:solidFill>
                <a:schemeClr val="tx2"/>
              </a:solidFill>
            </a:rPr>
            <a:t>+ national sovereignty</a:t>
          </a:r>
        </a:p>
      </dgm:t>
    </dgm:pt>
    <dgm:pt modelId="{ECA41813-85E6-44AA-872D-A8F013AB621D}" type="parTrans" cxnId="{00D56E2A-E35C-4941-8057-F29F15A20BA4}">
      <dgm:prSet/>
      <dgm:spPr/>
      <dgm:t>
        <a:bodyPr/>
        <a:lstStyle/>
        <a:p>
          <a:endParaRPr lang="en-US"/>
        </a:p>
      </dgm:t>
    </dgm:pt>
    <dgm:pt modelId="{393856EE-34E2-4556-AFAD-174F59B839DE}" type="sibTrans" cxnId="{00D56E2A-E35C-4941-8057-F29F15A20BA4}">
      <dgm:prSet/>
      <dgm:spPr>
        <a:solidFill>
          <a:schemeClr val="tx2"/>
        </a:solidFill>
      </dgm:spPr>
      <dgm:t>
        <a:bodyPr/>
        <a:lstStyle/>
        <a:p>
          <a:endParaRPr lang="en-US"/>
        </a:p>
      </dgm:t>
    </dgm:pt>
    <dgm:pt modelId="{D3580088-C58A-4E73-8638-C9E7DAECB859}">
      <dgm:prSet custT="1"/>
      <dgm:spPr/>
      <dgm:t>
        <a:bodyPr/>
        <a:lstStyle/>
        <a:p>
          <a:r>
            <a:rPr lang="en-GB" sz="1300" noProof="0">
              <a:solidFill>
                <a:schemeClr val="tx2"/>
              </a:solidFill>
            </a:rPr>
            <a:t>Independence of the judiciary + corruption</a:t>
          </a:r>
          <a:endParaRPr lang="en-US" sz="1300" noProof="1">
            <a:solidFill>
              <a:schemeClr val="tx2"/>
            </a:solidFill>
          </a:endParaRPr>
        </a:p>
      </dgm:t>
    </dgm:pt>
    <dgm:pt modelId="{A8D0CE72-8ACE-489A-B78C-98FF75147836}" type="parTrans" cxnId="{D1273570-B7C5-4EC7-84E5-AD9F2AE88A28}">
      <dgm:prSet/>
      <dgm:spPr/>
      <dgm:t>
        <a:bodyPr/>
        <a:lstStyle/>
        <a:p>
          <a:endParaRPr lang="en-US"/>
        </a:p>
      </dgm:t>
    </dgm:pt>
    <dgm:pt modelId="{B05E498A-FC0A-4952-ABF8-3AFDDBDF5DAD}" type="sibTrans" cxnId="{D1273570-B7C5-4EC7-84E5-AD9F2AE88A28}">
      <dgm:prSet/>
      <dgm:spPr/>
      <dgm:t>
        <a:bodyPr/>
        <a:lstStyle/>
        <a:p>
          <a:endParaRPr lang="en-US"/>
        </a:p>
      </dgm:t>
    </dgm:pt>
    <dgm:pt modelId="{EA3AF857-6B77-E74E-AF33-68F6345C2339}" type="pres">
      <dgm:prSet presAssocID="{6F79A15B-D0AF-4E53-83E3-8664087927CE}" presName="diagram" presStyleCnt="0">
        <dgm:presLayoutVars>
          <dgm:dir/>
          <dgm:resizeHandles val="exact"/>
        </dgm:presLayoutVars>
      </dgm:prSet>
      <dgm:spPr/>
    </dgm:pt>
    <dgm:pt modelId="{397E1DDC-F5B6-2F43-9498-4CAED16954F2}" type="pres">
      <dgm:prSet presAssocID="{C7113B05-68F3-4CF7-9276-46B490839050}" presName="node" presStyleLbl="node1" presStyleIdx="0" presStyleCnt="3" custScaleY="124328">
        <dgm:presLayoutVars>
          <dgm:bulletEnabled val="1"/>
        </dgm:presLayoutVars>
      </dgm:prSet>
      <dgm:spPr/>
    </dgm:pt>
    <dgm:pt modelId="{41FF6535-E518-6D4B-B91D-5D0193036DFD}" type="pres">
      <dgm:prSet presAssocID="{9A51B91A-1427-4C30-ADE5-0171988CD9F2}" presName="sibTrans" presStyleLbl="sibTrans2D1" presStyleIdx="0" presStyleCnt="2" custScaleX="163862" custScaleY="95010" custLinFactNeighborX="6637" custLinFactNeighborY="1495"/>
      <dgm:spPr>
        <a:prstGeom prst="leftRightArrow">
          <a:avLst/>
        </a:prstGeom>
      </dgm:spPr>
    </dgm:pt>
    <dgm:pt modelId="{DF034BB5-3484-DF40-ACB8-B246688981DD}" type="pres">
      <dgm:prSet presAssocID="{9A51B91A-1427-4C30-ADE5-0171988CD9F2}" presName="connectorText" presStyleLbl="sibTrans2D1" presStyleIdx="0" presStyleCnt="2"/>
      <dgm:spPr/>
    </dgm:pt>
    <dgm:pt modelId="{1F9DD4DC-C131-D24A-B8AC-993A574DC153}" type="pres">
      <dgm:prSet presAssocID="{9A2867BD-C88C-46ED-B369-2623779F7ACE}" presName="node" presStyleLbl="node1" presStyleIdx="1" presStyleCnt="3">
        <dgm:presLayoutVars>
          <dgm:bulletEnabled val="1"/>
        </dgm:presLayoutVars>
      </dgm:prSet>
      <dgm:spPr/>
    </dgm:pt>
    <dgm:pt modelId="{3581CC45-2CB9-3E4E-AA16-FA7891E6E66B}" type="pres">
      <dgm:prSet presAssocID="{393856EE-34E2-4556-AFAD-174F59B839DE}" presName="sibTrans" presStyleLbl="sibTrans2D1" presStyleIdx="1" presStyleCnt="2" custAng="19613694" custLinFactX="-18351" custLinFactNeighborX="-100000" custLinFactNeighborY="16417"/>
      <dgm:spPr/>
    </dgm:pt>
    <dgm:pt modelId="{6F1F115B-ADD1-D34D-B37B-025C9BE27E73}" type="pres">
      <dgm:prSet presAssocID="{393856EE-34E2-4556-AFAD-174F59B839DE}" presName="connectorText" presStyleLbl="sibTrans2D1" presStyleIdx="1" presStyleCnt="2"/>
      <dgm:spPr/>
    </dgm:pt>
    <dgm:pt modelId="{C5964376-5973-FE4E-987F-ECA666D0D88D}" type="pres">
      <dgm:prSet presAssocID="{D3580088-C58A-4E73-8638-C9E7DAECB859}" presName="node" presStyleLbl="node1" presStyleIdx="2" presStyleCnt="3" custLinFactNeighborX="-70000" custLinFactNeighborY="101">
        <dgm:presLayoutVars>
          <dgm:bulletEnabled val="1"/>
        </dgm:presLayoutVars>
      </dgm:prSet>
      <dgm:spPr/>
    </dgm:pt>
  </dgm:ptLst>
  <dgm:cxnLst>
    <dgm:cxn modelId="{5C09F025-CA10-4149-A5B5-3CC66FE67850}" type="presOf" srcId="{393856EE-34E2-4556-AFAD-174F59B839DE}" destId="{6F1F115B-ADD1-D34D-B37B-025C9BE27E73}" srcOrd="1" destOrd="0" presId="urn:microsoft.com/office/officeart/2005/8/layout/process5"/>
    <dgm:cxn modelId="{2C2BD126-4A5C-D444-9404-2BC8ECF0CF4F}" type="presOf" srcId="{9A51B91A-1427-4C30-ADE5-0171988CD9F2}" destId="{DF034BB5-3484-DF40-ACB8-B246688981DD}" srcOrd="1" destOrd="0" presId="urn:microsoft.com/office/officeart/2005/8/layout/process5"/>
    <dgm:cxn modelId="{8325DE27-CEAE-8243-BAF6-A6E889EA2F6C}" type="presOf" srcId="{9A51B91A-1427-4C30-ADE5-0171988CD9F2}" destId="{41FF6535-E518-6D4B-B91D-5D0193036DFD}" srcOrd="0" destOrd="0" presId="urn:microsoft.com/office/officeart/2005/8/layout/process5"/>
    <dgm:cxn modelId="{00D56E2A-E35C-4941-8057-F29F15A20BA4}" srcId="{6F79A15B-D0AF-4E53-83E3-8664087927CE}" destId="{9A2867BD-C88C-46ED-B369-2623779F7ACE}" srcOrd="1" destOrd="0" parTransId="{ECA41813-85E6-44AA-872D-A8F013AB621D}" sibTransId="{393856EE-34E2-4556-AFAD-174F59B839DE}"/>
    <dgm:cxn modelId="{3C777F3D-288E-8543-AFCB-7879FAECA5AC}" type="presOf" srcId="{393856EE-34E2-4556-AFAD-174F59B839DE}" destId="{3581CC45-2CB9-3E4E-AA16-FA7891E6E66B}" srcOrd="0" destOrd="0" presId="urn:microsoft.com/office/officeart/2005/8/layout/process5"/>
    <dgm:cxn modelId="{311B8948-6145-FD40-9962-58E96196A4A5}" type="presOf" srcId="{D3580088-C58A-4E73-8638-C9E7DAECB859}" destId="{C5964376-5973-FE4E-987F-ECA666D0D88D}" srcOrd="0" destOrd="0" presId="urn:microsoft.com/office/officeart/2005/8/layout/process5"/>
    <dgm:cxn modelId="{D1273570-B7C5-4EC7-84E5-AD9F2AE88A28}" srcId="{6F79A15B-D0AF-4E53-83E3-8664087927CE}" destId="{D3580088-C58A-4E73-8638-C9E7DAECB859}" srcOrd="2" destOrd="0" parTransId="{A8D0CE72-8ACE-489A-B78C-98FF75147836}" sibTransId="{B05E498A-FC0A-4952-ABF8-3AFDDBDF5DAD}"/>
    <dgm:cxn modelId="{E56A7C94-4847-624F-9819-99940DD82F78}" type="presOf" srcId="{C7113B05-68F3-4CF7-9276-46B490839050}" destId="{397E1DDC-F5B6-2F43-9498-4CAED16954F2}" srcOrd="0" destOrd="0" presId="urn:microsoft.com/office/officeart/2005/8/layout/process5"/>
    <dgm:cxn modelId="{A0C994DC-074F-4768-A471-D26C35E04A16}" srcId="{6F79A15B-D0AF-4E53-83E3-8664087927CE}" destId="{C7113B05-68F3-4CF7-9276-46B490839050}" srcOrd="0" destOrd="0" parTransId="{D97F9954-FC1F-48A9-87E9-3C747264EDBB}" sibTransId="{9A51B91A-1427-4C30-ADE5-0171988CD9F2}"/>
    <dgm:cxn modelId="{8A2C8FDE-E253-2D4D-B6A1-D44E0D60C8F7}" type="presOf" srcId="{9A2867BD-C88C-46ED-B369-2623779F7ACE}" destId="{1F9DD4DC-C131-D24A-B8AC-993A574DC153}" srcOrd="0" destOrd="0" presId="urn:microsoft.com/office/officeart/2005/8/layout/process5"/>
    <dgm:cxn modelId="{6CDBF6FB-425B-DF4A-AB84-A51BBFAA5770}" type="presOf" srcId="{6F79A15B-D0AF-4E53-83E3-8664087927CE}" destId="{EA3AF857-6B77-E74E-AF33-68F6345C2339}" srcOrd="0" destOrd="0" presId="urn:microsoft.com/office/officeart/2005/8/layout/process5"/>
    <dgm:cxn modelId="{AAB82240-C045-DF45-A6BA-4839B9057434}" type="presParOf" srcId="{EA3AF857-6B77-E74E-AF33-68F6345C2339}" destId="{397E1DDC-F5B6-2F43-9498-4CAED16954F2}" srcOrd="0" destOrd="0" presId="urn:microsoft.com/office/officeart/2005/8/layout/process5"/>
    <dgm:cxn modelId="{A47D1359-3572-E245-B7DB-86ECB2818348}" type="presParOf" srcId="{EA3AF857-6B77-E74E-AF33-68F6345C2339}" destId="{41FF6535-E518-6D4B-B91D-5D0193036DFD}" srcOrd="1" destOrd="0" presId="urn:microsoft.com/office/officeart/2005/8/layout/process5"/>
    <dgm:cxn modelId="{866227EA-D76F-F64B-8D50-0157A5FFFA38}" type="presParOf" srcId="{41FF6535-E518-6D4B-B91D-5D0193036DFD}" destId="{DF034BB5-3484-DF40-ACB8-B246688981DD}" srcOrd="0" destOrd="0" presId="urn:microsoft.com/office/officeart/2005/8/layout/process5"/>
    <dgm:cxn modelId="{29F7819F-A793-AC42-BE90-AF5EAA2FACE6}" type="presParOf" srcId="{EA3AF857-6B77-E74E-AF33-68F6345C2339}" destId="{1F9DD4DC-C131-D24A-B8AC-993A574DC153}" srcOrd="2" destOrd="0" presId="urn:microsoft.com/office/officeart/2005/8/layout/process5"/>
    <dgm:cxn modelId="{9E0DA463-7081-D649-A171-57DF8779AB27}" type="presParOf" srcId="{EA3AF857-6B77-E74E-AF33-68F6345C2339}" destId="{3581CC45-2CB9-3E4E-AA16-FA7891E6E66B}" srcOrd="3" destOrd="0" presId="urn:microsoft.com/office/officeart/2005/8/layout/process5"/>
    <dgm:cxn modelId="{76359C30-07AE-8B4D-AE36-3BFDE7EC904D}" type="presParOf" srcId="{3581CC45-2CB9-3E4E-AA16-FA7891E6E66B}" destId="{6F1F115B-ADD1-D34D-B37B-025C9BE27E73}" srcOrd="0" destOrd="0" presId="urn:microsoft.com/office/officeart/2005/8/layout/process5"/>
    <dgm:cxn modelId="{10F48BF7-685C-8B4A-AB8F-2C416AAA299E}" type="presParOf" srcId="{EA3AF857-6B77-E74E-AF33-68F6345C2339}" destId="{C5964376-5973-FE4E-987F-ECA666D0D88D}" srcOrd="4"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F57C1-ADBB-421F-A7AE-B92EB45C7DA4}"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9548D303-9755-459A-ADFC-B18EBD9A3022}">
      <dgm:prSet custT="1"/>
      <dgm:spPr/>
      <dgm:t>
        <a:bodyPr/>
        <a:lstStyle/>
        <a:p>
          <a:pPr algn="ctr"/>
          <a:r>
            <a:rPr lang="ro-RO" sz="1800" dirty="0">
              <a:solidFill>
                <a:schemeClr val="tx1"/>
              </a:solidFill>
              <a:latin typeface="Verdana" panose="020B0604030504040204" pitchFamily="34" charset="0"/>
              <a:ea typeface="Verdana" panose="020B0604030504040204" pitchFamily="34" charset="0"/>
              <a:cs typeface="Verdana" panose="020B0604030504040204" pitchFamily="34" charset="0"/>
            </a:rPr>
            <a:t>POLAND</a:t>
          </a:r>
        </a:p>
        <a:p>
          <a:pPr algn="just"/>
          <a:r>
            <a:rPr lang="ro-RO" sz="1600" noProof="1">
              <a:solidFill>
                <a:schemeClr val="tx1"/>
              </a:solidFill>
              <a:latin typeface="Verdana" panose="020B0604030504040204" pitchFamily="34" charset="0"/>
              <a:ea typeface="Verdana" panose="020B0604030504040204" pitchFamily="34" charset="0"/>
              <a:cs typeface="Verdana" panose="020B0604030504040204" pitchFamily="34" charset="0"/>
            </a:rPr>
            <a:t>Rule of Law and Judiciary</a:t>
          </a:r>
        </a:p>
      </dgm:t>
    </dgm:pt>
    <dgm:pt modelId="{E79DE8AB-3B79-49A8-84FC-615B5EC4358A}" type="parTrans" cxnId="{E5CBBD85-6F42-4DE0-84A7-581562EDD72A}">
      <dgm:prSet/>
      <dgm:spPr/>
      <dgm:t>
        <a:bodyPr/>
        <a:lstStyle/>
        <a:p>
          <a:endParaRPr lang="en-US"/>
        </a:p>
      </dgm:t>
    </dgm:pt>
    <dgm:pt modelId="{9B97143B-3D63-413D-B213-8CB8DD6163D1}" type="sibTrans" cxnId="{E5CBBD85-6F42-4DE0-84A7-581562EDD72A}">
      <dgm:prSet phldrT="1" phldr="0"/>
      <dgm:spPr/>
      <dgm:t>
        <a:bodyPr/>
        <a:lstStyle/>
        <a:p>
          <a:r>
            <a:rPr lang="en-US"/>
            <a:t>1</a:t>
          </a:r>
        </a:p>
      </dgm:t>
    </dgm:pt>
    <dgm:pt modelId="{9CBA4EBA-B561-495B-8591-998261B1E18B}">
      <dgm:prSet custT="1"/>
      <dgm:spPr/>
      <dgm:t>
        <a:bodyPr/>
        <a:lstStyle/>
        <a:p>
          <a:pPr algn="ctr"/>
          <a:r>
            <a:rPr lang="ro-RO" sz="1800" dirty="0">
              <a:solidFill>
                <a:schemeClr val="tx1"/>
              </a:solidFill>
              <a:latin typeface="Verdana" panose="020B0604030504040204" pitchFamily="34" charset="0"/>
              <a:ea typeface="Verdana" panose="020B0604030504040204" pitchFamily="34" charset="0"/>
              <a:cs typeface="Verdana" panose="020B0604030504040204" pitchFamily="34" charset="0"/>
            </a:rPr>
            <a:t>HUNGARY</a:t>
          </a:r>
        </a:p>
        <a:p>
          <a:pPr algn="l"/>
          <a:r>
            <a:rPr lang="en-GB"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Rule of Law and Corruption, Populism</a:t>
          </a:r>
        </a:p>
        <a:p>
          <a:pPr algn="l"/>
          <a:r>
            <a:rPr lang="en-GB"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Conditionality</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5C51B60-3CC0-4174-A0EB-F991FA0867D7}" type="parTrans" cxnId="{2978B28C-11C7-482E-A319-27EA17803FD0}">
      <dgm:prSet/>
      <dgm:spPr/>
      <dgm:t>
        <a:bodyPr/>
        <a:lstStyle/>
        <a:p>
          <a:endParaRPr lang="en-US"/>
        </a:p>
      </dgm:t>
    </dgm:pt>
    <dgm:pt modelId="{D68BE6E3-E207-4F2E-AFEA-8C4DD679FEC9}" type="sibTrans" cxnId="{2978B28C-11C7-482E-A319-27EA17803FD0}">
      <dgm:prSet phldrT="3" phldr="0"/>
      <dgm:spPr/>
      <dgm:t>
        <a:bodyPr/>
        <a:lstStyle/>
        <a:p>
          <a:r>
            <a:rPr lang="en-US"/>
            <a:t>3</a:t>
          </a:r>
        </a:p>
      </dgm:t>
    </dgm:pt>
    <dgm:pt modelId="{FBDB448C-88EC-41D7-913A-A889E2611429}">
      <dgm:prSet custT="1"/>
      <dgm:spPr/>
      <dgm:t>
        <a:bodyPr/>
        <a:lstStyle/>
        <a:p>
          <a:pPr algn="ctr"/>
          <a:r>
            <a:rPr lang="ro-RO" sz="1800" dirty="0">
              <a:solidFill>
                <a:schemeClr val="tx1"/>
              </a:solidFill>
              <a:latin typeface="Verdana" panose="020B0604030504040204" pitchFamily="34" charset="0"/>
              <a:ea typeface="Verdana" panose="020B0604030504040204" pitchFamily="34" charset="0"/>
              <a:cs typeface="Verdana" panose="020B0604030504040204" pitchFamily="34" charset="0"/>
            </a:rPr>
            <a:t>ROMANIA</a:t>
          </a:r>
        </a:p>
        <a:p>
          <a:pPr algn="l"/>
          <a:r>
            <a:rPr lang="en-GB"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 between defiance and compliance</a:t>
          </a:r>
          <a:r>
            <a:rPr lang="ro-RO"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4F68EAD-48A2-4583-B44A-63993FE0A4BF}" type="parTrans" cxnId="{194E1C86-3F95-4856-93B6-39601491BBD8}">
      <dgm:prSet/>
      <dgm:spPr/>
      <dgm:t>
        <a:bodyPr/>
        <a:lstStyle/>
        <a:p>
          <a:endParaRPr lang="en-US"/>
        </a:p>
      </dgm:t>
    </dgm:pt>
    <dgm:pt modelId="{F815D82B-25C9-4898-998E-3F263BD1AB1A}" type="sibTrans" cxnId="{194E1C86-3F95-4856-93B6-39601491BBD8}">
      <dgm:prSet phldrT="2" phldr="0"/>
      <dgm:spPr/>
      <dgm:t>
        <a:bodyPr/>
        <a:lstStyle/>
        <a:p>
          <a:r>
            <a:rPr lang="en-US"/>
            <a:t>2</a:t>
          </a:r>
        </a:p>
      </dgm:t>
    </dgm:pt>
    <dgm:pt modelId="{216F4AA1-BAF4-4240-A887-F6D2529F7366}" type="pres">
      <dgm:prSet presAssocID="{829F57C1-ADBB-421F-A7AE-B92EB45C7DA4}" presName="Name0" presStyleCnt="0">
        <dgm:presLayoutVars>
          <dgm:animLvl val="lvl"/>
          <dgm:resizeHandles val="exact"/>
        </dgm:presLayoutVars>
      </dgm:prSet>
      <dgm:spPr/>
    </dgm:pt>
    <dgm:pt modelId="{8131BF91-C9DF-474E-8708-2F9AD64BB0DF}" type="pres">
      <dgm:prSet presAssocID="{9548D303-9755-459A-ADFC-B18EBD9A3022}" presName="compositeNode" presStyleCnt="0">
        <dgm:presLayoutVars>
          <dgm:bulletEnabled val="1"/>
        </dgm:presLayoutVars>
      </dgm:prSet>
      <dgm:spPr/>
    </dgm:pt>
    <dgm:pt modelId="{0C541006-D541-7B4E-9B48-A0FAC8C9CF9E}" type="pres">
      <dgm:prSet presAssocID="{9548D303-9755-459A-ADFC-B18EBD9A3022}" presName="bgRect" presStyleLbl="bgAccFollowNode1" presStyleIdx="0" presStyleCnt="3" custScaleY="106249"/>
      <dgm:spPr/>
    </dgm:pt>
    <dgm:pt modelId="{7EC14586-EBE9-BF46-8FC7-A4B139867B5F}" type="pres">
      <dgm:prSet presAssocID="{9B97143B-3D63-413D-B213-8CB8DD6163D1}" presName="sibTransNodeCircle" presStyleLbl="alignNode1" presStyleIdx="0" presStyleCnt="6" custLinFactNeighborX="-864" custLinFactNeighborY="3033">
        <dgm:presLayoutVars>
          <dgm:chMax val="0"/>
          <dgm:bulletEnabled/>
        </dgm:presLayoutVars>
      </dgm:prSet>
      <dgm:spPr/>
    </dgm:pt>
    <dgm:pt modelId="{E5FE90F7-A69A-7D45-8EAC-6146E8710B07}" type="pres">
      <dgm:prSet presAssocID="{9548D303-9755-459A-ADFC-B18EBD9A3022}" presName="bottomLine" presStyleLbl="alignNode1" presStyleIdx="1" presStyleCnt="6">
        <dgm:presLayoutVars/>
      </dgm:prSet>
      <dgm:spPr/>
    </dgm:pt>
    <dgm:pt modelId="{884A658F-FA86-9E48-8BC6-6B39F36CCC62}" type="pres">
      <dgm:prSet presAssocID="{9548D303-9755-459A-ADFC-B18EBD9A3022}" presName="nodeText" presStyleLbl="bgAccFollowNode1" presStyleIdx="0" presStyleCnt="3">
        <dgm:presLayoutVars>
          <dgm:bulletEnabled val="1"/>
        </dgm:presLayoutVars>
      </dgm:prSet>
      <dgm:spPr/>
    </dgm:pt>
    <dgm:pt modelId="{1C8B2F64-91CE-D94A-A6E4-ADBFB26940E1}" type="pres">
      <dgm:prSet presAssocID="{9B97143B-3D63-413D-B213-8CB8DD6163D1}" presName="sibTrans" presStyleCnt="0"/>
      <dgm:spPr/>
    </dgm:pt>
    <dgm:pt modelId="{5CA1EC7E-A253-D84C-A19E-17C6CE403CEE}" type="pres">
      <dgm:prSet presAssocID="{FBDB448C-88EC-41D7-913A-A889E2611429}" presName="compositeNode" presStyleCnt="0">
        <dgm:presLayoutVars>
          <dgm:bulletEnabled val="1"/>
        </dgm:presLayoutVars>
      </dgm:prSet>
      <dgm:spPr/>
    </dgm:pt>
    <dgm:pt modelId="{2FE4BF0D-458E-2C4E-B47A-99FFEEA5E448}" type="pres">
      <dgm:prSet presAssocID="{FBDB448C-88EC-41D7-913A-A889E2611429}" presName="bgRect" presStyleLbl="bgAccFollowNode1" presStyleIdx="1" presStyleCnt="3" custScaleX="100898" custScaleY="108296" custLinFactNeighborX="-653" custLinFactNeighborY="-4148"/>
      <dgm:spPr/>
    </dgm:pt>
    <dgm:pt modelId="{2887FC60-1626-B343-A857-BF71B19DDA0A}" type="pres">
      <dgm:prSet presAssocID="{F815D82B-25C9-4898-998E-3F263BD1AB1A}" presName="sibTransNodeCircle" presStyleLbl="alignNode1" presStyleIdx="2" presStyleCnt="6">
        <dgm:presLayoutVars>
          <dgm:chMax val="0"/>
          <dgm:bulletEnabled/>
        </dgm:presLayoutVars>
      </dgm:prSet>
      <dgm:spPr/>
    </dgm:pt>
    <dgm:pt modelId="{262E66AA-0E59-5041-9082-19AD27128D64}" type="pres">
      <dgm:prSet presAssocID="{FBDB448C-88EC-41D7-913A-A889E2611429}" presName="bottomLine" presStyleLbl="alignNode1" presStyleIdx="3" presStyleCnt="6">
        <dgm:presLayoutVars/>
      </dgm:prSet>
      <dgm:spPr/>
    </dgm:pt>
    <dgm:pt modelId="{35A0F60E-F849-8F4C-8129-34D454CBE7A5}" type="pres">
      <dgm:prSet presAssocID="{FBDB448C-88EC-41D7-913A-A889E2611429}" presName="nodeText" presStyleLbl="bgAccFollowNode1" presStyleIdx="1" presStyleCnt="3">
        <dgm:presLayoutVars>
          <dgm:bulletEnabled val="1"/>
        </dgm:presLayoutVars>
      </dgm:prSet>
      <dgm:spPr/>
    </dgm:pt>
    <dgm:pt modelId="{D1F24C50-1723-2F47-84A6-D5C10E62C72D}" type="pres">
      <dgm:prSet presAssocID="{F815D82B-25C9-4898-998E-3F263BD1AB1A}" presName="sibTrans" presStyleCnt="0"/>
      <dgm:spPr/>
    </dgm:pt>
    <dgm:pt modelId="{A3158119-6268-6845-9FE5-812A74CB2C23}" type="pres">
      <dgm:prSet presAssocID="{9CBA4EBA-B561-495B-8591-998261B1E18B}" presName="compositeNode" presStyleCnt="0">
        <dgm:presLayoutVars>
          <dgm:bulletEnabled val="1"/>
        </dgm:presLayoutVars>
      </dgm:prSet>
      <dgm:spPr/>
    </dgm:pt>
    <dgm:pt modelId="{70BF1AC0-AFA7-214A-A853-25EBAD686267}" type="pres">
      <dgm:prSet presAssocID="{9CBA4EBA-B561-495B-8591-998261B1E18B}" presName="bgRect" presStyleLbl="bgAccFollowNode1" presStyleIdx="2" presStyleCnt="3" custScaleX="107373" custScaleY="108065"/>
      <dgm:spPr/>
    </dgm:pt>
    <dgm:pt modelId="{BCFB2C14-30D8-EE4C-9D0E-52E48458BF93}" type="pres">
      <dgm:prSet presAssocID="{D68BE6E3-E207-4F2E-AFEA-8C4DD679FEC9}" presName="sibTransNodeCircle" presStyleLbl="alignNode1" presStyleIdx="4" presStyleCnt="6">
        <dgm:presLayoutVars>
          <dgm:chMax val="0"/>
          <dgm:bulletEnabled/>
        </dgm:presLayoutVars>
      </dgm:prSet>
      <dgm:spPr/>
    </dgm:pt>
    <dgm:pt modelId="{29B4F5A0-A3BA-494C-B376-A92E4A66ECC2}" type="pres">
      <dgm:prSet presAssocID="{9CBA4EBA-B561-495B-8591-998261B1E18B}" presName="bottomLine" presStyleLbl="alignNode1" presStyleIdx="5" presStyleCnt="6">
        <dgm:presLayoutVars/>
      </dgm:prSet>
      <dgm:spPr/>
    </dgm:pt>
    <dgm:pt modelId="{4F9F0F58-9C3A-064C-B273-0AA54AA91794}" type="pres">
      <dgm:prSet presAssocID="{9CBA4EBA-B561-495B-8591-998261B1E18B}" presName="nodeText" presStyleLbl="bgAccFollowNode1" presStyleIdx="2" presStyleCnt="3">
        <dgm:presLayoutVars>
          <dgm:bulletEnabled val="1"/>
        </dgm:presLayoutVars>
      </dgm:prSet>
      <dgm:spPr/>
    </dgm:pt>
  </dgm:ptLst>
  <dgm:cxnLst>
    <dgm:cxn modelId="{BDFB4810-F54E-AE4F-BC25-99A385BE9CBF}" type="presOf" srcId="{FBDB448C-88EC-41D7-913A-A889E2611429}" destId="{35A0F60E-F849-8F4C-8129-34D454CBE7A5}" srcOrd="1" destOrd="0" presId="urn:microsoft.com/office/officeart/2016/7/layout/BasicLinearProcessNumbered"/>
    <dgm:cxn modelId="{22ED663A-3C87-D84F-80D3-F2566FEB8932}" type="presOf" srcId="{F815D82B-25C9-4898-998E-3F263BD1AB1A}" destId="{2887FC60-1626-B343-A857-BF71B19DDA0A}" srcOrd="0" destOrd="0" presId="urn:microsoft.com/office/officeart/2016/7/layout/BasicLinearProcessNumbered"/>
    <dgm:cxn modelId="{D5F9B849-2C4C-F44D-A8FF-0A3D91F778F7}" type="presOf" srcId="{9548D303-9755-459A-ADFC-B18EBD9A3022}" destId="{884A658F-FA86-9E48-8BC6-6B39F36CCC62}" srcOrd="1" destOrd="0" presId="urn:microsoft.com/office/officeart/2016/7/layout/BasicLinearProcessNumbered"/>
    <dgm:cxn modelId="{FB94B54F-FA5A-8E47-8FFE-346CDE714C33}" type="presOf" srcId="{FBDB448C-88EC-41D7-913A-A889E2611429}" destId="{2FE4BF0D-458E-2C4E-B47A-99FFEEA5E448}" srcOrd="0" destOrd="0" presId="urn:microsoft.com/office/officeart/2016/7/layout/BasicLinearProcessNumbered"/>
    <dgm:cxn modelId="{B659D652-9C35-FE47-8791-FB0C5F7C80DD}" type="presOf" srcId="{9B97143B-3D63-413D-B213-8CB8DD6163D1}" destId="{7EC14586-EBE9-BF46-8FC7-A4B139867B5F}" srcOrd="0" destOrd="0" presId="urn:microsoft.com/office/officeart/2016/7/layout/BasicLinearProcessNumbered"/>
    <dgm:cxn modelId="{8781A97A-D5CD-984B-A599-A7A6AA0F75B9}" type="presOf" srcId="{829F57C1-ADBB-421F-A7AE-B92EB45C7DA4}" destId="{216F4AA1-BAF4-4240-A887-F6D2529F7366}" srcOrd="0" destOrd="0" presId="urn:microsoft.com/office/officeart/2016/7/layout/BasicLinearProcessNumbered"/>
    <dgm:cxn modelId="{7580AF82-0461-D44F-AD9C-256B61CA6C13}" type="presOf" srcId="{9CBA4EBA-B561-495B-8591-998261B1E18B}" destId="{4F9F0F58-9C3A-064C-B273-0AA54AA91794}" srcOrd="1" destOrd="0" presId="urn:microsoft.com/office/officeart/2016/7/layout/BasicLinearProcessNumbered"/>
    <dgm:cxn modelId="{E5CBBD85-6F42-4DE0-84A7-581562EDD72A}" srcId="{829F57C1-ADBB-421F-A7AE-B92EB45C7DA4}" destId="{9548D303-9755-459A-ADFC-B18EBD9A3022}" srcOrd="0" destOrd="0" parTransId="{E79DE8AB-3B79-49A8-84FC-615B5EC4358A}" sibTransId="{9B97143B-3D63-413D-B213-8CB8DD6163D1}"/>
    <dgm:cxn modelId="{194E1C86-3F95-4856-93B6-39601491BBD8}" srcId="{829F57C1-ADBB-421F-A7AE-B92EB45C7DA4}" destId="{FBDB448C-88EC-41D7-913A-A889E2611429}" srcOrd="1" destOrd="0" parTransId="{04F68EAD-48A2-4583-B44A-63993FE0A4BF}" sibTransId="{F815D82B-25C9-4898-998E-3F263BD1AB1A}"/>
    <dgm:cxn modelId="{2978B28C-11C7-482E-A319-27EA17803FD0}" srcId="{829F57C1-ADBB-421F-A7AE-B92EB45C7DA4}" destId="{9CBA4EBA-B561-495B-8591-998261B1E18B}" srcOrd="2" destOrd="0" parTransId="{85C51B60-3CC0-4174-A0EB-F991FA0867D7}" sibTransId="{D68BE6E3-E207-4F2E-AFEA-8C4DD679FEC9}"/>
    <dgm:cxn modelId="{8759D9B3-1A8B-724E-8EA5-EE131E73B028}" type="presOf" srcId="{D68BE6E3-E207-4F2E-AFEA-8C4DD679FEC9}" destId="{BCFB2C14-30D8-EE4C-9D0E-52E48458BF93}" srcOrd="0" destOrd="0" presId="urn:microsoft.com/office/officeart/2016/7/layout/BasicLinearProcessNumbered"/>
    <dgm:cxn modelId="{96062EB6-F416-C24C-9961-A049A6E0FAB5}" type="presOf" srcId="{9548D303-9755-459A-ADFC-B18EBD9A3022}" destId="{0C541006-D541-7B4E-9B48-A0FAC8C9CF9E}" srcOrd="0" destOrd="0" presId="urn:microsoft.com/office/officeart/2016/7/layout/BasicLinearProcessNumbered"/>
    <dgm:cxn modelId="{A90777FD-5B89-5E41-827A-5586701CE6B6}" type="presOf" srcId="{9CBA4EBA-B561-495B-8591-998261B1E18B}" destId="{70BF1AC0-AFA7-214A-A853-25EBAD686267}" srcOrd="0" destOrd="0" presId="urn:microsoft.com/office/officeart/2016/7/layout/BasicLinearProcessNumbered"/>
    <dgm:cxn modelId="{B5BB6529-1902-234E-B2C0-0B0FFCC4F516}" type="presParOf" srcId="{216F4AA1-BAF4-4240-A887-F6D2529F7366}" destId="{8131BF91-C9DF-474E-8708-2F9AD64BB0DF}" srcOrd="0" destOrd="0" presId="urn:microsoft.com/office/officeart/2016/7/layout/BasicLinearProcessNumbered"/>
    <dgm:cxn modelId="{481B8CC3-E876-AA4E-B505-E5D95C9D1D18}" type="presParOf" srcId="{8131BF91-C9DF-474E-8708-2F9AD64BB0DF}" destId="{0C541006-D541-7B4E-9B48-A0FAC8C9CF9E}" srcOrd="0" destOrd="0" presId="urn:microsoft.com/office/officeart/2016/7/layout/BasicLinearProcessNumbered"/>
    <dgm:cxn modelId="{ADF34280-EAA8-E84B-A8CC-6A2D8B4A1073}" type="presParOf" srcId="{8131BF91-C9DF-474E-8708-2F9AD64BB0DF}" destId="{7EC14586-EBE9-BF46-8FC7-A4B139867B5F}" srcOrd="1" destOrd="0" presId="urn:microsoft.com/office/officeart/2016/7/layout/BasicLinearProcessNumbered"/>
    <dgm:cxn modelId="{B4F3F05D-ED0B-3F45-B54B-A893B2F0C38B}" type="presParOf" srcId="{8131BF91-C9DF-474E-8708-2F9AD64BB0DF}" destId="{E5FE90F7-A69A-7D45-8EAC-6146E8710B07}" srcOrd="2" destOrd="0" presId="urn:microsoft.com/office/officeart/2016/7/layout/BasicLinearProcessNumbered"/>
    <dgm:cxn modelId="{D66F5CC3-EF2E-094E-846F-B59E1905BECF}" type="presParOf" srcId="{8131BF91-C9DF-474E-8708-2F9AD64BB0DF}" destId="{884A658F-FA86-9E48-8BC6-6B39F36CCC62}" srcOrd="3" destOrd="0" presId="urn:microsoft.com/office/officeart/2016/7/layout/BasicLinearProcessNumbered"/>
    <dgm:cxn modelId="{968D776D-8A2F-4F45-AE31-9EF159A46037}" type="presParOf" srcId="{216F4AA1-BAF4-4240-A887-F6D2529F7366}" destId="{1C8B2F64-91CE-D94A-A6E4-ADBFB26940E1}" srcOrd="1" destOrd="0" presId="urn:microsoft.com/office/officeart/2016/7/layout/BasicLinearProcessNumbered"/>
    <dgm:cxn modelId="{6494B2E0-17C2-8E43-A791-521C7B61FB06}" type="presParOf" srcId="{216F4AA1-BAF4-4240-A887-F6D2529F7366}" destId="{5CA1EC7E-A253-D84C-A19E-17C6CE403CEE}" srcOrd="2" destOrd="0" presId="urn:microsoft.com/office/officeart/2016/7/layout/BasicLinearProcessNumbered"/>
    <dgm:cxn modelId="{7462CCF7-8398-1B45-98AB-BBD0F9ECDDBA}" type="presParOf" srcId="{5CA1EC7E-A253-D84C-A19E-17C6CE403CEE}" destId="{2FE4BF0D-458E-2C4E-B47A-99FFEEA5E448}" srcOrd="0" destOrd="0" presId="urn:microsoft.com/office/officeart/2016/7/layout/BasicLinearProcessNumbered"/>
    <dgm:cxn modelId="{9D0E7AC5-0744-2346-886D-D366833CEE3C}" type="presParOf" srcId="{5CA1EC7E-A253-D84C-A19E-17C6CE403CEE}" destId="{2887FC60-1626-B343-A857-BF71B19DDA0A}" srcOrd="1" destOrd="0" presId="urn:microsoft.com/office/officeart/2016/7/layout/BasicLinearProcessNumbered"/>
    <dgm:cxn modelId="{43D6F2F3-930C-1C49-9FFD-2F41E06C86F2}" type="presParOf" srcId="{5CA1EC7E-A253-D84C-A19E-17C6CE403CEE}" destId="{262E66AA-0E59-5041-9082-19AD27128D64}" srcOrd="2" destOrd="0" presId="urn:microsoft.com/office/officeart/2016/7/layout/BasicLinearProcessNumbered"/>
    <dgm:cxn modelId="{8829C2B4-2867-4140-9708-4E2023DB120E}" type="presParOf" srcId="{5CA1EC7E-A253-D84C-A19E-17C6CE403CEE}" destId="{35A0F60E-F849-8F4C-8129-34D454CBE7A5}" srcOrd="3" destOrd="0" presId="urn:microsoft.com/office/officeart/2016/7/layout/BasicLinearProcessNumbered"/>
    <dgm:cxn modelId="{27EBF9C2-A6CC-8344-A6BA-F1D83203FC7C}" type="presParOf" srcId="{216F4AA1-BAF4-4240-A887-F6D2529F7366}" destId="{D1F24C50-1723-2F47-84A6-D5C10E62C72D}" srcOrd="3" destOrd="0" presId="urn:microsoft.com/office/officeart/2016/7/layout/BasicLinearProcessNumbered"/>
    <dgm:cxn modelId="{D4F57745-37E5-6A41-BE79-EB34D374193F}" type="presParOf" srcId="{216F4AA1-BAF4-4240-A887-F6D2529F7366}" destId="{A3158119-6268-6845-9FE5-812A74CB2C23}" srcOrd="4" destOrd="0" presId="urn:microsoft.com/office/officeart/2016/7/layout/BasicLinearProcessNumbered"/>
    <dgm:cxn modelId="{6479FD67-A32D-F947-95CA-46A3919A7C15}" type="presParOf" srcId="{A3158119-6268-6845-9FE5-812A74CB2C23}" destId="{70BF1AC0-AFA7-214A-A853-25EBAD686267}" srcOrd="0" destOrd="0" presId="urn:microsoft.com/office/officeart/2016/7/layout/BasicLinearProcessNumbered"/>
    <dgm:cxn modelId="{FCB28A1B-501E-5143-8D25-39EC2AC5C521}" type="presParOf" srcId="{A3158119-6268-6845-9FE5-812A74CB2C23}" destId="{BCFB2C14-30D8-EE4C-9D0E-52E48458BF93}" srcOrd="1" destOrd="0" presId="urn:microsoft.com/office/officeart/2016/7/layout/BasicLinearProcessNumbered"/>
    <dgm:cxn modelId="{A5201B27-15E1-C040-96D4-A8A28CAC46FB}" type="presParOf" srcId="{A3158119-6268-6845-9FE5-812A74CB2C23}" destId="{29B4F5A0-A3BA-494C-B376-A92E4A66ECC2}" srcOrd="2" destOrd="0" presId="urn:microsoft.com/office/officeart/2016/7/layout/BasicLinearProcessNumbered"/>
    <dgm:cxn modelId="{807E649C-B02C-324D-A8C0-3D4CBC94866F}" type="presParOf" srcId="{A3158119-6268-6845-9FE5-812A74CB2C23}" destId="{4F9F0F58-9C3A-064C-B273-0AA54AA9179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653B8-01C1-43D8-8B08-86C35C6F79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6E131D6-1F8D-41FD-8F83-48DA709A431B}">
      <dgm:prSet/>
      <dgm:spPr/>
      <dgm:t>
        <a:bodyPr/>
        <a:lstStyle/>
        <a:p>
          <a:r>
            <a:rPr lang="en-GB"/>
            <a:t>Constitutional Tribunal</a:t>
          </a:r>
          <a:endParaRPr lang="en-US"/>
        </a:p>
      </dgm:t>
    </dgm:pt>
    <dgm:pt modelId="{2F0C7951-734C-44D2-AB8D-3C94D9BEB2FE}" type="parTrans" cxnId="{538FE9FC-BA81-4370-8315-9C278D13BE0A}">
      <dgm:prSet/>
      <dgm:spPr/>
      <dgm:t>
        <a:bodyPr/>
        <a:lstStyle/>
        <a:p>
          <a:endParaRPr lang="en-US"/>
        </a:p>
      </dgm:t>
    </dgm:pt>
    <dgm:pt modelId="{21949EB8-E87F-490A-8EF1-F6EDD90B8B7B}" type="sibTrans" cxnId="{538FE9FC-BA81-4370-8315-9C278D13BE0A}">
      <dgm:prSet/>
      <dgm:spPr/>
      <dgm:t>
        <a:bodyPr/>
        <a:lstStyle/>
        <a:p>
          <a:endParaRPr lang="en-US"/>
        </a:p>
      </dgm:t>
    </dgm:pt>
    <dgm:pt modelId="{AA6D38E4-BDBF-4809-88A1-2124FE35F190}">
      <dgm:prSet/>
      <dgm:spPr/>
      <dgm:t>
        <a:bodyPr/>
        <a:lstStyle/>
        <a:p>
          <a:r>
            <a:rPr lang="ro-RO"/>
            <a:t>Supreme </a:t>
          </a:r>
          <a:r>
            <a:rPr lang="ro-RO" err="1"/>
            <a:t>Court</a:t>
          </a:r>
          <a:endParaRPr lang="en-US"/>
        </a:p>
      </dgm:t>
    </dgm:pt>
    <dgm:pt modelId="{B0FB7820-30D1-4B6E-9D83-D2C0C92F1A38}" type="parTrans" cxnId="{4AACABE6-9314-4CA0-BB1C-0D5B362D092C}">
      <dgm:prSet/>
      <dgm:spPr/>
      <dgm:t>
        <a:bodyPr/>
        <a:lstStyle/>
        <a:p>
          <a:endParaRPr lang="en-US"/>
        </a:p>
      </dgm:t>
    </dgm:pt>
    <dgm:pt modelId="{C59A9688-C8C0-4B9A-8497-104689E76EE3}" type="sibTrans" cxnId="{4AACABE6-9314-4CA0-BB1C-0D5B362D092C}">
      <dgm:prSet/>
      <dgm:spPr/>
      <dgm:t>
        <a:bodyPr/>
        <a:lstStyle/>
        <a:p>
          <a:endParaRPr lang="en-US"/>
        </a:p>
      </dgm:t>
    </dgm:pt>
    <dgm:pt modelId="{92EFF3C6-6B32-4A28-B353-FDB035D12B93}">
      <dgm:prSet/>
      <dgm:spPr/>
      <dgm:t>
        <a:bodyPr/>
        <a:lstStyle/>
        <a:p>
          <a:r>
            <a:rPr lang="ro-RO" err="1"/>
            <a:t>Ordinary</a:t>
          </a:r>
          <a:r>
            <a:rPr lang="ro-RO"/>
            <a:t> </a:t>
          </a:r>
          <a:r>
            <a:rPr lang="ro-RO" err="1"/>
            <a:t>Courts</a:t>
          </a:r>
          <a:r>
            <a:rPr lang="ro-RO"/>
            <a:t> </a:t>
          </a:r>
          <a:r>
            <a:rPr lang="ro-RO" err="1"/>
            <a:t>and</a:t>
          </a:r>
          <a:r>
            <a:rPr lang="ro-RO"/>
            <a:t> </a:t>
          </a:r>
          <a:r>
            <a:rPr lang="ro-RO" err="1"/>
            <a:t>Judges</a:t>
          </a:r>
          <a:endParaRPr lang="en-US"/>
        </a:p>
      </dgm:t>
    </dgm:pt>
    <dgm:pt modelId="{08F2F7F1-F2E1-4F7A-9B4A-AE12513E6D42}" type="parTrans" cxnId="{84B4477E-DCE9-4112-B038-54A057DDE377}">
      <dgm:prSet/>
      <dgm:spPr/>
      <dgm:t>
        <a:bodyPr/>
        <a:lstStyle/>
        <a:p>
          <a:endParaRPr lang="en-US"/>
        </a:p>
      </dgm:t>
    </dgm:pt>
    <dgm:pt modelId="{0A204A5D-F3A4-4DEC-A582-C0F00DD38CD9}" type="sibTrans" cxnId="{84B4477E-DCE9-4112-B038-54A057DDE377}">
      <dgm:prSet/>
      <dgm:spPr/>
      <dgm:t>
        <a:bodyPr/>
        <a:lstStyle/>
        <a:p>
          <a:endParaRPr lang="en-US"/>
        </a:p>
      </dgm:t>
    </dgm:pt>
    <dgm:pt modelId="{F1ACD47A-2198-4B0D-B3FC-71E67BC59C33}">
      <dgm:prSet/>
      <dgm:spPr/>
      <dgm:t>
        <a:bodyPr/>
        <a:lstStyle/>
        <a:p>
          <a:r>
            <a:rPr lang="en-US"/>
            <a:t>The value of Rule of Law in general</a:t>
          </a:r>
        </a:p>
      </dgm:t>
    </dgm:pt>
    <dgm:pt modelId="{940A8E67-DE74-48FA-A589-170B54E726FA}" type="parTrans" cxnId="{A65B66DA-6627-4CF5-B0BF-D63DE02AE8F5}">
      <dgm:prSet/>
      <dgm:spPr/>
      <dgm:t>
        <a:bodyPr/>
        <a:lstStyle/>
        <a:p>
          <a:endParaRPr lang="en-US"/>
        </a:p>
      </dgm:t>
    </dgm:pt>
    <dgm:pt modelId="{736BFCAC-36E2-45A6-8B3E-2B5FBD45A61B}" type="sibTrans" cxnId="{A65B66DA-6627-4CF5-B0BF-D63DE02AE8F5}">
      <dgm:prSet/>
      <dgm:spPr/>
      <dgm:t>
        <a:bodyPr/>
        <a:lstStyle/>
        <a:p>
          <a:endParaRPr lang="en-US"/>
        </a:p>
      </dgm:t>
    </dgm:pt>
    <dgm:pt modelId="{64E98EC6-1D76-4A11-82D3-43513DBEBCB1}">
      <dgm:prSet/>
      <dgm:spPr/>
      <dgm:t>
        <a:bodyPr/>
        <a:lstStyle/>
        <a:p>
          <a:r>
            <a:rPr lang="en-US"/>
            <a:t>Appointment, Retirement</a:t>
          </a:r>
        </a:p>
      </dgm:t>
    </dgm:pt>
    <dgm:pt modelId="{23218383-67CF-4195-95E8-BE622AB443F0}" type="parTrans" cxnId="{FDB15C99-40F0-4312-941E-BA1D1C61C701}">
      <dgm:prSet/>
      <dgm:spPr/>
      <dgm:t>
        <a:bodyPr/>
        <a:lstStyle/>
        <a:p>
          <a:endParaRPr lang="en-US"/>
        </a:p>
      </dgm:t>
    </dgm:pt>
    <dgm:pt modelId="{3334626E-F9F1-4402-B4AA-BFD85A17EDFF}" type="sibTrans" cxnId="{FDB15C99-40F0-4312-941E-BA1D1C61C701}">
      <dgm:prSet/>
      <dgm:spPr/>
      <dgm:t>
        <a:bodyPr/>
        <a:lstStyle/>
        <a:p>
          <a:endParaRPr lang="en-US"/>
        </a:p>
      </dgm:t>
    </dgm:pt>
    <dgm:pt modelId="{CB33D54A-0266-B344-A5A3-B7E8BE5345BF}">
      <dgm:prSet/>
      <dgm:spPr/>
      <dgm:t>
        <a:bodyPr/>
        <a:lstStyle/>
        <a:p>
          <a:r>
            <a:rPr lang="en-GB"/>
            <a:t>Disciplinary system of judges </a:t>
          </a:r>
        </a:p>
      </dgm:t>
    </dgm:pt>
    <dgm:pt modelId="{C69171A0-EACE-5C4E-AB12-0B83D7F51F2D}" type="parTrans" cxnId="{43052B50-BD6D-E145-ACF2-C0326DC43414}">
      <dgm:prSet/>
      <dgm:spPr/>
      <dgm:t>
        <a:bodyPr/>
        <a:lstStyle/>
        <a:p>
          <a:endParaRPr lang="en-GB"/>
        </a:p>
      </dgm:t>
    </dgm:pt>
    <dgm:pt modelId="{9E170CB9-A84E-3449-90B7-9C5503C05702}" type="sibTrans" cxnId="{43052B50-BD6D-E145-ACF2-C0326DC43414}">
      <dgm:prSet/>
      <dgm:spPr/>
      <dgm:t>
        <a:bodyPr/>
        <a:lstStyle/>
        <a:p>
          <a:endParaRPr lang="en-GB"/>
        </a:p>
      </dgm:t>
    </dgm:pt>
    <dgm:pt modelId="{B950DED2-A115-2640-BAC7-092EEF0FC2C4}" type="pres">
      <dgm:prSet presAssocID="{8E7653B8-01C1-43D8-8B08-86C35C6F7967}" presName="diagram" presStyleCnt="0">
        <dgm:presLayoutVars>
          <dgm:dir/>
          <dgm:resizeHandles val="exact"/>
        </dgm:presLayoutVars>
      </dgm:prSet>
      <dgm:spPr/>
    </dgm:pt>
    <dgm:pt modelId="{AB9F8BB5-7FE9-6143-B80A-7773CD76CD36}" type="pres">
      <dgm:prSet presAssocID="{46E131D6-1F8D-41FD-8F83-48DA709A431B}" presName="node" presStyleLbl="node1" presStyleIdx="0" presStyleCnt="6">
        <dgm:presLayoutVars>
          <dgm:bulletEnabled val="1"/>
        </dgm:presLayoutVars>
      </dgm:prSet>
      <dgm:spPr/>
    </dgm:pt>
    <dgm:pt modelId="{15B1E5F1-8E6E-BE4F-8F56-A61DC829566B}" type="pres">
      <dgm:prSet presAssocID="{21949EB8-E87F-490A-8EF1-F6EDD90B8B7B}" presName="sibTrans" presStyleCnt="0"/>
      <dgm:spPr/>
    </dgm:pt>
    <dgm:pt modelId="{579760BE-6593-844F-921D-8CBAD94335C9}" type="pres">
      <dgm:prSet presAssocID="{AA6D38E4-BDBF-4809-88A1-2124FE35F190}" presName="node" presStyleLbl="node1" presStyleIdx="1" presStyleCnt="6">
        <dgm:presLayoutVars>
          <dgm:bulletEnabled val="1"/>
        </dgm:presLayoutVars>
      </dgm:prSet>
      <dgm:spPr/>
    </dgm:pt>
    <dgm:pt modelId="{1EAC569B-7CD5-D347-BA85-3BB9C4D902C6}" type="pres">
      <dgm:prSet presAssocID="{C59A9688-C8C0-4B9A-8497-104689E76EE3}" presName="sibTrans" presStyleCnt="0"/>
      <dgm:spPr/>
    </dgm:pt>
    <dgm:pt modelId="{30F32C40-F55D-CF45-A105-404BF5ECB975}" type="pres">
      <dgm:prSet presAssocID="{92EFF3C6-6B32-4A28-B353-FDB035D12B93}" presName="node" presStyleLbl="node1" presStyleIdx="2" presStyleCnt="6">
        <dgm:presLayoutVars>
          <dgm:bulletEnabled val="1"/>
        </dgm:presLayoutVars>
      </dgm:prSet>
      <dgm:spPr/>
    </dgm:pt>
    <dgm:pt modelId="{4D01D269-7AA9-3242-A67D-D782BD451372}" type="pres">
      <dgm:prSet presAssocID="{0A204A5D-F3A4-4DEC-A582-C0F00DD38CD9}" presName="sibTrans" presStyleCnt="0"/>
      <dgm:spPr/>
    </dgm:pt>
    <dgm:pt modelId="{1CD38B2F-5891-1F4A-B932-E9DBCD807F0F}" type="pres">
      <dgm:prSet presAssocID="{F1ACD47A-2198-4B0D-B3FC-71E67BC59C33}" presName="node" presStyleLbl="node1" presStyleIdx="3" presStyleCnt="6">
        <dgm:presLayoutVars>
          <dgm:bulletEnabled val="1"/>
        </dgm:presLayoutVars>
      </dgm:prSet>
      <dgm:spPr/>
    </dgm:pt>
    <dgm:pt modelId="{229840F5-8D18-3242-82B3-DA9DF88BC1B5}" type="pres">
      <dgm:prSet presAssocID="{736BFCAC-36E2-45A6-8B3E-2B5FBD45A61B}" presName="sibTrans" presStyleCnt="0"/>
      <dgm:spPr/>
    </dgm:pt>
    <dgm:pt modelId="{8F3BDD3D-1910-934F-B9E5-9546B971A43B}" type="pres">
      <dgm:prSet presAssocID="{CB33D54A-0266-B344-A5A3-B7E8BE5345BF}" presName="node" presStyleLbl="node1" presStyleIdx="4" presStyleCnt="6">
        <dgm:presLayoutVars>
          <dgm:bulletEnabled val="1"/>
        </dgm:presLayoutVars>
      </dgm:prSet>
      <dgm:spPr/>
    </dgm:pt>
    <dgm:pt modelId="{CCC44EDE-4BD8-944F-B7C3-6FA379D365F9}" type="pres">
      <dgm:prSet presAssocID="{9E170CB9-A84E-3449-90B7-9C5503C05702}" presName="sibTrans" presStyleCnt="0"/>
      <dgm:spPr/>
    </dgm:pt>
    <dgm:pt modelId="{DEF19C94-5071-6A4A-956D-62A5666A3652}" type="pres">
      <dgm:prSet presAssocID="{64E98EC6-1D76-4A11-82D3-43513DBEBCB1}" presName="node" presStyleLbl="node1" presStyleIdx="5" presStyleCnt="6">
        <dgm:presLayoutVars>
          <dgm:bulletEnabled val="1"/>
        </dgm:presLayoutVars>
      </dgm:prSet>
      <dgm:spPr/>
    </dgm:pt>
  </dgm:ptLst>
  <dgm:cxnLst>
    <dgm:cxn modelId="{28776325-3C69-6441-8141-7914F5AEBD6A}" type="presOf" srcId="{46E131D6-1F8D-41FD-8F83-48DA709A431B}" destId="{AB9F8BB5-7FE9-6143-B80A-7773CD76CD36}" srcOrd="0" destOrd="0" presId="urn:microsoft.com/office/officeart/2005/8/layout/default"/>
    <dgm:cxn modelId="{43052B50-BD6D-E145-ACF2-C0326DC43414}" srcId="{8E7653B8-01C1-43D8-8B08-86C35C6F7967}" destId="{CB33D54A-0266-B344-A5A3-B7E8BE5345BF}" srcOrd="4" destOrd="0" parTransId="{C69171A0-EACE-5C4E-AB12-0B83D7F51F2D}" sibTransId="{9E170CB9-A84E-3449-90B7-9C5503C05702}"/>
    <dgm:cxn modelId="{3D248459-90E4-D542-9216-8B2F16ACD532}" type="presOf" srcId="{92EFF3C6-6B32-4A28-B353-FDB035D12B93}" destId="{30F32C40-F55D-CF45-A105-404BF5ECB975}" srcOrd="0" destOrd="0" presId="urn:microsoft.com/office/officeart/2005/8/layout/default"/>
    <dgm:cxn modelId="{84B4477E-DCE9-4112-B038-54A057DDE377}" srcId="{8E7653B8-01C1-43D8-8B08-86C35C6F7967}" destId="{92EFF3C6-6B32-4A28-B353-FDB035D12B93}" srcOrd="2" destOrd="0" parTransId="{08F2F7F1-F2E1-4F7A-9B4A-AE12513E6D42}" sibTransId="{0A204A5D-F3A4-4DEC-A582-C0F00DD38CD9}"/>
    <dgm:cxn modelId="{FDB15C99-40F0-4312-941E-BA1D1C61C701}" srcId="{8E7653B8-01C1-43D8-8B08-86C35C6F7967}" destId="{64E98EC6-1D76-4A11-82D3-43513DBEBCB1}" srcOrd="5" destOrd="0" parTransId="{23218383-67CF-4195-95E8-BE622AB443F0}" sibTransId="{3334626E-F9F1-4402-B4AA-BFD85A17EDFF}"/>
    <dgm:cxn modelId="{4CBDC4C0-A13B-5649-8E71-7BB5FD19F8FA}" type="presOf" srcId="{8E7653B8-01C1-43D8-8B08-86C35C6F7967}" destId="{B950DED2-A115-2640-BAC7-092EEF0FC2C4}" srcOrd="0" destOrd="0" presId="urn:microsoft.com/office/officeart/2005/8/layout/default"/>
    <dgm:cxn modelId="{8A0CBDC8-09FE-1C48-B196-A3A0150E0948}" type="presOf" srcId="{AA6D38E4-BDBF-4809-88A1-2124FE35F190}" destId="{579760BE-6593-844F-921D-8CBAD94335C9}" srcOrd="0" destOrd="0" presId="urn:microsoft.com/office/officeart/2005/8/layout/default"/>
    <dgm:cxn modelId="{94B800D2-4FE0-2B40-92FE-2863424D4FA2}" type="presOf" srcId="{64E98EC6-1D76-4A11-82D3-43513DBEBCB1}" destId="{DEF19C94-5071-6A4A-956D-62A5666A3652}" srcOrd="0" destOrd="0" presId="urn:microsoft.com/office/officeart/2005/8/layout/default"/>
    <dgm:cxn modelId="{A65B66DA-6627-4CF5-B0BF-D63DE02AE8F5}" srcId="{8E7653B8-01C1-43D8-8B08-86C35C6F7967}" destId="{F1ACD47A-2198-4B0D-B3FC-71E67BC59C33}" srcOrd="3" destOrd="0" parTransId="{940A8E67-DE74-48FA-A589-170B54E726FA}" sibTransId="{736BFCAC-36E2-45A6-8B3E-2B5FBD45A61B}"/>
    <dgm:cxn modelId="{49C3F3E0-AB14-F94D-A028-4295A17BD768}" type="presOf" srcId="{F1ACD47A-2198-4B0D-B3FC-71E67BC59C33}" destId="{1CD38B2F-5891-1F4A-B932-E9DBCD807F0F}" srcOrd="0" destOrd="0" presId="urn:microsoft.com/office/officeart/2005/8/layout/default"/>
    <dgm:cxn modelId="{0BAB8BE1-97AE-4D4A-B71A-E91B23AB5AA4}" type="presOf" srcId="{CB33D54A-0266-B344-A5A3-B7E8BE5345BF}" destId="{8F3BDD3D-1910-934F-B9E5-9546B971A43B}" srcOrd="0" destOrd="0" presId="urn:microsoft.com/office/officeart/2005/8/layout/default"/>
    <dgm:cxn modelId="{4AACABE6-9314-4CA0-BB1C-0D5B362D092C}" srcId="{8E7653B8-01C1-43D8-8B08-86C35C6F7967}" destId="{AA6D38E4-BDBF-4809-88A1-2124FE35F190}" srcOrd="1" destOrd="0" parTransId="{B0FB7820-30D1-4B6E-9D83-D2C0C92F1A38}" sibTransId="{C59A9688-C8C0-4B9A-8497-104689E76EE3}"/>
    <dgm:cxn modelId="{538FE9FC-BA81-4370-8315-9C278D13BE0A}" srcId="{8E7653B8-01C1-43D8-8B08-86C35C6F7967}" destId="{46E131D6-1F8D-41FD-8F83-48DA709A431B}" srcOrd="0" destOrd="0" parTransId="{2F0C7951-734C-44D2-AB8D-3C94D9BEB2FE}" sibTransId="{21949EB8-E87F-490A-8EF1-F6EDD90B8B7B}"/>
    <dgm:cxn modelId="{C2041D24-0001-2043-906D-DF6B42B37CC4}" type="presParOf" srcId="{B950DED2-A115-2640-BAC7-092EEF0FC2C4}" destId="{AB9F8BB5-7FE9-6143-B80A-7773CD76CD36}" srcOrd="0" destOrd="0" presId="urn:microsoft.com/office/officeart/2005/8/layout/default"/>
    <dgm:cxn modelId="{0F2D0DB1-0AE8-6942-87F1-B7283BDB0DCD}" type="presParOf" srcId="{B950DED2-A115-2640-BAC7-092EEF0FC2C4}" destId="{15B1E5F1-8E6E-BE4F-8F56-A61DC829566B}" srcOrd="1" destOrd="0" presId="urn:microsoft.com/office/officeart/2005/8/layout/default"/>
    <dgm:cxn modelId="{A40338A4-ECC6-F14C-A78D-6542B4580412}" type="presParOf" srcId="{B950DED2-A115-2640-BAC7-092EEF0FC2C4}" destId="{579760BE-6593-844F-921D-8CBAD94335C9}" srcOrd="2" destOrd="0" presId="urn:microsoft.com/office/officeart/2005/8/layout/default"/>
    <dgm:cxn modelId="{DAB22D43-7229-9146-9A4D-4B27E2A100F7}" type="presParOf" srcId="{B950DED2-A115-2640-BAC7-092EEF0FC2C4}" destId="{1EAC569B-7CD5-D347-BA85-3BB9C4D902C6}" srcOrd="3" destOrd="0" presId="urn:microsoft.com/office/officeart/2005/8/layout/default"/>
    <dgm:cxn modelId="{F7F0FF2E-24E1-054E-86CC-DE54CC82B439}" type="presParOf" srcId="{B950DED2-A115-2640-BAC7-092EEF0FC2C4}" destId="{30F32C40-F55D-CF45-A105-404BF5ECB975}" srcOrd="4" destOrd="0" presId="urn:microsoft.com/office/officeart/2005/8/layout/default"/>
    <dgm:cxn modelId="{5C210EF4-0F35-5C48-A656-852DA6EF2ED1}" type="presParOf" srcId="{B950DED2-A115-2640-BAC7-092EEF0FC2C4}" destId="{4D01D269-7AA9-3242-A67D-D782BD451372}" srcOrd="5" destOrd="0" presId="urn:microsoft.com/office/officeart/2005/8/layout/default"/>
    <dgm:cxn modelId="{5374E05F-DEAA-8A42-B892-24C403083D4C}" type="presParOf" srcId="{B950DED2-A115-2640-BAC7-092EEF0FC2C4}" destId="{1CD38B2F-5891-1F4A-B932-E9DBCD807F0F}" srcOrd="6" destOrd="0" presId="urn:microsoft.com/office/officeart/2005/8/layout/default"/>
    <dgm:cxn modelId="{7829B22E-D594-EB46-B981-739D8B131A6A}" type="presParOf" srcId="{B950DED2-A115-2640-BAC7-092EEF0FC2C4}" destId="{229840F5-8D18-3242-82B3-DA9DF88BC1B5}" srcOrd="7" destOrd="0" presId="urn:microsoft.com/office/officeart/2005/8/layout/default"/>
    <dgm:cxn modelId="{CA5BBCD7-9C18-0F4D-87CB-C7AFEB9FC285}" type="presParOf" srcId="{B950DED2-A115-2640-BAC7-092EEF0FC2C4}" destId="{8F3BDD3D-1910-934F-B9E5-9546B971A43B}" srcOrd="8" destOrd="0" presId="urn:microsoft.com/office/officeart/2005/8/layout/default"/>
    <dgm:cxn modelId="{39E5C9E8-9B1C-5E44-A545-0F74B7779BE8}" type="presParOf" srcId="{B950DED2-A115-2640-BAC7-092EEF0FC2C4}" destId="{CCC44EDE-4BD8-944F-B7C3-6FA379D365F9}" srcOrd="9" destOrd="0" presId="urn:microsoft.com/office/officeart/2005/8/layout/default"/>
    <dgm:cxn modelId="{5CB2DBFD-B15D-9140-8240-75AB2EF794D0}" type="presParOf" srcId="{B950DED2-A115-2640-BAC7-092EEF0FC2C4}" destId="{DEF19C94-5071-6A4A-956D-62A5666A365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1F45C-AA1A-6A4D-9053-E72BDB59C5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F3DBBBF-3ED0-A144-A11C-F6C8D5719FDE}">
      <dgm:prSet custT="1"/>
      <dgm:spPr/>
      <dgm:t>
        <a:bodyPr/>
        <a:lstStyle/>
        <a:p>
          <a:r>
            <a:rPr lang="en-US" sz="2000" b="1">
              <a:latin typeface="Verdana" panose="020B0604030504040204" pitchFamily="34" charset="0"/>
              <a:ea typeface="Verdana" panose="020B0604030504040204" pitchFamily="34" charset="0"/>
              <a:cs typeface="Verdana" panose="020B0604030504040204" pitchFamily="34" charset="0"/>
            </a:rPr>
            <a:t>2015</a:t>
          </a:r>
          <a:endParaRPr lang="en-GR" sz="2000" b="1">
            <a:latin typeface="Verdana" panose="020B0604030504040204" pitchFamily="34" charset="0"/>
            <a:ea typeface="Verdana" panose="020B0604030504040204" pitchFamily="34" charset="0"/>
            <a:cs typeface="Verdana" panose="020B0604030504040204" pitchFamily="34" charset="0"/>
          </a:endParaRPr>
        </a:p>
      </dgm:t>
    </dgm:pt>
    <dgm:pt modelId="{5E0FF714-CA9D-1049-904A-BA0E03AF5CFF}" type="parTrans" cxnId="{C56B4537-BCD5-8C43-8888-FDDA4039A7EF}">
      <dgm:prSet/>
      <dgm:spPr/>
      <dgm:t>
        <a:bodyPr/>
        <a:lstStyle/>
        <a:p>
          <a:endParaRPr lang="en-GB"/>
        </a:p>
      </dgm:t>
    </dgm:pt>
    <dgm:pt modelId="{D8DE325F-5F3D-A54F-81A3-C986EF4FA554}" type="sibTrans" cxnId="{C56B4537-BCD5-8C43-8888-FDDA4039A7EF}">
      <dgm:prSet/>
      <dgm:spPr/>
      <dgm:t>
        <a:bodyPr/>
        <a:lstStyle/>
        <a:p>
          <a:endParaRPr lang="en-GB"/>
        </a:p>
      </dgm:t>
    </dgm:pt>
    <dgm:pt modelId="{7CE74AB4-136A-9A4E-BB60-B29EF1F3067B}">
      <dgm:prSet custT="1"/>
      <dgm:spPr/>
      <dgm:t>
        <a:bodyPr/>
        <a:lstStyle/>
        <a:p>
          <a:pPr>
            <a:buNone/>
          </a:pPr>
          <a:r>
            <a:rPr lang="en-GR" sz="1200" dirty="0">
              <a:latin typeface="Verdana" panose="020B0604030504040204" pitchFamily="34" charset="0"/>
              <a:ea typeface="Verdana" panose="020B0604030504040204" pitchFamily="34" charset="0"/>
              <a:cs typeface="Verdana" panose="020B0604030504040204" pitchFamily="34" charset="0"/>
            </a:rPr>
            <a:t>Polish Elections and Constitutional Court crisis</a:t>
          </a:r>
        </a:p>
      </dgm:t>
    </dgm:pt>
    <dgm:pt modelId="{8D461692-1B10-BC41-9D0D-48196A43451F}" type="parTrans" cxnId="{642E18DC-3AB5-664E-A402-A856DF3FA4B1}">
      <dgm:prSet/>
      <dgm:spPr/>
      <dgm:t>
        <a:bodyPr/>
        <a:lstStyle/>
        <a:p>
          <a:endParaRPr lang="en-GB"/>
        </a:p>
      </dgm:t>
    </dgm:pt>
    <dgm:pt modelId="{8CA29DA7-28B9-C741-974F-8D0116BF8F70}" type="sibTrans" cxnId="{642E18DC-3AB5-664E-A402-A856DF3FA4B1}">
      <dgm:prSet/>
      <dgm:spPr/>
      <dgm:t>
        <a:bodyPr/>
        <a:lstStyle/>
        <a:p>
          <a:endParaRPr lang="en-GB"/>
        </a:p>
      </dgm:t>
    </dgm:pt>
    <dgm:pt modelId="{4E9DA708-BF55-CF41-8DAE-B3587E255E7F}">
      <dgm:prSet custT="1"/>
      <dgm:spPr/>
      <dgm:t>
        <a:bodyPr/>
        <a:lstStyle/>
        <a:p>
          <a:r>
            <a:rPr lang="en-GR" sz="2000" b="1">
              <a:latin typeface="Verdana" panose="020B0604030504040204" pitchFamily="34" charset="0"/>
              <a:ea typeface="Verdana" panose="020B0604030504040204" pitchFamily="34" charset="0"/>
              <a:cs typeface="Verdana" panose="020B0604030504040204" pitchFamily="34" charset="0"/>
            </a:rPr>
            <a:t>2016-7</a:t>
          </a:r>
        </a:p>
      </dgm:t>
    </dgm:pt>
    <dgm:pt modelId="{618509DD-0242-434C-8DF6-0BBB206D9509}" type="parTrans" cxnId="{B7A66880-2914-A54F-8A3F-70DCFAB807A6}">
      <dgm:prSet/>
      <dgm:spPr/>
      <dgm:t>
        <a:bodyPr/>
        <a:lstStyle/>
        <a:p>
          <a:endParaRPr lang="en-GB"/>
        </a:p>
      </dgm:t>
    </dgm:pt>
    <dgm:pt modelId="{6FAFE96F-B484-0149-BDA2-7D3624925326}" type="sibTrans" cxnId="{B7A66880-2914-A54F-8A3F-70DCFAB807A6}">
      <dgm:prSet/>
      <dgm:spPr/>
      <dgm:t>
        <a:bodyPr/>
        <a:lstStyle/>
        <a:p>
          <a:endParaRPr lang="en-GB"/>
        </a:p>
      </dgm:t>
    </dgm:pt>
    <dgm:pt modelId="{26A068B1-3B57-0148-8838-C8552AB9AB3D}">
      <dgm:prSet custT="1"/>
      <dgm:spPr/>
      <dgm:t>
        <a:bodyPr/>
        <a:lstStyle/>
        <a:p>
          <a:pPr>
            <a:buNone/>
          </a:pPr>
          <a:r>
            <a:rPr lang="en-GR" sz="1200" dirty="0">
              <a:latin typeface="Verdana" panose="020B0604030504040204" pitchFamily="34" charset="0"/>
              <a:ea typeface="Verdana" panose="020B0604030504040204" pitchFamily="34" charset="0"/>
              <a:cs typeface="Verdana" panose="020B0604030504040204" pitchFamily="34" charset="0"/>
            </a:rPr>
            <a:t>Launch of Rule of Law Framework Procedure vs Poland</a:t>
          </a:r>
        </a:p>
      </dgm:t>
    </dgm:pt>
    <dgm:pt modelId="{DB5E3410-E8D6-2447-908D-62D90E0DDAB2}" type="parTrans" cxnId="{9910ABAA-1D44-7348-A369-74318E230209}">
      <dgm:prSet/>
      <dgm:spPr/>
      <dgm:t>
        <a:bodyPr/>
        <a:lstStyle/>
        <a:p>
          <a:endParaRPr lang="en-GB"/>
        </a:p>
      </dgm:t>
    </dgm:pt>
    <dgm:pt modelId="{BFC3B3EB-D650-C349-A6C8-1425DBCEEA11}" type="sibTrans" cxnId="{9910ABAA-1D44-7348-A369-74318E230209}">
      <dgm:prSet/>
      <dgm:spPr/>
      <dgm:t>
        <a:bodyPr/>
        <a:lstStyle/>
        <a:p>
          <a:endParaRPr lang="en-GB"/>
        </a:p>
      </dgm:t>
    </dgm:pt>
    <dgm:pt modelId="{75BD614D-3D71-744D-99E8-CAA0345F7CC4}">
      <dgm:prSet custT="1"/>
      <dgm:spPr/>
      <dgm:t>
        <a:bodyPr/>
        <a:lstStyle/>
        <a:p>
          <a:r>
            <a:rPr lang="en-GR" sz="2000" b="1">
              <a:latin typeface="Verdana" panose="020B0604030504040204" pitchFamily="34" charset="0"/>
              <a:ea typeface="Verdana" panose="020B0604030504040204" pitchFamily="34" charset="0"/>
              <a:cs typeface="Verdana" panose="020B0604030504040204" pitchFamily="34" charset="0"/>
            </a:rPr>
            <a:t>2018</a:t>
          </a:r>
        </a:p>
      </dgm:t>
    </dgm:pt>
    <dgm:pt modelId="{D81498D4-D241-3E43-A2CB-D49F694F5A0B}" type="parTrans" cxnId="{54989F9F-E2BC-FC40-9688-5949EF6FEB82}">
      <dgm:prSet/>
      <dgm:spPr/>
      <dgm:t>
        <a:bodyPr/>
        <a:lstStyle/>
        <a:p>
          <a:endParaRPr lang="en-GB"/>
        </a:p>
      </dgm:t>
    </dgm:pt>
    <dgm:pt modelId="{2BE76916-2EAA-CE41-80A9-78BD8139242D}" type="sibTrans" cxnId="{54989F9F-E2BC-FC40-9688-5949EF6FEB82}">
      <dgm:prSet/>
      <dgm:spPr/>
      <dgm:t>
        <a:bodyPr/>
        <a:lstStyle/>
        <a:p>
          <a:endParaRPr lang="en-GB"/>
        </a:p>
      </dgm:t>
    </dgm:pt>
    <dgm:pt modelId="{7BDDC29E-DE84-094A-979C-F898B17AEDA8}">
      <dgm:prSet custT="1"/>
      <dgm:spPr/>
      <dgm:t>
        <a:bodyPr/>
        <a:lstStyle/>
        <a:p>
          <a:r>
            <a:rPr lang="en-GR" sz="1200" b="1" dirty="0">
              <a:solidFill>
                <a:srgbClr val="FF0000"/>
              </a:solidFill>
              <a:latin typeface="Verdana" panose="020B0604030504040204" pitchFamily="34" charset="0"/>
              <a:ea typeface="Verdana" panose="020B0604030504040204" pitchFamily="34" charset="0"/>
              <a:cs typeface="Verdana" panose="020B0604030504040204" pitchFamily="34" charset="0"/>
            </a:rPr>
            <a:t>Portuguese Judges </a:t>
          </a:r>
          <a:r>
            <a:rPr lang="en-GR" sz="1200" dirty="0">
              <a:solidFill>
                <a:srgbClr val="FF0000"/>
              </a:solidFill>
              <a:latin typeface="Verdana" panose="020B0604030504040204" pitchFamily="34" charset="0"/>
              <a:ea typeface="Verdana" panose="020B0604030504040204" pitchFamily="34" charset="0"/>
              <a:cs typeface="Verdana" panose="020B0604030504040204" pitchFamily="34" charset="0"/>
            </a:rPr>
            <a:t>Judgement (27/2)</a:t>
          </a:r>
        </a:p>
      </dgm:t>
    </dgm:pt>
    <dgm:pt modelId="{1B0CB06D-07E9-3D42-ABD0-062A5669844A}" type="parTrans" cxnId="{16337556-FCBA-3A40-88D0-7770A9490985}">
      <dgm:prSet/>
      <dgm:spPr/>
      <dgm:t>
        <a:bodyPr/>
        <a:lstStyle/>
        <a:p>
          <a:endParaRPr lang="en-GB"/>
        </a:p>
      </dgm:t>
    </dgm:pt>
    <dgm:pt modelId="{BEAE9B84-63E0-374F-9341-9112D56032D6}" type="sibTrans" cxnId="{16337556-FCBA-3A40-88D0-7770A9490985}">
      <dgm:prSet/>
      <dgm:spPr/>
      <dgm:t>
        <a:bodyPr/>
        <a:lstStyle/>
        <a:p>
          <a:endParaRPr lang="en-GB"/>
        </a:p>
      </dgm:t>
    </dgm:pt>
    <dgm:pt modelId="{7C16188D-F09E-7C43-820B-4BDDBBC60302}">
      <dgm:prSet custT="1"/>
      <dgm:spPr/>
      <dgm:t>
        <a:bodyPr/>
        <a:lstStyle/>
        <a:p>
          <a:r>
            <a:rPr lang="en-GR" sz="1200" dirty="0">
              <a:solidFill>
                <a:srgbClr val="FF0000"/>
              </a:solidFill>
              <a:latin typeface="Verdana" panose="020B0604030504040204" pitchFamily="34" charset="0"/>
              <a:ea typeface="Verdana" panose="020B0604030504040204" pitchFamily="34" charset="0"/>
              <a:cs typeface="Verdana" panose="020B0604030504040204" pitchFamily="34" charset="0"/>
            </a:rPr>
            <a:t>Launch of Infringment procedure C-192/18 (15/3)</a:t>
          </a:r>
          <a:r>
            <a:rPr lang="en-GR" sz="1200" dirty="0">
              <a:latin typeface="Verdana" panose="020B0604030504040204" pitchFamily="34" charset="0"/>
              <a:ea typeface="Verdana" panose="020B0604030504040204" pitchFamily="34" charset="0"/>
              <a:cs typeface="Verdana" panose="020B0604030504040204" pitchFamily="34" charset="0"/>
            </a:rPr>
            <a:t> </a:t>
          </a:r>
        </a:p>
      </dgm:t>
    </dgm:pt>
    <dgm:pt modelId="{E04F746B-90C9-0B4A-BBB9-A524198FCFAC}" type="parTrans" cxnId="{1586BA26-6331-1244-BC7F-26786A523871}">
      <dgm:prSet/>
      <dgm:spPr/>
      <dgm:t>
        <a:bodyPr/>
        <a:lstStyle/>
        <a:p>
          <a:endParaRPr lang="en-GB"/>
        </a:p>
      </dgm:t>
    </dgm:pt>
    <dgm:pt modelId="{026605B6-6A76-9642-BDE1-A31C430EF444}" type="sibTrans" cxnId="{1586BA26-6331-1244-BC7F-26786A523871}">
      <dgm:prSet/>
      <dgm:spPr/>
      <dgm:t>
        <a:bodyPr/>
        <a:lstStyle/>
        <a:p>
          <a:endParaRPr lang="en-GB"/>
        </a:p>
      </dgm:t>
    </dgm:pt>
    <dgm:pt modelId="{117D45A3-1FF0-D247-8D6C-3F91FD6A1965}">
      <dgm:prSet custT="1"/>
      <dgm:spPr/>
      <dgm:t>
        <a:bodyPr/>
        <a:lstStyle/>
        <a:p>
          <a:r>
            <a:rPr lang="en-GR" sz="1200" dirty="0">
              <a:latin typeface="Verdana" panose="020B0604030504040204" pitchFamily="34" charset="0"/>
              <a:ea typeface="Verdana" panose="020B0604030504040204" pitchFamily="34" charset="0"/>
              <a:cs typeface="Verdana" panose="020B0604030504040204" pitchFamily="34" charset="0"/>
            </a:rPr>
            <a:t>1st preliminary ruling request  </a:t>
          </a:r>
          <a:r>
            <a:rPr lang="en-GB" sz="1200" dirty="0">
              <a:latin typeface="Verdana" panose="020B0604030504040204" pitchFamily="34" charset="0"/>
              <a:ea typeface="Verdana" panose="020B0604030504040204" pitchFamily="34" charset="0"/>
              <a:cs typeface="Verdana" panose="020B0604030504040204" pitchFamily="34" charset="0"/>
            </a:rPr>
            <a:t>C-585/18 </a:t>
          </a:r>
          <a:r>
            <a:rPr lang="en-GR" sz="1200" dirty="0">
              <a:latin typeface="Verdana" panose="020B0604030504040204" pitchFamily="34" charset="0"/>
              <a:ea typeface="Verdana" panose="020B0604030504040204" pitchFamily="34" charset="0"/>
              <a:cs typeface="Verdana" panose="020B0604030504040204" pitchFamily="34" charset="0"/>
            </a:rPr>
            <a:t>(20/9)</a:t>
          </a:r>
        </a:p>
      </dgm:t>
    </dgm:pt>
    <dgm:pt modelId="{79A81CD8-F30D-844C-9627-0F77E3304AE8}" type="parTrans" cxnId="{1E4F3A77-D92C-CC48-88E8-9CC19E8011A2}">
      <dgm:prSet/>
      <dgm:spPr/>
      <dgm:t>
        <a:bodyPr/>
        <a:lstStyle/>
        <a:p>
          <a:endParaRPr lang="en-GB"/>
        </a:p>
      </dgm:t>
    </dgm:pt>
    <dgm:pt modelId="{3F17D348-03AF-2B41-AE8D-6F373FE1A565}" type="sibTrans" cxnId="{1E4F3A77-D92C-CC48-88E8-9CC19E8011A2}">
      <dgm:prSet/>
      <dgm:spPr/>
      <dgm:t>
        <a:bodyPr/>
        <a:lstStyle/>
        <a:p>
          <a:endParaRPr lang="en-GB"/>
        </a:p>
      </dgm:t>
    </dgm:pt>
    <dgm:pt modelId="{4ED6DAB7-64B2-0A49-9908-EEA21B88D8C5}">
      <dgm:prSet custT="1"/>
      <dgm:spPr/>
      <dgm:t>
        <a:bodyPr/>
        <a:lstStyle/>
        <a:p>
          <a:r>
            <a:rPr lang="en-GR" sz="2000" b="1">
              <a:latin typeface="Verdana" panose="020B0604030504040204" pitchFamily="34" charset="0"/>
              <a:ea typeface="Verdana" panose="020B0604030504040204" pitchFamily="34" charset="0"/>
              <a:cs typeface="Verdana" panose="020B0604030504040204" pitchFamily="34" charset="0"/>
            </a:rPr>
            <a:t>2019</a:t>
          </a:r>
        </a:p>
      </dgm:t>
    </dgm:pt>
    <dgm:pt modelId="{4125F066-C6C4-DF4B-AA81-8FE2E3C1A101}" type="parTrans" cxnId="{A5DB7505-5A30-404B-A416-AB21EC3EB9EA}">
      <dgm:prSet/>
      <dgm:spPr/>
      <dgm:t>
        <a:bodyPr/>
        <a:lstStyle/>
        <a:p>
          <a:endParaRPr lang="en-GB"/>
        </a:p>
      </dgm:t>
    </dgm:pt>
    <dgm:pt modelId="{7B9C7CE7-BFEA-9240-9093-578CB60C49BA}" type="sibTrans" cxnId="{A5DB7505-5A30-404B-A416-AB21EC3EB9EA}">
      <dgm:prSet/>
      <dgm:spPr/>
      <dgm:t>
        <a:bodyPr/>
        <a:lstStyle/>
        <a:p>
          <a:endParaRPr lang="en-GB"/>
        </a:p>
      </dgm:t>
    </dgm:pt>
    <dgm:pt modelId="{80F2BC82-1467-AA44-881C-7B565A45F678}">
      <dgm:prSet custT="1"/>
      <dgm:spPr/>
      <dgm:t>
        <a:bodyPr/>
        <a:lstStyle/>
        <a:p>
          <a:r>
            <a:rPr lang="en-GR"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C-619/18 Decision </a:t>
          </a:r>
          <a:r>
            <a:rPr lang="en-GR" sz="1200" dirty="0">
              <a:solidFill>
                <a:srgbClr val="FF0000"/>
              </a:solidFill>
              <a:latin typeface="Verdana" panose="020B0604030504040204" pitchFamily="34" charset="0"/>
              <a:ea typeface="Verdana" panose="020B0604030504040204" pitchFamily="34" charset="0"/>
              <a:cs typeface="Verdana" panose="020B0604030504040204" pitchFamily="34" charset="0"/>
            </a:rPr>
            <a:t>(supreme court judges retirement age) 24/6/2019</a:t>
          </a:r>
        </a:p>
      </dgm:t>
    </dgm:pt>
    <dgm:pt modelId="{90BDB044-7247-8241-ACD7-C0FD4D4555CB}" type="parTrans" cxnId="{64A4E918-096A-8242-B452-60FBBC883D46}">
      <dgm:prSet/>
      <dgm:spPr/>
      <dgm:t>
        <a:bodyPr/>
        <a:lstStyle/>
        <a:p>
          <a:endParaRPr lang="en-GB"/>
        </a:p>
      </dgm:t>
    </dgm:pt>
    <dgm:pt modelId="{283D9E0F-9C77-9B4B-B63A-9A4BAB460CEC}" type="sibTrans" cxnId="{64A4E918-096A-8242-B452-60FBBC883D46}">
      <dgm:prSet/>
      <dgm:spPr/>
      <dgm:t>
        <a:bodyPr/>
        <a:lstStyle/>
        <a:p>
          <a:endParaRPr lang="en-GB"/>
        </a:p>
      </dgm:t>
    </dgm:pt>
    <dgm:pt modelId="{C3611CE8-874F-CF4C-A44F-C883545F4830}">
      <dgm:prSet custT="1"/>
      <dgm:spPr/>
      <dgm:t>
        <a:bodyPr/>
        <a:lstStyle/>
        <a:p>
          <a:r>
            <a:rPr lang="en-GR" sz="1200" dirty="0">
              <a:latin typeface="Verdana" panose="020B0604030504040204" pitchFamily="34" charset="0"/>
              <a:ea typeface="Verdana" panose="020B0604030504040204" pitchFamily="34" charset="0"/>
              <a:cs typeface="Verdana" panose="020B0604030504040204" pitchFamily="34" charset="0"/>
            </a:rPr>
            <a:t>C-192/18 Decision (ordinary judges retirement age) 5/11/2019</a:t>
          </a:r>
        </a:p>
      </dgm:t>
    </dgm:pt>
    <dgm:pt modelId="{FD4F0493-AF03-774A-B211-D3F5657E48DF}" type="parTrans" cxnId="{771D469C-F3D3-044B-86FC-1D9B9D238984}">
      <dgm:prSet/>
      <dgm:spPr/>
      <dgm:t>
        <a:bodyPr/>
        <a:lstStyle/>
        <a:p>
          <a:endParaRPr lang="en-GB"/>
        </a:p>
      </dgm:t>
    </dgm:pt>
    <dgm:pt modelId="{E5140D1E-59E9-1E4B-8D87-E91DFE997F20}" type="sibTrans" cxnId="{771D469C-F3D3-044B-86FC-1D9B9D238984}">
      <dgm:prSet/>
      <dgm:spPr/>
      <dgm:t>
        <a:bodyPr/>
        <a:lstStyle/>
        <a:p>
          <a:endParaRPr lang="en-GB"/>
        </a:p>
      </dgm:t>
    </dgm:pt>
    <dgm:pt modelId="{A6478DE9-1228-5848-AC2B-243B245C0F4B}">
      <dgm:prSet custT="1"/>
      <dgm:spPr/>
      <dgm:t>
        <a:bodyPr/>
        <a:lstStyle/>
        <a:p>
          <a:r>
            <a:rPr lang="en-GR" sz="2000" b="1">
              <a:latin typeface="Verdana" panose="020B0604030504040204" pitchFamily="34" charset="0"/>
              <a:ea typeface="Verdana" panose="020B0604030504040204" pitchFamily="34" charset="0"/>
              <a:cs typeface="Verdana" panose="020B0604030504040204" pitchFamily="34" charset="0"/>
            </a:rPr>
            <a:t>2020</a:t>
          </a:r>
        </a:p>
      </dgm:t>
    </dgm:pt>
    <dgm:pt modelId="{2545CBDF-033E-3C44-867B-8C63DE7223FD}" type="parTrans" cxnId="{177B4B11-4881-364E-9578-51B63E0842ED}">
      <dgm:prSet/>
      <dgm:spPr/>
      <dgm:t>
        <a:bodyPr/>
        <a:lstStyle/>
        <a:p>
          <a:endParaRPr lang="en-GB"/>
        </a:p>
      </dgm:t>
    </dgm:pt>
    <dgm:pt modelId="{3AB6527A-15EA-6542-9519-63A1852922A8}" type="sibTrans" cxnId="{177B4B11-4881-364E-9578-51B63E0842ED}">
      <dgm:prSet/>
      <dgm:spPr/>
      <dgm:t>
        <a:bodyPr/>
        <a:lstStyle/>
        <a:p>
          <a:endParaRPr lang="en-GB"/>
        </a:p>
      </dgm:t>
    </dgm:pt>
    <dgm:pt modelId="{28FE55F4-6985-C947-AE51-03A19BD03480}">
      <dgm:prSet custT="1"/>
      <dgm:spPr/>
      <dgm:t>
        <a:bodyPr/>
        <a:lstStyle/>
        <a:p>
          <a:r>
            <a:rPr lang="en-GR" sz="1200">
              <a:latin typeface="Verdana" panose="020B0604030504040204" pitchFamily="34" charset="0"/>
              <a:ea typeface="Verdana" panose="020B0604030504040204" pitchFamily="34" charset="0"/>
              <a:cs typeface="Verdana" panose="020B0604030504040204" pitchFamily="34" charset="0"/>
            </a:rPr>
            <a:t>C-585/18 Decision (New Supreme Court Disciplinary Chamber for retirement) 19/11/2019</a:t>
          </a:r>
        </a:p>
      </dgm:t>
    </dgm:pt>
    <dgm:pt modelId="{5DFD6F4D-DB68-2F47-976D-463070C4D5F3}" type="parTrans" cxnId="{46686F64-0A11-6B4C-822A-39F9B6A23223}">
      <dgm:prSet/>
      <dgm:spPr/>
      <dgm:t>
        <a:bodyPr/>
        <a:lstStyle/>
        <a:p>
          <a:endParaRPr lang="en-GB"/>
        </a:p>
      </dgm:t>
    </dgm:pt>
    <dgm:pt modelId="{7255C31B-BCB5-214F-BA65-FC677BBDBAEB}" type="sibTrans" cxnId="{46686F64-0A11-6B4C-822A-39F9B6A23223}">
      <dgm:prSet/>
      <dgm:spPr/>
      <dgm:t>
        <a:bodyPr/>
        <a:lstStyle/>
        <a:p>
          <a:endParaRPr lang="en-GB"/>
        </a:p>
      </dgm:t>
    </dgm:pt>
    <dgm:pt modelId="{9DEB3963-AF7F-214D-A1E9-BC5D294ABAC6}">
      <dgm:prSet custT="1"/>
      <dgm:spPr/>
      <dgm:t>
        <a:bodyPr/>
        <a:lstStyle/>
        <a:p>
          <a:r>
            <a:rPr lang="en-GR" sz="1200">
              <a:latin typeface="Verdana" panose="020B0604030504040204" pitchFamily="34" charset="0"/>
              <a:ea typeface="Verdana" panose="020B0604030504040204" pitchFamily="34" charset="0"/>
              <a:cs typeface="Verdana" panose="020B0604030504040204" pitchFamily="34" charset="0"/>
            </a:rPr>
            <a:t>Seim allows Disciplinary Chamber to remove judges, if they take political activity (12/2019)</a:t>
          </a:r>
        </a:p>
      </dgm:t>
    </dgm:pt>
    <dgm:pt modelId="{1CDE612B-9A0F-3048-B8BF-903ECBE57B1E}" type="parTrans" cxnId="{554D09DA-118B-1C45-A396-C744B8C49BE6}">
      <dgm:prSet/>
      <dgm:spPr/>
      <dgm:t>
        <a:bodyPr/>
        <a:lstStyle/>
        <a:p>
          <a:endParaRPr lang="en-GB"/>
        </a:p>
      </dgm:t>
    </dgm:pt>
    <dgm:pt modelId="{13F0B936-AC0B-4149-B1E2-CA7FF84EFB9D}" type="sibTrans" cxnId="{554D09DA-118B-1C45-A396-C744B8C49BE6}">
      <dgm:prSet/>
      <dgm:spPr/>
      <dgm:t>
        <a:bodyPr/>
        <a:lstStyle/>
        <a:p>
          <a:endParaRPr lang="en-GB"/>
        </a:p>
      </dgm:t>
    </dgm:pt>
    <dgm:pt modelId="{979A47ED-276C-5C41-BCCC-F6892E143155}">
      <dgm:prSet custT="1"/>
      <dgm:spPr/>
      <dgm:t>
        <a:bodyPr/>
        <a:lstStyle/>
        <a:p>
          <a:r>
            <a:rPr lang="en-GR" sz="1200">
              <a:latin typeface="Verdana" panose="020B0604030504040204" pitchFamily="34" charset="0"/>
              <a:ea typeface="Verdana" panose="020B0604030504040204" pitchFamily="34" charset="0"/>
              <a:cs typeface="Verdana" panose="020B0604030504040204" pitchFamily="34" charset="0"/>
            </a:rPr>
            <a:t>C-563/18 Lowitz (Disciplinary regime)</a:t>
          </a:r>
        </a:p>
      </dgm:t>
    </dgm:pt>
    <dgm:pt modelId="{963D8A29-5ADE-8A4D-AA36-C2FC0ED794D9}" type="parTrans" cxnId="{C96A0CCD-B400-304E-844B-1712C1ADA785}">
      <dgm:prSet/>
      <dgm:spPr/>
      <dgm:t>
        <a:bodyPr/>
        <a:lstStyle/>
        <a:p>
          <a:endParaRPr lang="en-GB"/>
        </a:p>
      </dgm:t>
    </dgm:pt>
    <dgm:pt modelId="{2D2A0B96-234B-5C40-B092-6D02D8B5C65D}" type="sibTrans" cxnId="{C96A0CCD-B400-304E-844B-1712C1ADA785}">
      <dgm:prSet/>
      <dgm:spPr/>
      <dgm:t>
        <a:bodyPr/>
        <a:lstStyle/>
        <a:p>
          <a:endParaRPr lang="en-GB"/>
        </a:p>
      </dgm:t>
    </dgm:pt>
    <dgm:pt modelId="{E4D71BFA-CD17-294C-B24C-77772216A8C9}">
      <dgm:prSet custT="1"/>
      <dgm:spPr/>
      <dgm:t>
        <a:bodyPr/>
        <a:lstStyle/>
        <a:p>
          <a:r>
            <a:rPr lang="en-GB" sz="1200">
              <a:latin typeface="Verdana" panose="020B0604030504040204" pitchFamily="34" charset="0"/>
              <a:ea typeface="Verdana" panose="020B0604030504040204" pitchFamily="34" charset="0"/>
              <a:cs typeface="Verdana" panose="020B0604030504040204" pitchFamily="34" charset="0"/>
            </a:rPr>
            <a:t>C-791/19 Order (to immediately suspend Disciplinary Chamber) 8/4/2020</a:t>
          </a:r>
          <a:endParaRPr lang="en-GR" sz="1200">
            <a:latin typeface="Verdana" panose="020B0604030504040204" pitchFamily="34" charset="0"/>
            <a:ea typeface="Verdana" panose="020B0604030504040204" pitchFamily="34" charset="0"/>
            <a:cs typeface="Verdana" panose="020B0604030504040204" pitchFamily="34" charset="0"/>
          </a:endParaRPr>
        </a:p>
      </dgm:t>
    </dgm:pt>
    <dgm:pt modelId="{F43589C9-EE7A-D84C-9D06-AFCA5B141408}" type="parTrans" cxnId="{CA40FAD9-17C9-4B4A-A331-CCC2B4397E37}">
      <dgm:prSet/>
      <dgm:spPr/>
      <dgm:t>
        <a:bodyPr/>
        <a:lstStyle/>
        <a:p>
          <a:endParaRPr lang="en-GB"/>
        </a:p>
      </dgm:t>
    </dgm:pt>
    <dgm:pt modelId="{11BFCD1B-25E0-9B4C-8F2F-6D6BB6BC708D}" type="sibTrans" cxnId="{CA40FAD9-17C9-4B4A-A331-CCC2B4397E37}">
      <dgm:prSet/>
      <dgm:spPr/>
      <dgm:t>
        <a:bodyPr/>
        <a:lstStyle/>
        <a:p>
          <a:endParaRPr lang="en-GB"/>
        </a:p>
      </dgm:t>
    </dgm:pt>
    <dgm:pt modelId="{926EF9ED-B48A-4542-9D61-EE42CC0AB22B}">
      <dgm:prSet custT="1"/>
      <dgm:spPr/>
      <dgm:t>
        <a:bodyPr/>
        <a:lstStyle/>
        <a:p>
          <a:r>
            <a:rPr lang="en-GR" sz="1200">
              <a:latin typeface="Verdana" panose="020B0604030504040204" pitchFamily="34" charset="0"/>
              <a:ea typeface="Verdana" panose="020B0604030504040204" pitchFamily="34" charset="0"/>
              <a:cs typeface="Verdana" panose="020B0604030504040204" pitchFamily="34" charset="0"/>
            </a:rPr>
            <a:t>U2/20 Decision of Pol.Const.Tribunal on appointment of judges</a:t>
          </a:r>
        </a:p>
      </dgm:t>
    </dgm:pt>
    <dgm:pt modelId="{4563F143-FE44-334C-8E28-2EC3D91CDB16}" type="sibTrans" cxnId="{2766D720-1F02-DB43-8065-23F4BE2DF24F}">
      <dgm:prSet/>
      <dgm:spPr/>
      <dgm:t>
        <a:bodyPr/>
        <a:lstStyle/>
        <a:p>
          <a:endParaRPr lang="en-GB"/>
        </a:p>
      </dgm:t>
    </dgm:pt>
    <dgm:pt modelId="{DE292C4D-8BE5-E944-996F-7A5794DB7A26}" type="parTrans" cxnId="{2766D720-1F02-DB43-8065-23F4BE2DF24F}">
      <dgm:prSet/>
      <dgm:spPr/>
      <dgm:t>
        <a:bodyPr/>
        <a:lstStyle/>
        <a:p>
          <a:endParaRPr lang="en-GB"/>
        </a:p>
      </dgm:t>
    </dgm:pt>
    <dgm:pt modelId="{227331FE-CFF6-9745-B054-D22CBCABC565}" type="pres">
      <dgm:prSet presAssocID="{2741F45C-AA1A-6A4D-9053-E72BDB59C5DE}" presName="Name0" presStyleCnt="0">
        <dgm:presLayoutVars>
          <dgm:dir/>
          <dgm:animLvl val="lvl"/>
          <dgm:resizeHandles val="exact"/>
        </dgm:presLayoutVars>
      </dgm:prSet>
      <dgm:spPr/>
    </dgm:pt>
    <dgm:pt modelId="{3CB00067-96D6-FA49-ACE4-2675179EC52E}" type="pres">
      <dgm:prSet presAssocID="{7F3DBBBF-3ED0-A144-A11C-F6C8D5719FDE}" presName="linNode" presStyleCnt="0"/>
      <dgm:spPr/>
    </dgm:pt>
    <dgm:pt modelId="{049689A4-1499-A941-A4D1-96F1DBFC1258}" type="pres">
      <dgm:prSet presAssocID="{7F3DBBBF-3ED0-A144-A11C-F6C8D5719FDE}" presName="parentText" presStyleLbl="node1" presStyleIdx="0" presStyleCnt="5" custScaleX="70638" custScaleY="88837">
        <dgm:presLayoutVars>
          <dgm:chMax val="1"/>
          <dgm:bulletEnabled val="1"/>
        </dgm:presLayoutVars>
      </dgm:prSet>
      <dgm:spPr/>
    </dgm:pt>
    <dgm:pt modelId="{53790EFF-AA43-A141-8909-09BF651E1F69}" type="pres">
      <dgm:prSet presAssocID="{7F3DBBBF-3ED0-A144-A11C-F6C8D5719FDE}" presName="descendantText" presStyleLbl="alignAccFollowNode1" presStyleIdx="0" presStyleCnt="5" custScaleX="118959" custScaleY="108833">
        <dgm:presLayoutVars>
          <dgm:bulletEnabled val="1"/>
        </dgm:presLayoutVars>
      </dgm:prSet>
      <dgm:spPr/>
    </dgm:pt>
    <dgm:pt modelId="{AEC97624-5391-434C-8564-46B792726AFD}" type="pres">
      <dgm:prSet presAssocID="{D8DE325F-5F3D-A54F-81A3-C986EF4FA554}" presName="sp" presStyleCnt="0"/>
      <dgm:spPr/>
    </dgm:pt>
    <dgm:pt modelId="{616EA3A5-E4B7-9D4C-BCE2-53A275C9FBBF}" type="pres">
      <dgm:prSet presAssocID="{4E9DA708-BF55-CF41-8DAE-B3587E255E7F}" presName="linNode" presStyleCnt="0"/>
      <dgm:spPr/>
    </dgm:pt>
    <dgm:pt modelId="{58F0B5D4-7229-784D-BF00-D66579B1E35F}" type="pres">
      <dgm:prSet presAssocID="{4E9DA708-BF55-CF41-8DAE-B3587E255E7F}" presName="parentText" presStyleLbl="node1" presStyleIdx="1" presStyleCnt="5" custScaleX="70401">
        <dgm:presLayoutVars>
          <dgm:chMax val="1"/>
          <dgm:bulletEnabled val="1"/>
        </dgm:presLayoutVars>
      </dgm:prSet>
      <dgm:spPr/>
    </dgm:pt>
    <dgm:pt modelId="{EB2EFB39-09D3-674C-9B7C-C6BB61FB071A}" type="pres">
      <dgm:prSet presAssocID="{4E9DA708-BF55-CF41-8DAE-B3587E255E7F}" presName="descendantText" presStyleLbl="alignAccFollowNode1" presStyleIdx="1" presStyleCnt="5" custScaleX="117387" custScaleY="119604">
        <dgm:presLayoutVars>
          <dgm:bulletEnabled val="1"/>
        </dgm:presLayoutVars>
      </dgm:prSet>
      <dgm:spPr/>
    </dgm:pt>
    <dgm:pt modelId="{EF0517F1-90AA-B444-B451-AA306FED79EB}" type="pres">
      <dgm:prSet presAssocID="{6FAFE96F-B484-0149-BDA2-7D3624925326}" presName="sp" presStyleCnt="0"/>
      <dgm:spPr/>
    </dgm:pt>
    <dgm:pt modelId="{ED248901-3AB9-2F4A-8A71-716FA89100EB}" type="pres">
      <dgm:prSet presAssocID="{75BD614D-3D71-744D-99E8-CAA0345F7CC4}" presName="linNode" presStyleCnt="0"/>
      <dgm:spPr/>
    </dgm:pt>
    <dgm:pt modelId="{F185BFFA-F961-1447-B9F4-CAB0181A1FAA}" type="pres">
      <dgm:prSet presAssocID="{75BD614D-3D71-744D-99E8-CAA0345F7CC4}" presName="parentText" presStyleLbl="node1" presStyleIdx="2" presStyleCnt="5" custScaleX="70401">
        <dgm:presLayoutVars>
          <dgm:chMax val="1"/>
          <dgm:bulletEnabled val="1"/>
        </dgm:presLayoutVars>
      </dgm:prSet>
      <dgm:spPr/>
    </dgm:pt>
    <dgm:pt modelId="{2333DB76-D388-A44B-9E06-11EE99D1BC11}" type="pres">
      <dgm:prSet presAssocID="{75BD614D-3D71-744D-99E8-CAA0345F7CC4}" presName="descendantText" presStyleLbl="alignAccFollowNode1" presStyleIdx="2" presStyleCnt="5" custScaleX="116794" custScaleY="118727">
        <dgm:presLayoutVars>
          <dgm:bulletEnabled val="1"/>
        </dgm:presLayoutVars>
      </dgm:prSet>
      <dgm:spPr/>
    </dgm:pt>
    <dgm:pt modelId="{A09B0BC7-5286-6845-B9D1-31BDB5BB7740}" type="pres">
      <dgm:prSet presAssocID="{2BE76916-2EAA-CE41-80A9-78BD8139242D}" presName="sp" presStyleCnt="0"/>
      <dgm:spPr/>
    </dgm:pt>
    <dgm:pt modelId="{0D185771-0CDE-084E-B7E1-B26EBC3BB3D1}" type="pres">
      <dgm:prSet presAssocID="{4ED6DAB7-64B2-0A49-9908-EEA21B88D8C5}" presName="linNode" presStyleCnt="0"/>
      <dgm:spPr/>
    </dgm:pt>
    <dgm:pt modelId="{7CB5F542-CA53-7A41-AFC4-1C9604D06561}" type="pres">
      <dgm:prSet presAssocID="{4ED6DAB7-64B2-0A49-9908-EEA21B88D8C5}" presName="parentText" presStyleLbl="node1" presStyleIdx="3" presStyleCnt="5" custScaleX="70401">
        <dgm:presLayoutVars>
          <dgm:chMax val="1"/>
          <dgm:bulletEnabled val="1"/>
        </dgm:presLayoutVars>
      </dgm:prSet>
      <dgm:spPr/>
    </dgm:pt>
    <dgm:pt modelId="{ADBBAE95-9C54-DB40-83EA-4E1AAF6AE8E1}" type="pres">
      <dgm:prSet presAssocID="{4ED6DAB7-64B2-0A49-9908-EEA21B88D8C5}" presName="descendantText" presStyleLbl="alignAccFollowNode1" presStyleIdx="3" presStyleCnt="5" custScaleX="117081" custScaleY="117463">
        <dgm:presLayoutVars>
          <dgm:bulletEnabled val="1"/>
        </dgm:presLayoutVars>
      </dgm:prSet>
      <dgm:spPr/>
    </dgm:pt>
    <dgm:pt modelId="{94A54E03-5DC5-FA41-BEE9-D0D01C5B9F14}" type="pres">
      <dgm:prSet presAssocID="{7B9C7CE7-BFEA-9240-9093-578CB60C49BA}" presName="sp" presStyleCnt="0"/>
      <dgm:spPr/>
    </dgm:pt>
    <dgm:pt modelId="{F3650904-AFAA-054D-AF9E-83C6A68D73EA}" type="pres">
      <dgm:prSet presAssocID="{A6478DE9-1228-5848-AC2B-243B245C0F4B}" presName="linNode" presStyleCnt="0"/>
      <dgm:spPr/>
    </dgm:pt>
    <dgm:pt modelId="{E4B2D599-161F-404B-B2A0-8D8056D91068}" type="pres">
      <dgm:prSet presAssocID="{A6478DE9-1228-5848-AC2B-243B245C0F4B}" presName="parentText" presStyleLbl="node1" presStyleIdx="4" presStyleCnt="5" custScaleX="70401">
        <dgm:presLayoutVars>
          <dgm:chMax val="1"/>
          <dgm:bulletEnabled val="1"/>
        </dgm:presLayoutVars>
      </dgm:prSet>
      <dgm:spPr/>
    </dgm:pt>
    <dgm:pt modelId="{6A5DFEFF-C365-D14D-A921-B6353E4AD9F9}" type="pres">
      <dgm:prSet presAssocID="{A6478DE9-1228-5848-AC2B-243B245C0F4B}" presName="descendantText" presStyleLbl="alignAccFollowNode1" presStyleIdx="4" presStyleCnt="5" custScaleX="118624" custScaleY="118481">
        <dgm:presLayoutVars>
          <dgm:bulletEnabled val="1"/>
        </dgm:presLayoutVars>
      </dgm:prSet>
      <dgm:spPr/>
    </dgm:pt>
  </dgm:ptLst>
  <dgm:cxnLst>
    <dgm:cxn modelId="{14A38200-0BB7-6941-B90C-DED8D7D5CA20}" type="presOf" srcId="{926EF9ED-B48A-4542-9D61-EE42CC0AB22B}" destId="{6A5DFEFF-C365-D14D-A921-B6353E4AD9F9}" srcOrd="0" destOrd="2" presId="urn:microsoft.com/office/officeart/2005/8/layout/vList5"/>
    <dgm:cxn modelId="{A5DB7505-5A30-404B-A416-AB21EC3EB9EA}" srcId="{2741F45C-AA1A-6A4D-9053-E72BDB59C5DE}" destId="{4ED6DAB7-64B2-0A49-9908-EEA21B88D8C5}" srcOrd="3" destOrd="0" parTransId="{4125F066-C6C4-DF4B-AA81-8FE2E3C1A101}" sibTransId="{7B9C7CE7-BFEA-9240-9093-578CB60C49BA}"/>
    <dgm:cxn modelId="{177B4B11-4881-364E-9578-51B63E0842ED}" srcId="{2741F45C-AA1A-6A4D-9053-E72BDB59C5DE}" destId="{A6478DE9-1228-5848-AC2B-243B245C0F4B}" srcOrd="4" destOrd="0" parTransId="{2545CBDF-033E-3C44-867B-8C63DE7223FD}" sibTransId="{3AB6527A-15EA-6542-9519-63A1852922A8}"/>
    <dgm:cxn modelId="{64AA7E12-84BB-FA4A-86F6-58ED49B96056}" type="presOf" srcId="{9DEB3963-AF7F-214D-A1E9-BC5D294ABAC6}" destId="{ADBBAE95-9C54-DB40-83EA-4E1AAF6AE8E1}" srcOrd="0" destOrd="3" presId="urn:microsoft.com/office/officeart/2005/8/layout/vList5"/>
    <dgm:cxn modelId="{64A4E918-096A-8242-B452-60FBBC883D46}" srcId="{4ED6DAB7-64B2-0A49-9908-EEA21B88D8C5}" destId="{80F2BC82-1467-AA44-881C-7B565A45F678}" srcOrd="0" destOrd="0" parTransId="{90BDB044-7247-8241-ACD7-C0FD4D4555CB}" sibTransId="{283D9E0F-9C77-9B4B-B63A-9A4BAB460CEC}"/>
    <dgm:cxn modelId="{2766D720-1F02-DB43-8065-23F4BE2DF24F}" srcId="{A6478DE9-1228-5848-AC2B-243B245C0F4B}" destId="{926EF9ED-B48A-4542-9D61-EE42CC0AB22B}" srcOrd="2" destOrd="0" parTransId="{DE292C4D-8BE5-E944-996F-7A5794DB7A26}" sibTransId="{4563F143-FE44-334C-8E28-2EC3D91CDB16}"/>
    <dgm:cxn modelId="{03857924-1218-9145-ABEF-CABF2F1D48D7}" type="presOf" srcId="{7CE74AB4-136A-9A4E-BB60-B29EF1F3067B}" destId="{53790EFF-AA43-A141-8909-09BF651E1F69}" srcOrd="0" destOrd="0" presId="urn:microsoft.com/office/officeart/2005/8/layout/vList5"/>
    <dgm:cxn modelId="{1586BA26-6331-1244-BC7F-26786A523871}" srcId="{75BD614D-3D71-744D-99E8-CAA0345F7CC4}" destId="{7C16188D-F09E-7C43-820B-4BDDBBC60302}" srcOrd="1" destOrd="0" parTransId="{E04F746B-90C9-0B4A-BBB9-A524198FCFAC}" sibTransId="{026605B6-6A76-9642-BDE1-A31C430EF444}"/>
    <dgm:cxn modelId="{710B532E-CC49-794F-AF98-8616AEBE1618}" type="presOf" srcId="{2741F45C-AA1A-6A4D-9053-E72BDB59C5DE}" destId="{227331FE-CFF6-9745-B054-D22CBCABC565}" srcOrd="0" destOrd="0" presId="urn:microsoft.com/office/officeart/2005/8/layout/vList5"/>
    <dgm:cxn modelId="{9198FD30-C34A-BD44-BA0E-0363A67DCA19}" type="presOf" srcId="{7F3DBBBF-3ED0-A144-A11C-F6C8D5719FDE}" destId="{049689A4-1499-A941-A4D1-96F1DBFC1258}" srcOrd="0" destOrd="0" presId="urn:microsoft.com/office/officeart/2005/8/layout/vList5"/>
    <dgm:cxn modelId="{C56B4537-BCD5-8C43-8888-FDDA4039A7EF}" srcId="{2741F45C-AA1A-6A4D-9053-E72BDB59C5DE}" destId="{7F3DBBBF-3ED0-A144-A11C-F6C8D5719FDE}" srcOrd="0" destOrd="0" parTransId="{5E0FF714-CA9D-1049-904A-BA0E03AF5CFF}" sibTransId="{D8DE325F-5F3D-A54F-81A3-C986EF4FA554}"/>
    <dgm:cxn modelId="{1B61AA4A-CADD-564F-91B5-8DB5F0ECD888}" type="presOf" srcId="{A6478DE9-1228-5848-AC2B-243B245C0F4B}" destId="{E4B2D599-161F-404B-B2A0-8D8056D91068}" srcOrd="0" destOrd="0" presId="urn:microsoft.com/office/officeart/2005/8/layout/vList5"/>
    <dgm:cxn modelId="{977C2D56-F7C1-6C40-A0D8-F0C222D621DC}" type="presOf" srcId="{75BD614D-3D71-744D-99E8-CAA0345F7CC4}" destId="{F185BFFA-F961-1447-B9F4-CAB0181A1FAA}" srcOrd="0" destOrd="0" presId="urn:microsoft.com/office/officeart/2005/8/layout/vList5"/>
    <dgm:cxn modelId="{16337556-FCBA-3A40-88D0-7770A9490985}" srcId="{75BD614D-3D71-744D-99E8-CAA0345F7CC4}" destId="{7BDDC29E-DE84-094A-979C-F898B17AEDA8}" srcOrd="0" destOrd="0" parTransId="{1B0CB06D-07E9-3D42-ABD0-062A5669844A}" sibTransId="{BEAE9B84-63E0-374F-9341-9112D56032D6}"/>
    <dgm:cxn modelId="{8ADAF157-2399-9B4A-A014-B9A21048314D}" type="presOf" srcId="{117D45A3-1FF0-D247-8D6C-3F91FD6A1965}" destId="{2333DB76-D388-A44B-9E06-11EE99D1BC11}" srcOrd="0" destOrd="2" presId="urn:microsoft.com/office/officeart/2005/8/layout/vList5"/>
    <dgm:cxn modelId="{46686F64-0A11-6B4C-822A-39F9B6A23223}" srcId="{4ED6DAB7-64B2-0A49-9908-EEA21B88D8C5}" destId="{28FE55F4-6985-C947-AE51-03A19BD03480}" srcOrd="2" destOrd="0" parTransId="{5DFD6F4D-DB68-2F47-976D-463070C4D5F3}" sibTransId="{7255C31B-BCB5-214F-BA65-FC677BBDBAEB}"/>
    <dgm:cxn modelId="{C4124271-7061-5543-95D9-46AE3CAC6527}" type="presOf" srcId="{26A068B1-3B57-0148-8838-C8552AB9AB3D}" destId="{EB2EFB39-09D3-674C-9B7C-C6BB61FB071A}" srcOrd="0" destOrd="0" presId="urn:microsoft.com/office/officeart/2005/8/layout/vList5"/>
    <dgm:cxn modelId="{1E4F3A77-D92C-CC48-88E8-9CC19E8011A2}" srcId="{75BD614D-3D71-744D-99E8-CAA0345F7CC4}" destId="{117D45A3-1FF0-D247-8D6C-3F91FD6A1965}" srcOrd="2" destOrd="0" parTransId="{79A81CD8-F30D-844C-9627-0F77E3304AE8}" sibTransId="{3F17D348-03AF-2B41-AE8D-6F373FE1A565}"/>
    <dgm:cxn modelId="{B7A66880-2914-A54F-8A3F-70DCFAB807A6}" srcId="{2741F45C-AA1A-6A4D-9053-E72BDB59C5DE}" destId="{4E9DA708-BF55-CF41-8DAE-B3587E255E7F}" srcOrd="1" destOrd="0" parTransId="{618509DD-0242-434C-8DF6-0BBB206D9509}" sibTransId="{6FAFE96F-B484-0149-BDA2-7D3624925326}"/>
    <dgm:cxn modelId="{663CFB95-ABF6-FA46-BA30-615650929C43}" type="presOf" srcId="{4ED6DAB7-64B2-0A49-9908-EEA21B88D8C5}" destId="{7CB5F542-CA53-7A41-AFC4-1C9604D06561}" srcOrd="0" destOrd="0" presId="urn:microsoft.com/office/officeart/2005/8/layout/vList5"/>
    <dgm:cxn modelId="{771D469C-F3D3-044B-86FC-1D9B9D238984}" srcId="{4ED6DAB7-64B2-0A49-9908-EEA21B88D8C5}" destId="{C3611CE8-874F-CF4C-A44F-C883545F4830}" srcOrd="1" destOrd="0" parTransId="{FD4F0493-AF03-774A-B211-D3F5657E48DF}" sibTransId="{E5140D1E-59E9-1E4B-8D87-E91DFE997F20}"/>
    <dgm:cxn modelId="{54989F9F-E2BC-FC40-9688-5949EF6FEB82}" srcId="{2741F45C-AA1A-6A4D-9053-E72BDB59C5DE}" destId="{75BD614D-3D71-744D-99E8-CAA0345F7CC4}" srcOrd="2" destOrd="0" parTransId="{D81498D4-D241-3E43-A2CB-D49F694F5A0B}" sibTransId="{2BE76916-2EAA-CE41-80A9-78BD8139242D}"/>
    <dgm:cxn modelId="{9910ABAA-1D44-7348-A369-74318E230209}" srcId="{4E9DA708-BF55-CF41-8DAE-B3587E255E7F}" destId="{26A068B1-3B57-0148-8838-C8552AB9AB3D}" srcOrd="0" destOrd="0" parTransId="{DB5E3410-E8D6-2447-908D-62D90E0DDAB2}" sibTransId="{BFC3B3EB-D650-C349-A6C8-1425DBCEEA11}"/>
    <dgm:cxn modelId="{C1E7B5B2-6B9A-7A40-B0E8-0ED8063EA570}" type="presOf" srcId="{7C16188D-F09E-7C43-820B-4BDDBBC60302}" destId="{2333DB76-D388-A44B-9E06-11EE99D1BC11}" srcOrd="0" destOrd="1" presId="urn:microsoft.com/office/officeart/2005/8/layout/vList5"/>
    <dgm:cxn modelId="{8C239BB3-6532-2444-A880-FE4FE30B338C}" type="presOf" srcId="{80F2BC82-1467-AA44-881C-7B565A45F678}" destId="{ADBBAE95-9C54-DB40-83EA-4E1AAF6AE8E1}" srcOrd="0" destOrd="0" presId="urn:microsoft.com/office/officeart/2005/8/layout/vList5"/>
    <dgm:cxn modelId="{D8AA2FC0-2001-6140-8228-CCCEDFD84342}" type="presOf" srcId="{979A47ED-276C-5C41-BCCC-F6892E143155}" destId="{6A5DFEFF-C365-D14D-A921-B6353E4AD9F9}" srcOrd="0" destOrd="0" presId="urn:microsoft.com/office/officeart/2005/8/layout/vList5"/>
    <dgm:cxn modelId="{C96A0CCD-B400-304E-844B-1712C1ADA785}" srcId="{A6478DE9-1228-5848-AC2B-243B245C0F4B}" destId="{979A47ED-276C-5C41-BCCC-F6892E143155}" srcOrd="0" destOrd="0" parTransId="{963D8A29-5ADE-8A4D-AA36-C2FC0ED794D9}" sibTransId="{2D2A0B96-234B-5C40-B092-6D02D8B5C65D}"/>
    <dgm:cxn modelId="{CA40FAD9-17C9-4B4A-A331-CCC2B4397E37}" srcId="{A6478DE9-1228-5848-AC2B-243B245C0F4B}" destId="{E4D71BFA-CD17-294C-B24C-77772216A8C9}" srcOrd="1" destOrd="0" parTransId="{F43589C9-EE7A-D84C-9D06-AFCA5B141408}" sibTransId="{11BFCD1B-25E0-9B4C-8F2F-6D6BB6BC708D}"/>
    <dgm:cxn modelId="{554D09DA-118B-1C45-A396-C744B8C49BE6}" srcId="{4ED6DAB7-64B2-0A49-9908-EEA21B88D8C5}" destId="{9DEB3963-AF7F-214D-A1E9-BC5D294ABAC6}" srcOrd="3" destOrd="0" parTransId="{1CDE612B-9A0F-3048-B8BF-903ECBE57B1E}" sibTransId="{13F0B936-AC0B-4149-B1E2-CA7FF84EFB9D}"/>
    <dgm:cxn modelId="{D0EDB1DB-09BD-C044-86FC-93BEE228F1F9}" type="presOf" srcId="{28FE55F4-6985-C947-AE51-03A19BD03480}" destId="{ADBBAE95-9C54-DB40-83EA-4E1AAF6AE8E1}" srcOrd="0" destOrd="2" presId="urn:microsoft.com/office/officeart/2005/8/layout/vList5"/>
    <dgm:cxn modelId="{642E18DC-3AB5-664E-A402-A856DF3FA4B1}" srcId="{7F3DBBBF-3ED0-A144-A11C-F6C8D5719FDE}" destId="{7CE74AB4-136A-9A4E-BB60-B29EF1F3067B}" srcOrd="0" destOrd="0" parTransId="{8D461692-1B10-BC41-9D0D-48196A43451F}" sibTransId="{8CA29DA7-28B9-C741-974F-8D0116BF8F70}"/>
    <dgm:cxn modelId="{0E1E75DF-067C-4F42-B098-BFAB1534226C}" type="presOf" srcId="{7BDDC29E-DE84-094A-979C-F898B17AEDA8}" destId="{2333DB76-D388-A44B-9E06-11EE99D1BC11}" srcOrd="0" destOrd="0" presId="urn:microsoft.com/office/officeart/2005/8/layout/vList5"/>
    <dgm:cxn modelId="{13CE87E5-D1DE-9446-8589-3F621DBA44F1}" type="presOf" srcId="{4E9DA708-BF55-CF41-8DAE-B3587E255E7F}" destId="{58F0B5D4-7229-784D-BF00-D66579B1E35F}" srcOrd="0" destOrd="0" presId="urn:microsoft.com/office/officeart/2005/8/layout/vList5"/>
    <dgm:cxn modelId="{F883F5FB-3363-384D-8B48-FF3232D9098E}" type="presOf" srcId="{C3611CE8-874F-CF4C-A44F-C883545F4830}" destId="{ADBBAE95-9C54-DB40-83EA-4E1AAF6AE8E1}" srcOrd="0" destOrd="1" presId="urn:microsoft.com/office/officeart/2005/8/layout/vList5"/>
    <dgm:cxn modelId="{012904FD-66D2-B049-978F-2A4929B2BBCC}" type="presOf" srcId="{E4D71BFA-CD17-294C-B24C-77772216A8C9}" destId="{6A5DFEFF-C365-D14D-A921-B6353E4AD9F9}" srcOrd="0" destOrd="1" presId="urn:microsoft.com/office/officeart/2005/8/layout/vList5"/>
    <dgm:cxn modelId="{AC38E11F-998A-8641-9041-DCBDDEF09FCA}" type="presParOf" srcId="{227331FE-CFF6-9745-B054-D22CBCABC565}" destId="{3CB00067-96D6-FA49-ACE4-2675179EC52E}" srcOrd="0" destOrd="0" presId="urn:microsoft.com/office/officeart/2005/8/layout/vList5"/>
    <dgm:cxn modelId="{E78DA76F-615F-6D4D-B26C-71110B3A44FD}" type="presParOf" srcId="{3CB00067-96D6-FA49-ACE4-2675179EC52E}" destId="{049689A4-1499-A941-A4D1-96F1DBFC1258}" srcOrd="0" destOrd="0" presId="urn:microsoft.com/office/officeart/2005/8/layout/vList5"/>
    <dgm:cxn modelId="{4252B89D-D37F-3C48-86F6-7165A0DDE3FD}" type="presParOf" srcId="{3CB00067-96D6-FA49-ACE4-2675179EC52E}" destId="{53790EFF-AA43-A141-8909-09BF651E1F69}" srcOrd="1" destOrd="0" presId="urn:microsoft.com/office/officeart/2005/8/layout/vList5"/>
    <dgm:cxn modelId="{D9BD3888-C0C7-B646-8C07-A24FE174B0A5}" type="presParOf" srcId="{227331FE-CFF6-9745-B054-D22CBCABC565}" destId="{AEC97624-5391-434C-8564-46B792726AFD}" srcOrd="1" destOrd="0" presId="urn:microsoft.com/office/officeart/2005/8/layout/vList5"/>
    <dgm:cxn modelId="{62E5848B-A487-ED46-85BB-81ACC4D84947}" type="presParOf" srcId="{227331FE-CFF6-9745-B054-D22CBCABC565}" destId="{616EA3A5-E4B7-9D4C-BCE2-53A275C9FBBF}" srcOrd="2" destOrd="0" presId="urn:microsoft.com/office/officeart/2005/8/layout/vList5"/>
    <dgm:cxn modelId="{61D5FCA1-75AF-EA49-BCD3-0CE2EFC6387E}" type="presParOf" srcId="{616EA3A5-E4B7-9D4C-BCE2-53A275C9FBBF}" destId="{58F0B5D4-7229-784D-BF00-D66579B1E35F}" srcOrd="0" destOrd="0" presId="urn:microsoft.com/office/officeart/2005/8/layout/vList5"/>
    <dgm:cxn modelId="{5247D3D0-22E4-7D43-875D-4C0FBA7406A6}" type="presParOf" srcId="{616EA3A5-E4B7-9D4C-BCE2-53A275C9FBBF}" destId="{EB2EFB39-09D3-674C-9B7C-C6BB61FB071A}" srcOrd="1" destOrd="0" presId="urn:microsoft.com/office/officeart/2005/8/layout/vList5"/>
    <dgm:cxn modelId="{26FACE70-DF37-C941-A459-C02B164E4F37}" type="presParOf" srcId="{227331FE-CFF6-9745-B054-D22CBCABC565}" destId="{EF0517F1-90AA-B444-B451-AA306FED79EB}" srcOrd="3" destOrd="0" presId="urn:microsoft.com/office/officeart/2005/8/layout/vList5"/>
    <dgm:cxn modelId="{8D27353E-D0E6-034A-8862-0B437DB48835}" type="presParOf" srcId="{227331FE-CFF6-9745-B054-D22CBCABC565}" destId="{ED248901-3AB9-2F4A-8A71-716FA89100EB}" srcOrd="4" destOrd="0" presId="urn:microsoft.com/office/officeart/2005/8/layout/vList5"/>
    <dgm:cxn modelId="{86C3A5C1-8B38-5F4A-9660-574D952052BF}" type="presParOf" srcId="{ED248901-3AB9-2F4A-8A71-716FA89100EB}" destId="{F185BFFA-F961-1447-B9F4-CAB0181A1FAA}" srcOrd="0" destOrd="0" presId="urn:microsoft.com/office/officeart/2005/8/layout/vList5"/>
    <dgm:cxn modelId="{AC67F888-9A84-834E-9DBD-BB0554F3383B}" type="presParOf" srcId="{ED248901-3AB9-2F4A-8A71-716FA89100EB}" destId="{2333DB76-D388-A44B-9E06-11EE99D1BC11}" srcOrd="1" destOrd="0" presId="urn:microsoft.com/office/officeart/2005/8/layout/vList5"/>
    <dgm:cxn modelId="{861BD034-25D2-2B4E-AD4F-9798C1F5FA97}" type="presParOf" srcId="{227331FE-CFF6-9745-B054-D22CBCABC565}" destId="{A09B0BC7-5286-6845-B9D1-31BDB5BB7740}" srcOrd="5" destOrd="0" presId="urn:microsoft.com/office/officeart/2005/8/layout/vList5"/>
    <dgm:cxn modelId="{5295C9A2-885A-8545-9D87-8AD81220031C}" type="presParOf" srcId="{227331FE-CFF6-9745-B054-D22CBCABC565}" destId="{0D185771-0CDE-084E-B7E1-B26EBC3BB3D1}" srcOrd="6" destOrd="0" presId="urn:microsoft.com/office/officeart/2005/8/layout/vList5"/>
    <dgm:cxn modelId="{68EF8D84-EDD8-D440-935D-7A1E2F143DF3}" type="presParOf" srcId="{0D185771-0CDE-084E-B7E1-B26EBC3BB3D1}" destId="{7CB5F542-CA53-7A41-AFC4-1C9604D06561}" srcOrd="0" destOrd="0" presId="urn:microsoft.com/office/officeart/2005/8/layout/vList5"/>
    <dgm:cxn modelId="{58022396-5AEB-7742-888C-D8EF47DF7926}" type="presParOf" srcId="{0D185771-0CDE-084E-B7E1-B26EBC3BB3D1}" destId="{ADBBAE95-9C54-DB40-83EA-4E1AAF6AE8E1}" srcOrd="1" destOrd="0" presId="urn:microsoft.com/office/officeart/2005/8/layout/vList5"/>
    <dgm:cxn modelId="{10EC20AD-A333-C54B-9A69-78B44688A520}" type="presParOf" srcId="{227331FE-CFF6-9745-B054-D22CBCABC565}" destId="{94A54E03-5DC5-FA41-BEE9-D0D01C5B9F14}" srcOrd="7" destOrd="0" presId="urn:microsoft.com/office/officeart/2005/8/layout/vList5"/>
    <dgm:cxn modelId="{463EA765-85AE-2640-8149-5E5C61BF0CB1}" type="presParOf" srcId="{227331FE-CFF6-9745-B054-D22CBCABC565}" destId="{F3650904-AFAA-054D-AF9E-83C6A68D73EA}" srcOrd="8" destOrd="0" presId="urn:microsoft.com/office/officeart/2005/8/layout/vList5"/>
    <dgm:cxn modelId="{A44B928F-30EB-D84D-8316-CDA91F5C9A5A}" type="presParOf" srcId="{F3650904-AFAA-054D-AF9E-83C6A68D73EA}" destId="{E4B2D599-161F-404B-B2A0-8D8056D91068}" srcOrd="0" destOrd="0" presId="urn:microsoft.com/office/officeart/2005/8/layout/vList5"/>
    <dgm:cxn modelId="{00926113-33D5-A243-ADD1-5463BB4278C3}" type="presParOf" srcId="{F3650904-AFAA-054D-AF9E-83C6A68D73EA}" destId="{6A5DFEFF-C365-D14D-A921-B6353E4AD9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1F45C-AA1A-6A4D-9053-E72BDB59C5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9597199-7814-3C44-BE8D-5A74161F5831}">
      <dgm:prSet custT="1"/>
      <dgm:spPr/>
      <dgm:t>
        <a:bodyPr/>
        <a:lstStyle/>
        <a:p>
          <a:r>
            <a:rPr lang="en-GR" sz="2000" b="1">
              <a:latin typeface="Verdana" panose="020B0604030504040204" pitchFamily="34" charset="0"/>
              <a:ea typeface="Verdana" panose="020B0604030504040204" pitchFamily="34" charset="0"/>
              <a:cs typeface="Verdana" panose="020B0604030504040204" pitchFamily="34" charset="0"/>
            </a:rPr>
            <a:t>2021</a:t>
          </a:r>
        </a:p>
      </dgm:t>
    </dgm:pt>
    <dgm:pt modelId="{5231C047-B311-1945-A185-AED8003CB3AB}" type="parTrans" cxnId="{A3653C4C-FEF5-4D49-9822-117F492A08F6}">
      <dgm:prSet/>
      <dgm:spPr/>
      <dgm:t>
        <a:bodyPr/>
        <a:lstStyle/>
        <a:p>
          <a:endParaRPr lang="en-GB"/>
        </a:p>
      </dgm:t>
    </dgm:pt>
    <dgm:pt modelId="{52E7FC5B-B5AC-CC41-87B8-A5177B42FFA3}" type="sibTrans" cxnId="{A3653C4C-FEF5-4D49-9822-117F492A08F6}">
      <dgm:prSet/>
      <dgm:spPr/>
      <dgm:t>
        <a:bodyPr/>
        <a:lstStyle/>
        <a:p>
          <a:endParaRPr lang="en-GB"/>
        </a:p>
      </dgm:t>
    </dgm:pt>
    <dgm:pt modelId="{64567B37-DFEC-044B-A52C-1752F1EE8CDA}">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C-824/18  Preliminary Ruling on appointment of Supreme Court judge (2/3/2021)</a:t>
          </a:r>
        </a:p>
      </dgm:t>
    </dgm:pt>
    <dgm:pt modelId="{7600F379-071D-5846-8395-26C4CFC785CF}" type="parTrans" cxnId="{0CDBE850-DA36-E44D-AAA4-14418509DE69}">
      <dgm:prSet/>
      <dgm:spPr/>
      <dgm:t>
        <a:bodyPr/>
        <a:lstStyle/>
        <a:p>
          <a:endParaRPr lang="en-GB"/>
        </a:p>
      </dgm:t>
    </dgm:pt>
    <dgm:pt modelId="{C08C0A42-B893-944E-BCBE-51F79460BBC7}" type="sibTrans" cxnId="{0CDBE850-DA36-E44D-AAA4-14418509DE69}">
      <dgm:prSet/>
      <dgm:spPr/>
      <dgm:t>
        <a:bodyPr/>
        <a:lstStyle/>
        <a:p>
          <a:endParaRPr lang="en-GB"/>
        </a:p>
      </dgm:t>
    </dgm:pt>
    <dgm:pt modelId="{1EF0A034-906E-E74F-914D-1F7946F73053}">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Application of Polish government to PCT on primacy of EU law (29/3/2021)</a:t>
          </a:r>
        </a:p>
      </dgm:t>
    </dgm:pt>
    <dgm:pt modelId="{FF223B84-5C53-6846-B048-2A379FB1F26F}" type="parTrans" cxnId="{F11D0F13-4AAF-FB4F-8E99-AC0A7F4657C9}">
      <dgm:prSet/>
      <dgm:spPr/>
      <dgm:t>
        <a:bodyPr/>
        <a:lstStyle/>
        <a:p>
          <a:endParaRPr lang="en-GB"/>
        </a:p>
      </dgm:t>
    </dgm:pt>
    <dgm:pt modelId="{598C16A4-0261-A54D-A4A6-CEC682AE9EC4}" type="sibTrans" cxnId="{F11D0F13-4AAF-FB4F-8E99-AC0A7F4657C9}">
      <dgm:prSet/>
      <dgm:spPr/>
      <dgm:t>
        <a:bodyPr/>
        <a:lstStyle/>
        <a:p>
          <a:endParaRPr lang="en-GB"/>
        </a:p>
      </dgm:t>
    </dgm:pt>
    <dgm:pt modelId="{7BD56954-06F8-8049-95F4-32C3D07F1D8E}">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C-204/21 Interim measures referral by Commission (31/3/2021)</a:t>
          </a:r>
        </a:p>
      </dgm:t>
    </dgm:pt>
    <dgm:pt modelId="{0844AE23-CBEB-104E-8B99-833FFF59E097}" type="parTrans" cxnId="{E581CBFA-F925-074A-B7E4-BF220A964CF5}">
      <dgm:prSet/>
      <dgm:spPr/>
      <dgm:t>
        <a:bodyPr/>
        <a:lstStyle/>
        <a:p>
          <a:endParaRPr lang="en-GB"/>
        </a:p>
      </dgm:t>
    </dgm:pt>
    <dgm:pt modelId="{2E2E0658-C2EE-5E44-959C-459E8E68071F}" type="sibTrans" cxnId="{E581CBFA-F925-074A-B7E4-BF220A964CF5}">
      <dgm:prSet/>
      <dgm:spPr/>
      <dgm:t>
        <a:bodyPr/>
        <a:lstStyle/>
        <a:p>
          <a:endParaRPr lang="en-GB"/>
        </a:p>
      </dgm:t>
    </dgm:pt>
    <dgm:pt modelId="{6E13C74A-3D6E-514B-A896-963DFFD8B633}">
      <dgm:prSet custT="1"/>
      <dgm:spPr/>
      <dgm:t>
        <a:bodyPr/>
        <a:lstStyle/>
        <a:p>
          <a:r>
            <a:rPr lang="en-GB" sz="2000" b="1" dirty="0">
              <a:latin typeface="Verdana" panose="020B0604030504040204" pitchFamily="34" charset="0"/>
              <a:ea typeface="Verdana" panose="020B0604030504040204" pitchFamily="34" charset="0"/>
              <a:cs typeface="Verdana" panose="020B0604030504040204" pitchFamily="34" charset="0"/>
            </a:rPr>
            <a:t>2023-4</a:t>
          </a:r>
        </a:p>
      </dgm:t>
    </dgm:pt>
    <dgm:pt modelId="{9ACD5FF1-536E-9B43-9B1A-6C41A9523C7D}" type="parTrans" cxnId="{32DE4BBD-B384-D745-B40A-DDAF796898F5}">
      <dgm:prSet/>
      <dgm:spPr/>
      <dgm:t>
        <a:bodyPr/>
        <a:lstStyle/>
        <a:p>
          <a:endParaRPr lang="en-GB"/>
        </a:p>
      </dgm:t>
    </dgm:pt>
    <dgm:pt modelId="{25B01A88-22C3-964F-B2AD-F9133E9B1BAF}" type="sibTrans" cxnId="{32DE4BBD-B384-D745-B40A-DDAF796898F5}">
      <dgm:prSet/>
      <dgm:spPr/>
      <dgm:t>
        <a:bodyPr/>
        <a:lstStyle/>
        <a:p>
          <a:endParaRPr lang="en-GB"/>
        </a:p>
      </dgm:t>
    </dgm:pt>
    <dgm:pt modelId="{6C0BC077-3155-C442-9832-81E8C619F31D}">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C-204/21 Order vs Poland (14/7/2021)</a:t>
          </a:r>
        </a:p>
      </dgm:t>
    </dgm:pt>
    <dgm:pt modelId="{36E7CE36-17D3-9840-914E-3188219C3F3E}" type="parTrans" cxnId="{24AC5F8D-9C93-3440-B587-43B2CE9860C4}">
      <dgm:prSet/>
      <dgm:spPr/>
      <dgm:t>
        <a:bodyPr/>
        <a:lstStyle/>
        <a:p>
          <a:endParaRPr lang="en-GB"/>
        </a:p>
      </dgm:t>
    </dgm:pt>
    <dgm:pt modelId="{6D34B547-BAED-BE42-A8FD-A3CD9C12A5F2}" type="sibTrans" cxnId="{24AC5F8D-9C93-3440-B587-43B2CE9860C4}">
      <dgm:prSet/>
      <dgm:spPr/>
      <dgm:t>
        <a:bodyPr/>
        <a:lstStyle/>
        <a:p>
          <a:endParaRPr lang="en-GB"/>
        </a:p>
      </dgm:t>
    </dgm:pt>
    <dgm:pt modelId="{6839A5D5-DABF-954D-AAE5-F6AED09BDBDD}">
      <dgm:prSet custT="1"/>
      <dgm:spPr/>
      <dgm:t>
        <a:bodyPr/>
        <a:lstStyle/>
        <a:p>
          <a:r>
            <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rPr>
            <a:t>P 7/20 PCT Decision</a:t>
          </a:r>
          <a:r>
            <a:rPr lang="en-GB" sz="1100" dirty="0">
              <a:solidFill>
                <a:srgbClr val="FF0000"/>
              </a:solidFill>
              <a:latin typeface="Verdana" panose="020B0604030504040204" pitchFamily="34" charset="0"/>
              <a:ea typeface="Verdana" panose="020B0604030504040204" pitchFamily="34" charset="0"/>
              <a:cs typeface="Verdana" panose="020B0604030504040204" pitchFamily="34" charset="0"/>
            </a:rPr>
            <a:t>: CJEU order contrary to Polish Constitution (14/7/2021)</a:t>
          </a:r>
        </a:p>
      </dgm:t>
    </dgm:pt>
    <dgm:pt modelId="{298E5DF0-BE61-6342-AF12-21D2D113F395}" type="parTrans" cxnId="{F344518D-9DCB-FE48-9BD3-1BB6D254F2B6}">
      <dgm:prSet/>
      <dgm:spPr/>
      <dgm:t>
        <a:bodyPr/>
        <a:lstStyle/>
        <a:p>
          <a:endParaRPr lang="en-GB"/>
        </a:p>
      </dgm:t>
    </dgm:pt>
    <dgm:pt modelId="{6F77C4DB-196C-DE46-8343-D0EBD4E11F12}" type="sibTrans" cxnId="{F344518D-9DCB-FE48-9BD3-1BB6D254F2B6}">
      <dgm:prSet/>
      <dgm:spPr/>
      <dgm:t>
        <a:bodyPr/>
        <a:lstStyle/>
        <a:p>
          <a:endParaRPr lang="en-GB"/>
        </a:p>
      </dgm:t>
    </dgm:pt>
    <dgm:pt modelId="{35583478-2334-6C4B-A613-CCF260E8DA8A}">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C-791/19 Decision (disciplinary system) (15/7/2021)</a:t>
          </a:r>
        </a:p>
      </dgm:t>
    </dgm:pt>
    <dgm:pt modelId="{00424195-3071-CC48-916B-08D92FDB8AD8}" type="parTrans" cxnId="{8002739F-7254-0C47-94CF-CF443F5CAA39}">
      <dgm:prSet/>
      <dgm:spPr/>
      <dgm:t>
        <a:bodyPr/>
        <a:lstStyle/>
        <a:p>
          <a:endParaRPr lang="en-GB"/>
        </a:p>
      </dgm:t>
    </dgm:pt>
    <dgm:pt modelId="{8BE7D30B-E059-9941-AC68-9B283CBE5689}" type="sibTrans" cxnId="{8002739F-7254-0C47-94CF-CF443F5CAA39}">
      <dgm:prSet/>
      <dgm:spPr/>
      <dgm:t>
        <a:bodyPr/>
        <a:lstStyle/>
        <a:p>
          <a:endParaRPr lang="en-GB"/>
        </a:p>
      </dgm:t>
    </dgm:pt>
    <dgm:pt modelId="{7EE85F83-F8AA-514C-B82E-9A2A9B34AB4A}">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C-204/21R-RAP Reaffirms Order vs Poland (6/10/2021)</a:t>
          </a:r>
        </a:p>
      </dgm:t>
    </dgm:pt>
    <dgm:pt modelId="{5EE1728F-06C2-7B46-BB6E-F0899DFED36C}" type="parTrans" cxnId="{F5AF45E5-5DB2-724A-8676-F31E478B591B}">
      <dgm:prSet/>
      <dgm:spPr/>
      <dgm:t>
        <a:bodyPr/>
        <a:lstStyle/>
        <a:p>
          <a:endParaRPr lang="en-GB"/>
        </a:p>
      </dgm:t>
    </dgm:pt>
    <dgm:pt modelId="{DAFA1E67-2130-B641-9E5C-9B0BFE868843}" type="sibTrans" cxnId="{F5AF45E5-5DB2-724A-8676-F31E478B591B}">
      <dgm:prSet/>
      <dgm:spPr/>
      <dgm:t>
        <a:bodyPr/>
        <a:lstStyle/>
        <a:p>
          <a:endParaRPr lang="en-GB"/>
        </a:p>
      </dgm:t>
    </dgm:pt>
    <dgm:pt modelId="{9946A50B-92A2-2B4E-80A4-29AC04C209F9}">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First inadmissible cases (C-508/19, C-132/20 Getin Noble)</a:t>
          </a:r>
        </a:p>
      </dgm:t>
    </dgm:pt>
    <dgm:pt modelId="{8A4B6A05-EAB3-1840-AB0F-0EAD06C33DC9}" type="parTrans" cxnId="{2F6DCACF-CCD3-8342-B8A9-A0C84C532F2E}">
      <dgm:prSet/>
      <dgm:spPr/>
      <dgm:t>
        <a:bodyPr/>
        <a:lstStyle/>
        <a:p>
          <a:endParaRPr lang="en-GB"/>
        </a:p>
      </dgm:t>
    </dgm:pt>
    <dgm:pt modelId="{008E0BBE-54BB-0143-99C0-41C02EA75722}" type="sibTrans" cxnId="{2F6DCACF-CCD3-8342-B8A9-A0C84C532F2E}">
      <dgm:prSet/>
      <dgm:spPr/>
      <dgm:t>
        <a:bodyPr/>
        <a:lstStyle/>
        <a:p>
          <a:endParaRPr lang="en-GB"/>
        </a:p>
      </dgm:t>
    </dgm:pt>
    <dgm:pt modelId="{E1C5D476-7CCA-644D-92E6-7B10A5FF911F}">
      <dgm:prSet custT="1"/>
      <dgm:spPr/>
      <dgm:t>
        <a:bodyPr/>
        <a:lstStyle/>
        <a:p>
          <a:r>
            <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rPr>
            <a:t>K 3/21 PCT Decision</a:t>
          </a:r>
          <a:r>
            <a:rPr lang="en-GB" sz="1100" dirty="0">
              <a:solidFill>
                <a:srgbClr val="FF0000"/>
              </a:solidFill>
              <a:latin typeface="Verdana" panose="020B0604030504040204" pitchFamily="34" charset="0"/>
              <a:ea typeface="Verdana" panose="020B0604030504040204" pitchFamily="34" charset="0"/>
              <a:cs typeface="Verdana" panose="020B0604030504040204" pitchFamily="34" charset="0"/>
            </a:rPr>
            <a:t>: CJEU order contrary to Polish Constitution (7/10/2021)</a:t>
          </a:r>
        </a:p>
      </dgm:t>
    </dgm:pt>
    <dgm:pt modelId="{A0AF710C-220E-2D46-B218-0F9368DE1167}" type="parTrans" cxnId="{0D55D3E0-FDFA-EB45-AE14-08804E75A991}">
      <dgm:prSet/>
      <dgm:spPr/>
      <dgm:t>
        <a:bodyPr/>
        <a:lstStyle/>
        <a:p>
          <a:endParaRPr lang="en-GB"/>
        </a:p>
      </dgm:t>
    </dgm:pt>
    <dgm:pt modelId="{FD931943-B40E-C94F-BFC5-92B29DF09F5B}" type="sibTrans" cxnId="{0D55D3E0-FDFA-EB45-AE14-08804E75A991}">
      <dgm:prSet/>
      <dgm:spPr/>
      <dgm:t>
        <a:bodyPr/>
        <a:lstStyle/>
        <a:p>
          <a:endParaRPr lang="en-GB"/>
        </a:p>
      </dgm:t>
    </dgm:pt>
    <dgm:pt modelId="{A2E0274E-3C1A-7248-95EC-3A1AC750331D}">
      <dgm:prSet custT="1"/>
      <dgm:spPr/>
      <dgm:t>
        <a:bodyPr/>
        <a:lstStyle/>
        <a:p>
          <a:r>
            <a:rPr lang="en-GB" sz="2000" b="1" dirty="0">
              <a:latin typeface="Verdana" panose="020B0604030504040204" pitchFamily="34" charset="0"/>
              <a:ea typeface="Verdana" panose="020B0604030504040204" pitchFamily="34" charset="0"/>
              <a:cs typeface="Verdana" panose="020B0604030504040204" pitchFamily="34" charset="0"/>
            </a:rPr>
            <a:t>2022</a:t>
          </a:r>
        </a:p>
      </dgm:t>
    </dgm:pt>
    <dgm:pt modelId="{29EA01E5-5BF9-854B-8FC5-6F2B785945B7}" type="parTrans" cxnId="{E62B8A1C-E6EA-3641-949B-EDAF3604071F}">
      <dgm:prSet/>
      <dgm:spPr/>
      <dgm:t>
        <a:bodyPr/>
        <a:lstStyle/>
        <a:p>
          <a:endParaRPr lang="en-GB"/>
        </a:p>
      </dgm:t>
    </dgm:pt>
    <dgm:pt modelId="{92F9CF6E-D7BB-B14A-B241-3F3DBA4BD98A}" type="sibTrans" cxnId="{E62B8A1C-E6EA-3641-949B-EDAF3604071F}">
      <dgm:prSet/>
      <dgm:spPr/>
      <dgm:t>
        <a:bodyPr/>
        <a:lstStyle/>
        <a:p>
          <a:endParaRPr lang="en-GB"/>
        </a:p>
      </dgm:t>
    </dgm:pt>
    <dgm:pt modelId="{FC4B3982-1CD9-D24B-AE72-8A03BC937994}">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C-204/21R Interim Relief vs Poland (27/10/2021)  - </a:t>
          </a:r>
          <a:r>
            <a:rPr lang="en-GB" sz="1100" b="1" dirty="0">
              <a:latin typeface="Verdana" panose="020B0604030504040204" pitchFamily="34" charset="0"/>
              <a:ea typeface="Verdana" panose="020B0604030504040204" pitchFamily="34" charset="0"/>
              <a:cs typeface="Verdana" panose="020B0604030504040204" pitchFamily="34" charset="0"/>
            </a:rPr>
            <a:t>1m euros daily penalty</a:t>
          </a:r>
        </a:p>
      </dgm:t>
    </dgm:pt>
    <dgm:pt modelId="{5EFAF2C1-13E4-8244-A60C-1E110671BE7B}" type="parTrans" cxnId="{E8456A2A-2C09-104C-A273-5947790DEE32}">
      <dgm:prSet/>
      <dgm:spPr/>
      <dgm:t>
        <a:bodyPr/>
        <a:lstStyle/>
        <a:p>
          <a:endParaRPr lang="en-GB"/>
        </a:p>
      </dgm:t>
    </dgm:pt>
    <dgm:pt modelId="{8AB84112-2422-B149-8867-04ED6854CD7E}" type="sibTrans" cxnId="{E8456A2A-2C09-104C-A273-5947790DEE32}">
      <dgm:prSet/>
      <dgm:spPr/>
      <dgm:t>
        <a:bodyPr/>
        <a:lstStyle/>
        <a:p>
          <a:endParaRPr lang="en-GB"/>
        </a:p>
      </dgm:t>
    </dgm:pt>
    <dgm:pt modelId="{DAE271AD-0EDE-2148-BF2E-20129E99B56A}">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T-830/22 action of Poland vs the fine of the interim measure C-204/21R (22/12/2022) – Hearing 7/2024</a:t>
          </a:r>
        </a:p>
      </dgm:t>
    </dgm:pt>
    <dgm:pt modelId="{1082DAD4-4853-6C4D-B687-F9A6B42A54B3}" type="parTrans" cxnId="{36C0F03A-1D82-6245-B3B6-D00C374C56AD}">
      <dgm:prSet/>
      <dgm:spPr/>
      <dgm:t>
        <a:bodyPr/>
        <a:lstStyle/>
        <a:p>
          <a:endParaRPr lang="en-GB"/>
        </a:p>
      </dgm:t>
    </dgm:pt>
    <dgm:pt modelId="{8D09BA87-56B9-1445-AB23-3291BC4CC474}" type="sibTrans" cxnId="{36C0F03A-1D82-6245-B3B6-D00C374C56AD}">
      <dgm:prSet/>
      <dgm:spPr/>
      <dgm:t>
        <a:bodyPr/>
        <a:lstStyle/>
        <a:p>
          <a:endParaRPr lang="en-GB"/>
        </a:p>
      </dgm:t>
    </dgm:pt>
    <dgm:pt modelId="{F7F729D2-E48C-DE42-AD63-6742B969C12C}">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T-156/23 action of Poland vs </a:t>
          </a:r>
          <a:r>
            <a:rPr lang="en-GB" sz="1100" b="0" dirty="0">
              <a:latin typeface="Verdana" panose="020B0604030504040204" pitchFamily="34" charset="0"/>
              <a:ea typeface="Verdana" panose="020B0604030504040204" pitchFamily="34" charset="0"/>
              <a:cs typeface="Verdana" panose="020B0604030504040204" pitchFamily="34" charset="0"/>
            </a:rPr>
            <a:t>offsetting of the amounts receivable </a:t>
          </a:r>
          <a:r>
            <a:rPr lang="en-GB" sz="1100" dirty="0">
              <a:latin typeface="Verdana" panose="020B0604030504040204" pitchFamily="34" charset="0"/>
              <a:ea typeface="Verdana" panose="020B0604030504040204" pitchFamily="34" charset="0"/>
              <a:cs typeface="Verdana" panose="020B0604030504040204" pitchFamily="34" charset="0"/>
            </a:rPr>
            <a:t>by way of the daily penalty payments (23/3/2023)</a:t>
          </a:r>
        </a:p>
      </dgm:t>
    </dgm:pt>
    <dgm:pt modelId="{DFA222E4-A09F-7341-BD9F-AE21B9AD7258}" type="parTrans" cxnId="{0434290F-5CF1-3844-818E-3461EDFF6233}">
      <dgm:prSet/>
      <dgm:spPr/>
      <dgm:t>
        <a:bodyPr/>
        <a:lstStyle/>
        <a:p>
          <a:endParaRPr lang="en-GB"/>
        </a:p>
      </dgm:t>
    </dgm:pt>
    <dgm:pt modelId="{ACCC1FC3-484B-2146-B278-254CB14CCADE}" type="sibTrans" cxnId="{0434290F-5CF1-3844-818E-3461EDFF6233}">
      <dgm:prSet/>
      <dgm:spPr/>
      <dgm:t>
        <a:bodyPr/>
        <a:lstStyle/>
        <a:p>
          <a:endParaRPr lang="en-GB"/>
        </a:p>
      </dgm:t>
    </dgm:pt>
    <dgm:pt modelId="{C674504D-37C3-B24F-B69B-90041E3C7473}">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 C-204R-RAP Reduction of fine to 500.000 (supreme court cases, partial disciplinary) (21/4/2023)</a:t>
          </a:r>
        </a:p>
      </dgm:t>
    </dgm:pt>
    <dgm:pt modelId="{64648366-16E5-624E-8587-D9427C84D34D}" type="parTrans" cxnId="{557EFDDA-C70E-3E41-9CBB-171AC327908F}">
      <dgm:prSet/>
      <dgm:spPr/>
      <dgm:t>
        <a:bodyPr/>
        <a:lstStyle/>
        <a:p>
          <a:endParaRPr lang="en-GB"/>
        </a:p>
      </dgm:t>
    </dgm:pt>
    <dgm:pt modelId="{87212B81-67CF-AB4D-9533-F3AAD696CD2D}" type="sibTrans" cxnId="{557EFDDA-C70E-3E41-9CBB-171AC327908F}">
      <dgm:prSet/>
      <dgm:spPr/>
      <dgm:t>
        <a:bodyPr/>
        <a:lstStyle/>
        <a:p>
          <a:endParaRPr lang="en-GB"/>
        </a:p>
      </dgm:t>
    </dgm:pt>
    <dgm:pt modelId="{F795E68E-E6F2-3245-9CC4-365B9DF08AAE}">
      <dgm:prSet custT="1"/>
      <dgm:spPr/>
      <dgm:t>
        <a:bodyPr/>
        <a:lstStyle/>
        <a:p>
          <a:r>
            <a:rPr lang="en-GB" sz="1100" dirty="0">
              <a:latin typeface="Verdana" panose="020B0604030504040204" pitchFamily="34" charset="0"/>
              <a:ea typeface="Verdana" panose="020B0604030504040204" pitchFamily="34" charset="0"/>
              <a:cs typeface="Verdana" panose="020B0604030504040204" pitchFamily="34" charset="0"/>
            </a:rPr>
            <a:t>C-204/21 actual decision (disciplinary chamber) (5/6/2023)</a:t>
          </a:r>
        </a:p>
      </dgm:t>
    </dgm:pt>
    <dgm:pt modelId="{213E7982-774E-4B46-86BB-B53855FBFD20}" type="parTrans" cxnId="{10030029-3B00-0A4E-B422-08B8634E2D20}">
      <dgm:prSet/>
      <dgm:spPr/>
      <dgm:t>
        <a:bodyPr/>
        <a:lstStyle/>
        <a:p>
          <a:endParaRPr lang="en-GB"/>
        </a:p>
      </dgm:t>
    </dgm:pt>
    <dgm:pt modelId="{04A204B7-404E-244D-913B-3C5769834527}" type="sibTrans" cxnId="{10030029-3B00-0A4E-B422-08B8634E2D20}">
      <dgm:prSet/>
      <dgm:spPr/>
      <dgm:t>
        <a:bodyPr/>
        <a:lstStyle/>
        <a:p>
          <a:endParaRPr lang="en-GB"/>
        </a:p>
      </dgm:t>
    </dgm:pt>
    <dgm:pt modelId="{CFFBADCF-2543-0241-8E33-81F310961A73}">
      <dgm:prSet custT="1"/>
      <dgm:spPr/>
      <dgm:t>
        <a:bodyPr/>
        <a:lstStyle/>
        <a:p>
          <a:r>
            <a:rPr lang="en-GB" sz="1100" b="1" u="none" dirty="0">
              <a:solidFill>
                <a:srgbClr val="FF0000"/>
              </a:solidFill>
              <a:latin typeface="Verdana" panose="020B0604030504040204" pitchFamily="34" charset="0"/>
              <a:ea typeface="Verdana" panose="020B0604030504040204" pitchFamily="34" charset="0"/>
              <a:cs typeface="Verdana" panose="020B0604030504040204" pitchFamily="34" charset="0"/>
            </a:rPr>
            <a:t>C-448/23</a:t>
          </a:r>
          <a:r>
            <a:rPr lang="en-GB" sz="1100" dirty="0">
              <a:solidFill>
                <a:srgbClr val="FF0000"/>
              </a:solidFill>
              <a:latin typeface="Verdana" panose="020B0604030504040204" pitchFamily="34" charset="0"/>
              <a:ea typeface="Verdana" panose="020B0604030504040204" pitchFamily="34" charset="0"/>
              <a:cs typeface="Verdana" panose="020B0604030504040204" pitchFamily="34" charset="0"/>
            </a:rPr>
            <a:t> Commission vs Poland for P7/20 and K3/21 cases (17/7/2023)</a:t>
          </a:r>
        </a:p>
      </dgm:t>
    </dgm:pt>
    <dgm:pt modelId="{5BB00132-5B76-3748-B73B-E7709E3A6F4E}" type="parTrans" cxnId="{327C9667-01BB-3245-9142-73B254D9CCC8}">
      <dgm:prSet/>
      <dgm:spPr/>
      <dgm:t>
        <a:bodyPr/>
        <a:lstStyle/>
        <a:p>
          <a:endParaRPr lang="en-GB"/>
        </a:p>
      </dgm:t>
    </dgm:pt>
    <dgm:pt modelId="{F48D4825-0AFC-FD42-B8B6-CE2CF8129241}" type="sibTrans" cxnId="{327C9667-01BB-3245-9142-73B254D9CCC8}">
      <dgm:prSet/>
      <dgm:spPr/>
      <dgm:t>
        <a:bodyPr/>
        <a:lstStyle/>
        <a:p>
          <a:endParaRPr lang="en-GB"/>
        </a:p>
      </dgm:t>
    </dgm:pt>
    <dgm:pt modelId="{84A7A0D5-C99D-AC44-9C3A-5D0EFD1404F6}">
      <dgm:prSet custT="1"/>
      <dgm:spPr/>
      <dgm:t>
        <a:bodyPr/>
        <a:lstStyle/>
        <a:p>
          <a:r>
            <a:rPr lang="en-GB" sz="1100" dirty="0">
              <a:solidFill>
                <a:srgbClr val="FF0000"/>
              </a:solidFill>
              <a:latin typeface="Verdana" panose="020B0604030504040204" pitchFamily="34" charset="0"/>
              <a:ea typeface="Verdana" panose="020B0604030504040204" pitchFamily="34" charset="0"/>
              <a:cs typeface="Verdana" panose="020B0604030504040204" pitchFamily="34" charset="0"/>
            </a:rPr>
            <a:t>Elections (4/2024)</a:t>
          </a:r>
        </a:p>
      </dgm:t>
    </dgm:pt>
    <dgm:pt modelId="{B1E4EF5B-BF1C-5644-9F98-1DBCF23D3A98}" type="parTrans" cxnId="{D591FB08-C7B0-8742-A9AE-A473B097E4D5}">
      <dgm:prSet/>
      <dgm:spPr/>
      <dgm:t>
        <a:bodyPr/>
        <a:lstStyle/>
        <a:p>
          <a:endParaRPr lang="en-GB"/>
        </a:p>
      </dgm:t>
    </dgm:pt>
    <dgm:pt modelId="{F84F1BD2-E003-7A4E-93A7-A1F4C07E35D5}" type="sibTrans" cxnId="{D591FB08-C7B0-8742-A9AE-A473B097E4D5}">
      <dgm:prSet/>
      <dgm:spPr/>
      <dgm:t>
        <a:bodyPr/>
        <a:lstStyle/>
        <a:p>
          <a:endParaRPr lang="en-GB"/>
        </a:p>
      </dgm:t>
    </dgm:pt>
    <dgm:pt modelId="{227331FE-CFF6-9745-B054-D22CBCABC565}" type="pres">
      <dgm:prSet presAssocID="{2741F45C-AA1A-6A4D-9053-E72BDB59C5DE}" presName="Name0" presStyleCnt="0">
        <dgm:presLayoutVars>
          <dgm:dir/>
          <dgm:animLvl val="lvl"/>
          <dgm:resizeHandles val="exact"/>
        </dgm:presLayoutVars>
      </dgm:prSet>
      <dgm:spPr/>
    </dgm:pt>
    <dgm:pt modelId="{96F3E298-2DD2-6D40-8104-B37A7930957F}" type="pres">
      <dgm:prSet presAssocID="{F9597199-7814-3C44-BE8D-5A74161F5831}" presName="linNode" presStyleCnt="0"/>
      <dgm:spPr/>
    </dgm:pt>
    <dgm:pt modelId="{8687B868-251B-D646-A379-20F24A66C5C3}" type="pres">
      <dgm:prSet presAssocID="{F9597199-7814-3C44-BE8D-5A74161F5831}" presName="parentText" presStyleLbl="node1" presStyleIdx="0" presStyleCnt="3" custScaleX="70401">
        <dgm:presLayoutVars>
          <dgm:chMax val="1"/>
          <dgm:bulletEnabled val="1"/>
        </dgm:presLayoutVars>
      </dgm:prSet>
      <dgm:spPr/>
    </dgm:pt>
    <dgm:pt modelId="{0EBEB442-62B6-2D4A-99E1-20C6825541DD}" type="pres">
      <dgm:prSet presAssocID="{F9597199-7814-3C44-BE8D-5A74161F5831}" presName="descendantText" presStyleLbl="alignAccFollowNode1" presStyleIdx="0" presStyleCnt="3" custScaleX="117081" custScaleY="141450">
        <dgm:presLayoutVars>
          <dgm:bulletEnabled val="1"/>
        </dgm:presLayoutVars>
      </dgm:prSet>
      <dgm:spPr/>
    </dgm:pt>
    <dgm:pt modelId="{FAA58DEC-43B4-9E42-8554-EF9AAA48D29E}" type="pres">
      <dgm:prSet presAssocID="{52E7FC5B-B5AC-CC41-87B8-A5177B42FFA3}" presName="sp" presStyleCnt="0"/>
      <dgm:spPr/>
    </dgm:pt>
    <dgm:pt modelId="{5C2E4B7C-5450-BF4F-BE60-6F13559F0CE2}" type="pres">
      <dgm:prSet presAssocID="{A2E0274E-3C1A-7248-95EC-3A1AC750331D}" presName="linNode" presStyleCnt="0"/>
      <dgm:spPr/>
    </dgm:pt>
    <dgm:pt modelId="{35585AE9-BC62-4340-84D4-F23F6C0C1876}" type="pres">
      <dgm:prSet presAssocID="{A2E0274E-3C1A-7248-95EC-3A1AC750331D}" presName="parentText" presStyleLbl="node1" presStyleIdx="1" presStyleCnt="3" custScaleX="70401">
        <dgm:presLayoutVars>
          <dgm:chMax val="1"/>
          <dgm:bulletEnabled val="1"/>
        </dgm:presLayoutVars>
      </dgm:prSet>
      <dgm:spPr/>
    </dgm:pt>
    <dgm:pt modelId="{36D01202-B9FC-0C4A-A619-76BD44A16618}" type="pres">
      <dgm:prSet presAssocID="{A2E0274E-3C1A-7248-95EC-3A1AC750331D}" presName="descendantText" presStyleLbl="alignAccFollowNode1" presStyleIdx="1" presStyleCnt="3" custScaleX="117081" custScaleY="141450">
        <dgm:presLayoutVars>
          <dgm:bulletEnabled val="1"/>
        </dgm:presLayoutVars>
      </dgm:prSet>
      <dgm:spPr/>
    </dgm:pt>
    <dgm:pt modelId="{04FA2E24-15AA-CB45-A5D0-E8463830C092}" type="pres">
      <dgm:prSet presAssocID="{92F9CF6E-D7BB-B14A-B241-3F3DBA4BD98A}" presName="sp" presStyleCnt="0"/>
      <dgm:spPr/>
    </dgm:pt>
    <dgm:pt modelId="{63211F8A-6C7C-D246-B379-0E78B923D81B}" type="pres">
      <dgm:prSet presAssocID="{6E13C74A-3D6E-514B-A896-963DFFD8B633}" presName="linNode" presStyleCnt="0"/>
      <dgm:spPr/>
    </dgm:pt>
    <dgm:pt modelId="{F613891A-92F0-564A-802A-32D828368C83}" type="pres">
      <dgm:prSet presAssocID="{6E13C74A-3D6E-514B-A896-963DFFD8B633}" presName="parentText" presStyleLbl="node1" presStyleIdx="2" presStyleCnt="3" custScaleX="70401">
        <dgm:presLayoutVars>
          <dgm:chMax val="1"/>
          <dgm:bulletEnabled val="1"/>
        </dgm:presLayoutVars>
      </dgm:prSet>
      <dgm:spPr/>
    </dgm:pt>
    <dgm:pt modelId="{B5DC15CC-D5A2-1940-94D9-EF072ABB98BB}" type="pres">
      <dgm:prSet presAssocID="{6E13C74A-3D6E-514B-A896-963DFFD8B633}" presName="descendantText" presStyleLbl="alignAccFollowNode1" presStyleIdx="2" presStyleCnt="3" custScaleX="117081" custScaleY="141450">
        <dgm:presLayoutVars>
          <dgm:bulletEnabled val="1"/>
        </dgm:presLayoutVars>
      </dgm:prSet>
      <dgm:spPr/>
    </dgm:pt>
  </dgm:ptLst>
  <dgm:cxnLst>
    <dgm:cxn modelId="{D591FB08-C7B0-8742-A9AE-A473B097E4D5}" srcId="{6E13C74A-3D6E-514B-A896-963DFFD8B633}" destId="{84A7A0D5-C99D-AC44-9C3A-5D0EFD1404F6}" srcOrd="4" destOrd="0" parTransId="{B1E4EF5B-BF1C-5644-9F98-1DBCF23D3A98}" sibTransId="{F84F1BD2-E003-7A4E-93A7-A1F4C07E35D5}"/>
    <dgm:cxn modelId="{8F3E4A0D-9498-7244-B5B2-F0EFD28C93E4}" type="presOf" srcId="{35583478-2334-6C4B-A613-CCF260E8DA8A}" destId="{0EBEB442-62B6-2D4A-99E1-20C6825541DD}" srcOrd="0" destOrd="5" presId="urn:microsoft.com/office/officeart/2005/8/layout/vList5"/>
    <dgm:cxn modelId="{0434290F-5CF1-3844-818E-3461EDFF6233}" srcId="{6E13C74A-3D6E-514B-A896-963DFFD8B633}" destId="{F7F729D2-E48C-DE42-AD63-6742B969C12C}" srcOrd="0" destOrd="0" parTransId="{DFA222E4-A09F-7341-BD9F-AE21B9AD7258}" sibTransId="{ACCC1FC3-484B-2146-B278-254CB14CCADE}"/>
    <dgm:cxn modelId="{F11D0F13-4AAF-FB4F-8E99-AC0A7F4657C9}" srcId="{F9597199-7814-3C44-BE8D-5A74161F5831}" destId="{1EF0A034-906E-E74F-914D-1F7946F73053}" srcOrd="1" destOrd="0" parTransId="{FF223B84-5C53-6846-B048-2A379FB1F26F}" sibTransId="{598C16A4-0261-A54D-A4A6-CEC682AE9EC4}"/>
    <dgm:cxn modelId="{E62B8A1C-E6EA-3641-949B-EDAF3604071F}" srcId="{2741F45C-AA1A-6A4D-9053-E72BDB59C5DE}" destId="{A2E0274E-3C1A-7248-95EC-3A1AC750331D}" srcOrd="1" destOrd="0" parTransId="{29EA01E5-5BF9-854B-8FC5-6F2B785945B7}" sibTransId="{92F9CF6E-D7BB-B14A-B241-3F3DBA4BD98A}"/>
    <dgm:cxn modelId="{CF044828-7A49-D64D-AC10-2069E3451DBF}" type="presOf" srcId="{1EF0A034-906E-E74F-914D-1F7946F73053}" destId="{0EBEB442-62B6-2D4A-99E1-20C6825541DD}" srcOrd="0" destOrd="1" presId="urn:microsoft.com/office/officeart/2005/8/layout/vList5"/>
    <dgm:cxn modelId="{10030029-3B00-0A4E-B422-08B8634E2D20}" srcId="{6E13C74A-3D6E-514B-A896-963DFFD8B633}" destId="{F795E68E-E6F2-3245-9CC4-365B9DF08AAE}" srcOrd="2" destOrd="0" parTransId="{213E7982-774E-4B46-86BB-B53855FBFD20}" sibTransId="{04A204B7-404E-244D-913B-3C5769834527}"/>
    <dgm:cxn modelId="{E8456A2A-2C09-104C-A273-5947790DEE32}" srcId="{F9597199-7814-3C44-BE8D-5A74161F5831}" destId="{FC4B3982-1CD9-D24B-AE72-8A03BC937994}" srcOrd="8" destOrd="0" parTransId="{5EFAF2C1-13E4-8244-A60C-1E110671BE7B}" sibTransId="{8AB84112-2422-B149-8867-04ED6854CD7E}"/>
    <dgm:cxn modelId="{A2089C2D-3BF8-3049-A827-429AC7E38816}" type="presOf" srcId="{A2E0274E-3C1A-7248-95EC-3A1AC750331D}" destId="{35585AE9-BC62-4340-84D4-F23F6C0C1876}" srcOrd="0" destOrd="0" presId="urn:microsoft.com/office/officeart/2005/8/layout/vList5"/>
    <dgm:cxn modelId="{710B532E-CC49-794F-AF98-8616AEBE1618}" type="presOf" srcId="{2741F45C-AA1A-6A4D-9053-E72BDB59C5DE}" destId="{227331FE-CFF6-9745-B054-D22CBCABC565}" srcOrd="0" destOrd="0" presId="urn:microsoft.com/office/officeart/2005/8/layout/vList5"/>
    <dgm:cxn modelId="{7B8A1431-FD6F-1D41-905F-3CF28F5AD332}" type="presOf" srcId="{DAE271AD-0EDE-2148-BF2E-20129E99B56A}" destId="{36D01202-B9FC-0C4A-A619-76BD44A16618}" srcOrd="0" destOrd="1" presId="urn:microsoft.com/office/officeart/2005/8/layout/vList5"/>
    <dgm:cxn modelId="{6C72A739-742C-0E47-BDAD-6668A3217430}" type="presOf" srcId="{6E13C74A-3D6E-514B-A896-963DFFD8B633}" destId="{F613891A-92F0-564A-802A-32D828368C83}" srcOrd="0" destOrd="0" presId="urn:microsoft.com/office/officeart/2005/8/layout/vList5"/>
    <dgm:cxn modelId="{36C0F03A-1D82-6245-B3B6-D00C374C56AD}" srcId="{A2E0274E-3C1A-7248-95EC-3A1AC750331D}" destId="{DAE271AD-0EDE-2148-BF2E-20129E99B56A}" srcOrd="1" destOrd="0" parTransId="{1082DAD4-4853-6C4D-B687-F9A6B42A54B3}" sibTransId="{8D09BA87-56B9-1445-AB23-3291BC4CC474}"/>
    <dgm:cxn modelId="{1ED8FE40-EF72-2043-842B-1546023D60FE}" type="presOf" srcId="{F7F729D2-E48C-DE42-AD63-6742B969C12C}" destId="{B5DC15CC-D5A2-1940-94D9-EF072ABB98BB}" srcOrd="0" destOrd="0" presId="urn:microsoft.com/office/officeart/2005/8/layout/vList5"/>
    <dgm:cxn modelId="{A3653C4C-FEF5-4D49-9822-117F492A08F6}" srcId="{2741F45C-AA1A-6A4D-9053-E72BDB59C5DE}" destId="{F9597199-7814-3C44-BE8D-5A74161F5831}" srcOrd="0" destOrd="0" parTransId="{5231C047-B311-1945-A185-AED8003CB3AB}" sibTransId="{52E7FC5B-B5AC-CC41-87B8-A5177B42FFA3}"/>
    <dgm:cxn modelId="{5991424F-D907-B54C-AF3B-A004B000558A}" type="presOf" srcId="{64567B37-DFEC-044B-A52C-1752F1EE8CDA}" destId="{0EBEB442-62B6-2D4A-99E1-20C6825541DD}" srcOrd="0" destOrd="0" presId="urn:microsoft.com/office/officeart/2005/8/layout/vList5"/>
    <dgm:cxn modelId="{0CDBE850-DA36-E44D-AAA4-14418509DE69}" srcId="{F9597199-7814-3C44-BE8D-5A74161F5831}" destId="{64567B37-DFEC-044B-A52C-1752F1EE8CDA}" srcOrd="0" destOrd="0" parTransId="{7600F379-071D-5846-8395-26C4CFC785CF}" sibTransId="{C08C0A42-B893-944E-BCBE-51F79460BBC7}"/>
    <dgm:cxn modelId="{D50A025D-49A0-744D-AC7B-812C51FD7AA0}" type="presOf" srcId="{CFFBADCF-2543-0241-8E33-81F310961A73}" destId="{B5DC15CC-D5A2-1940-94D9-EF072ABB98BB}" srcOrd="0" destOrd="3" presId="urn:microsoft.com/office/officeart/2005/8/layout/vList5"/>
    <dgm:cxn modelId="{9E20BB65-4FC6-9846-970B-3407B3FBFC95}" type="presOf" srcId="{7BD56954-06F8-8049-95F4-32C3D07F1D8E}" destId="{0EBEB442-62B6-2D4A-99E1-20C6825541DD}" srcOrd="0" destOrd="2" presId="urn:microsoft.com/office/officeart/2005/8/layout/vList5"/>
    <dgm:cxn modelId="{327C9667-01BB-3245-9142-73B254D9CCC8}" srcId="{6E13C74A-3D6E-514B-A896-963DFFD8B633}" destId="{CFFBADCF-2543-0241-8E33-81F310961A73}" srcOrd="3" destOrd="0" parTransId="{5BB00132-5B76-3748-B73B-E7709E3A6F4E}" sibTransId="{F48D4825-0AFC-FD42-B8B6-CE2CF8129241}"/>
    <dgm:cxn modelId="{723B1269-AC12-B44E-A68C-282182E0EB81}" type="presOf" srcId="{7EE85F83-F8AA-514C-B82E-9A2A9B34AB4A}" destId="{0EBEB442-62B6-2D4A-99E1-20C6825541DD}" srcOrd="0" destOrd="6" presId="urn:microsoft.com/office/officeart/2005/8/layout/vList5"/>
    <dgm:cxn modelId="{5BFD2C70-84D0-A34F-B1F1-E9A5E4E7531B}" type="presOf" srcId="{FC4B3982-1CD9-D24B-AE72-8A03BC937994}" destId="{0EBEB442-62B6-2D4A-99E1-20C6825541DD}" srcOrd="0" destOrd="8" presId="urn:microsoft.com/office/officeart/2005/8/layout/vList5"/>
    <dgm:cxn modelId="{65D43785-4C59-F848-AF6B-A4C6C54480BF}" type="presOf" srcId="{6839A5D5-DABF-954D-AAE5-F6AED09BDBDD}" destId="{0EBEB442-62B6-2D4A-99E1-20C6825541DD}" srcOrd="0" destOrd="4" presId="urn:microsoft.com/office/officeart/2005/8/layout/vList5"/>
    <dgm:cxn modelId="{F344518D-9DCB-FE48-9BD3-1BB6D254F2B6}" srcId="{F9597199-7814-3C44-BE8D-5A74161F5831}" destId="{6839A5D5-DABF-954D-AAE5-F6AED09BDBDD}" srcOrd="4" destOrd="0" parTransId="{298E5DF0-BE61-6342-AF12-21D2D113F395}" sibTransId="{6F77C4DB-196C-DE46-8343-D0EBD4E11F12}"/>
    <dgm:cxn modelId="{24AC5F8D-9C93-3440-B587-43B2CE9860C4}" srcId="{F9597199-7814-3C44-BE8D-5A74161F5831}" destId="{6C0BC077-3155-C442-9832-81E8C619F31D}" srcOrd="3" destOrd="0" parTransId="{36E7CE36-17D3-9840-914E-3188219C3F3E}" sibTransId="{6D34B547-BAED-BE42-A8FD-A3CD9C12A5F2}"/>
    <dgm:cxn modelId="{04C79293-3461-AC4F-BF9D-323A3D40FB2B}" type="presOf" srcId="{9946A50B-92A2-2B4E-80A4-29AC04C209F9}" destId="{36D01202-B9FC-0C4A-A619-76BD44A16618}" srcOrd="0" destOrd="0" presId="urn:microsoft.com/office/officeart/2005/8/layout/vList5"/>
    <dgm:cxn modelId="{A1073394-EA51-C640-A128-ABA1CE82ADD7}" type="presOf" srcId="{6C0BC077-3155-C442-9832-81E8C619F31D}" destId="{0EBEB442-62B6-2D4A-99E1-20C6825541DD}" srcOrd="0" destOrd="3" presId="urn:microsoft.com/office/officeart/2005/8/layout/vList5"/>
    <dgm:cxn modelId="{64C3999A-BEF5-E843-8DA1-5C0F90420F80}" type="presOf" srcId="{E1C5D476-7CCA-644D-92E6-7B10A5FF911F}" destId="{0EBEB442-62B6-2D4A-99E1-20C6825541DD}" srcOrd="0" destOrd="7" presId="urn:microsoft.com/office/officeart/2005/8/layout/vList5"/>
    <dgm:cxn modelId="{8002739F-7254-0C47-94CF-CF443F5CAA39}" srcId="{F9597199-7814-3C44-BE8D-5A74161F5831}" destId="{35583478-2334-6C4B-A613-CCF260E8DA8A}" srcOrd="5" destOrd="0" parTransId="{00424195-3071-CC48-916B-08D92FDB8AD8}" sibTransId="{8BE7D30B-E059-9941-AC68-9B283CBE5689}"/>
    <dgm:cxn modelId="{485649A2-1792-814F-A971-431F310D7189}" type="presOf" srcId="{F9597199-7814-3C44-BE8D-5A74161F5831}" destId="{8687B868-251B-D646-A379-20F24A66C5C3}" srcOrd="0" destOrd="0" presId="urn:microsoft.com/office/officeart/2005/8/layout/vList5"/>
    <dgm:cxn modelId="{4BC8BAA5-66D7-EA4F-A6B7-E7EC5C1D9FF7}" type="presOf" srcId="{84A7A0D5-C99D-AC44-9C3A-5D0EFD1404F6}" destId="{B5DC15CC-D5A2-1940-94D9-EF072ABB98BB}" srcOrd="0" destOrd="4" presId="urn:microsoft.com/office/officeart/2005/8/layout/vList5"/>
    <dgm:cxn modelId="{CA9E5DAC-C00C-514E-92FF-F0E5C5EEA364}" type="presOf" srcId="{C674504D-37C3-B24F-B69B-90041E3C7473}" destId="{B5DC15CC-D5A2-1940-94D9-EF072ABB98BB}" srcOrd="0" destOrd="1" presId="urn:microsoft.com/office/officeart/2005/8/layout/vList5"/>
    <dgm:cxn modelId="{32DE4BBD-B384-D745-B40A-DDAF796898F5}" srcId="{2741F45C-AA1A-6A4D-9053-E72BDB59C5DE}" destId="{6E13C74A-3D6E-514B-A896-963DFFD8B633}" srcOrd="2" destOrd="0" parTransId="{9ACD5FF1-536E-9B43-9B1A-6C41A9523C7D}" sibTransId="{25B01A88-22C3-964F-B2AD-F9133E9B1BAF}"/>
    <dgm:cxn modelId="{6348AAC3-3B34-1945-997D-66A5A4F13189}" type="presOf" srcId="{F795E68E-E6F2-3245-9CC4-365B9DF08AAE}" destId="{B5DC15CC-D5A2-1940-94D9-EF072ABB98BB}" srcOrd="0" destOrd="2" presId="urn:microsoft.com/office/officeart/2005/8/layout/vList5"/>
    <dgm:cxn modelId="{2F6DCACF-CCD3-8342-B8A9-A0C84C532F2E}" srcId="{A2E0274E-3C1A-7248-95EC-3A1AC750331D}" destId="{9946A50B-92A2-2B4E-80A4-29AC04C209F9}" srcOrd="0" destOrd="0" parTransId="{8A4B6A05-EAB3-1840-AB0F-0EAD06C33DC9}" sibTransId="{008E0BBE-54BB-0143-99C0-41C02EA75722}"/>
    <dgm:cxn modelId="{557EFDDA-C70E-3E41-9CBB-171AC327908F}" srcId="{6E13C74A-3D6E-514B-A896-963DFFD8B633}" destId="{C674504D-37C3-B24F-B69B-90041E3C7473}" srcOrd="1" destOrd="0" parTransId="{64648366-16E5-624E-8587-D9427C84D34D}" sibTransId="{87212B81-67CF-AB4D-9533-F3AAD696CD2D}"/>
    <dgm:cxn modelId="{0D55D3E0-FDFA-EB45-AE14-08804E75A991}" srcId="{F9597199-7814-3C44-BE8D-5A74161F5831}" destId="{E1C5D476-7CCA-644D-92E6-7B10A5FF911F}" srcOrd="7" destOrd="0" parTransId="{A0AF710C-220E-2D46-B218-0F9368DE1167}" sibTransId="{FD931943-B40E-C94F-BFC5-92B29DF09F5B}"/>
    <dgm:cxn modelId="{F5AF45E5-5DB2-724A-8676-F31E478B591B}" srcId="{F9597199-7814-3C44-BE8D-5A74161F5831}" destId="{7EE85F83-F8AA-514C-B82E-9A2A9B34AB4A}" srcOrd="6" destOrd="0" parTransId="{5EE1728F-06C2-7B46-BB6E-F0899DFED36C}" sibTransId="{DAFA1E67-2130-B641-9E5C-9B0BFE868843}"/>
    <dgm:cxn modelId="{E581CBFA-F925-074A-B7E4-BF220A964CF5}" srcId="{F9597199-7814-3C44-BE8D-5A74161F5831}" destId="{7BD56954-06F8-8049-95F4-32C3D07F1D8E}" srcOrd="2" destOrd="0" parTransId="{0844AE23-CBEB-104E-8B99-833FFF59E097}" sibTransId="{2E2E0658-C2EE-5E44-959C-459E8E68071F}"/>
    <dgm:cxn modelId="{DF9519D3-9486-A94C-927C-69715B308F93}" type="presParOf" srcId="{227331FE-CFF6-9745-B054-D22CBCABC565}" destId="{96F3E298-2DD2-6D40-8104-B37A7930957F}" srcOrd="0" destOrd="0" presId="urn:microsoft.com/office/officeart/2005/8/layout/vList5"/>
    <dgm:cxn modelId="{A902CFF2-B156-EE43-A200-B39554850C26}" type="presParOf" srcId="{96F3E298-2DD2-6D40-8104-B37A7930957F}" destId="{8687B868-251B-D646-A379-20F24A66C5C3}" srcOrd="0" destOrd="0" presId="urn:microsoft.com/office/officeart/2005/8/layout/vList5"/>
    <dgm:cxn modelId="{8A6B8FB2-E746-3343-915E-5AC4C5DF481F}" type="presParOf" srcId="{96F3E298-2DD2-6D40-8104-B37A7930957F}" destId="{0EBEB442-62B6-2D4A-99E1-20C6825541DD}" srcOrd="1" destOrd="0" presId="urn:microsoft.com/office/officeart/2005/8/layout/vList5"/>
    <dgm:cxn modelId="{77EC76ED-2AD2-A347-91B1-D9395135A5F8}" type="presParOf" srcId="{227331FE-CFF6-9745-B054-D22CBCABC565}" destId="{FAA58DEC-43B4-9E42-8554-EF9AAA48D29E}" srcOrd="1" destOrd="0" presId="urn:microsoft.com/office/officeart/2005/8/layout/vList5"/>
    <dgm:cxn modelId="{150724A0-184E-CD46-AC3E-88A2BE823A64}" type="presParOf" srcId="{227331FE-CFF6-9745-B054-D22CBCABC565}" destId="{5C2E4B7C-5450-BF4F-BE60-6F13559F0CE2}" srcOrd="2" destOrd="0" presId="urn:microsoft.com/office/officeart/2005/8/layout/vList5"/>
    <dgm:cxn modelId="{6C709E96-BF82-0748-878F-88A225B9DBBD}" type="presParOf" srcId="{5C2E4B7C-5450-BF4F-BE60-6F13559F0CE2}" destId="{35585AE9-BC62-4340-84D4-F23F6C0C1876}" srcOrd="0" destOrd="0" presId="urn:microsoft.com/office/officeart/2005/8/layout/vList5"/>
    <dgm:cxn modelId="{75F468C9-5F0D-C244-8B0F-8AD14DF14F48}" type="presParOf" srcId="{5C2E4B7C-5450-BF4F-BE60-6F13559F0CE2}" destId="{36D01202-B9FC-0C4A-A619-76BD44A16618}" srcOrd="1" destOrd="0" presId="urn:microsoft.com/office/officeart/2005/8/layout/vList5"/>
    <dgm:cxn modelId="{FA7E0BCF-E70B-1F46-B152-00136913EA15}" type="presParOf" srcId="{227331FE-CFF6-9745-B054-D22CBCABC565}" destId="{04FA2E24-15AA-CB45-A5D0-E8463830C092}" srcOrd="3" destOrd="0" presId="urn:microsoft.com/office/officeart/2005/8/layout/vList5"/>
    <dgm:cxn modelId="{5752C20D-BD43-384E-A66F-28ECBB28E3D1}" type="presParOf" srcId="{227331FE-CFF6-9745-B054-D22CBCABC565}" destId="{63211F8A-6C7C-D246-B379-0E78B923D81B}" srcOrd="4" destOrd="0" presId="urn:microsoft.com/office/officeart/2005/8/layout/vList5"/>
    <dgm:cxn modelId="{31E8D6A5-9030-4341-BCD7-34FD574EA41C}" type="presParOf" srcId="{63211F8A-6C7C-D246-B379-0E78B923D81B}" destId="{F613891A-92F0-564A-802A-32D828368C83}" srcOrd="0" destOrd="0" presId="urn:microsoft.com/office/officeart/2005/8/layout/vList5"/>
    <dgm:cxn modelId="{C1EE7425-32B4-AE4B-9316-299583ABAA2A}" type="presParOf" srcId="{63211F8A-6C7C-D246-B379-0E78B923D81B}" destId="{B5DC15CC-D5A2-1940-94D9-EF072ABB98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1DDC-F5B6-2F43-9498-4CAED16954F2}">
      <dsp:nvSpPr>
        <dsp:cNvPr id="0" name=""/>
        <dsp:cNvSpPr/>
      </dsp:nvSpPr>
      <dsp:spPr>
        <a:xfrm>
          <a:off x="366540" y="1370"/>
          <a:ext cx="2266764" cy="1690933"/>
        </a:xfrm>
        <a:prstGeom prst="roundRect">
          <a:avLst>
            <a:gd name="adj" fmla="val 10000"/>
          </a:avLst>
        </a:prstGeom>
        <a:solidFill>
          <a:schemeClr val="accent5">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EU notion of Rule of Law </a:t>
          </a:r>
        </a:p>
      </dsp:txBody>
      <dsp:txXfrm>
        <a:off x="416066" y="50896"/>
        <a:ext cx="2167712" cy="1591881"/>
      </dsp:txXfrm>
    </dsp:sp>
    <dsp:sp modelId="{41FF6535-E518-6D4B-B91D-5D0193036DFD}">
      <dsp:nvSpPr>
        <dsp:cNvPr id="0" name=""/>
        <dsp:cNvSpPr/>
      </dsp:nvSpPr>
      <dsp:spPr>
        <a:xfrm>
          <a:off x="2711229" y="588189"/>
          <a:ext cx="787445" cy="534105"/>
        </a:xfrm>
        <a:prstGeom prst="leftRightArrow">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711229" y="695010"/>
        <a:ext cx="627214" cy="320463"/>
      </dsp:txXfrm>
    </dsp:sp>
    <dsp:sp modelId="{1F9DD4DC-C131-D24A-B8AC-993A574DC153}">
      <dsp:nvSpPr>
        <dsp:cNvPr id="0" name=""/>
        <dsp:cNvSpPr/>
      </dsp:nvSpPr>
      <dsp:spPr>
        <a:xfrm>
          <a:off x="3540010" y="166808"/>
          <a:ext cx="2266764" cy="1360058"/>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1">
              <a:solidFill>
                <a:schemeClr val="tx2"/>
              </a:solidFill>
            </a:rPr>
            <a:t>National constitutional identity </a:t>
          </a:r>
          <a:r>
            <a:rPr lang="en-US" sz="1300" kern="1200" noProof="1">
              <a:solidFill>
                <a:schemeClr val="tx2"/>
              </a:solidFill>
            </a:rPr>
            <a:t> </a:t>
          </a:r>
          <a:r>
            <a:rPr lang="ro-RO" sz="1300" kern="1200" noProof="1">
              <a:solidFill>
                <a:schemeClr val="tx2"/>
              </a:solidFill>
            </a:rPr>
            <a:t>+ national sovereignty</a:t>
          </a:r>
        </a:p>
      </dsp:txBody>
      <dsp:txXfrm>
        <a:off x="3579845" y="206643"/>
        <a:ext cx="2187094" cy="1280388"/>
      </dsp:txXfrm>
    </dsp:sp>
    <dsp:sp modelId="{3581CC45-2CB9-3E4E-AA16-FA7891E6E66B}">
      <dsp:nvSpPr>
        <dsp:cNvPr id="0" name=""/>
        <dsp:cNvSpPr/>
      </dsp:nvSpPr>
      <dsp:spPr>
        <a:xfrm rot="5400000">
          <a:off x="2747050" y="1858732"/>
          <a:ext cx="679220" cy="562157"/>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rot="-5400000">
        <a:off x="2918013" y="1800201"/>
        <a:ext cx="337295" cy="510573"/>
      </dsp:txXfrm>
    </dsp:sp>
    <dsp:sp modelId="{C5964376-5973-FE4E-987F-ECA666D0D88D}">
      <dsp:nvSpPr>
        <dsp:cNvPr id="0" name=""/>
        <dsp:cNvSpPr/>
      </dsp:nvSpPr>
      <dsp:spPr>
        <a:xfrm>
          <a:off x="1953275" y="2600381"/>
          <a:ext cx="2266764" cy="1360058"/>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a:solidFill>
                <a:schemeClr val="tx2"/>
              </a:solidFill>
            </a:rPr>
            <a:t>Independence of the judiciary + corruption</a:t>
          </a:r>
          <a:endParaRPr lang="en-US" sz="1300" kern="1200" noProof="1">
            <a:solidFill>
              <a:schemeClr val="tx2"/>
            </a:solidFill>
          </a:endParaRPr>
        </a:p>
      </dsp:txBody>
      <dsp:txXfrm>
        <a:off x="1993110" y="2640216"/>
        <a:ext cx="2187094" cy="1280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41006-D541-7B4E-9B48-A0FAC8C9CF9E}">
      <dsp:nvSpPr>
        <dsp:cNvPr id="0" name=""/>
        <dsp:cNvSpPr/>
      </dsp:nvSpPr>
      <dsp:spPr>
        <a:xfrm>
          <a:off x="5906" y="-145537"/>
          <a:ext cx="2562858" cy="3727877"/>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10" tIns="330200" rIns="199810" bIns="330200" numCol="1" spcCol="1270" anchor="t" anchorCtr="0">
          <a:noAutofit/>
        </a:bodyPr>
        <a:lstStyle/>
        <a:p>
          <a:pPr marL="0" lvl="0" indent="0" algn="ctr" defTabSz="800100">
            <a:lnSpc>
              <a:spcPct val="90000"/>
            </a:lnSpc>
            <a:spcBef>
              <a:spcPct val="0"/>
            </a:spcBef>
            <a:spcAft>
              <a:spcPct val="35000"/>
            </a:spcAft>
            <a:buNone/>
          </a:pPr>
          <a:r>
            <a:rPr lang="ro-RO"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POLAND</a:t>
          </a:r>
        </a:p>
        <a:p>
          <a:pPr marL="0" lvl="0" indent="0" algn="just" defTabSz="800100">
            <a:lnSpc>
              <a:spcPct val="90000"/>
            </a:lnSpc>
            <a:spcBef>
              <a:spcPct val="0"/>
            </a:spcBef>
            <a:spcAft>
              <a:spcPct val="35000"/>
            </a:spcAft>
            <a:buNone/>
          </a:pPr>
          <a:r>
            <a:rPr lang="ro-RO" sz="1600" kern="1200" noProof="1">
              <a:solidFill>
                <a:schemeClr val="tx1"/>
              </a:solidFill>
              <a:latin typeface="Verdana" panose="020B0604030504040204" pitchFamily="34" charset="0"/>
              <a:ea typeface="Verdana" panose="020B0604030504040204" pitchFamily="34" charset="0"/>
              <a:cs typeface="Verdana" panose="020B0604030504040204" pitchFamily="34" charset="0"/>
            </a:rPr>
            <a:t>Rule of Law and Judiciary</a:t>
          </a:r>
        </a:p>
      </dsp:txBody>
      <dsp:txXfrm>
        <a:off x="5906" y="1271055"/>
        <a:ext cx="2562858" cy="2236726"/>
      </dsp:txXfrm>
    </dsp:sp>
    <dsp:sp modelId="{7EC14586-EBE9-BF46-8FC7-A4B139867B5F}">
      <dsp:nvSpPr>
        <dsp:cNvPr id="0" name=""/>
        <dsp:cNvSpPr/>
      </dsp:nvSpPr>
      <dsp:spPr>
        <a:xfrm>
          <a:off x="751948" y="346876"/>
          <a:ext cx="1052587" cy="1052587"/>
        </a:xfrm>
        <a:prstGeom prst="ellipse">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64" tIns="12700" rIns="8206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6096" y="501024"/>
        <a:ext cx="744291" cy="744291"/>
      </dsp:txXfrm>
    </dsp:sp>
    <dsp:sp modelId="{E5FE90F7-A69A-7D45-8EAC-6146E8710B07}">
      <dsp:nvSpPr>
        <dsp:cNvPr id="0" name=""/>
        <dsp:cNvSpPr/>
      </dsp:nvSpPr>
      <dsp:spPr>
        <a:xfrm>
          <a:off x="5906" y="3472641"/>
          <a:ext cx="2562858" cy="72"/>
        </a:xfrm>
        <a:prstGeom prst="rect">
          <a:avLst/>
        </a:prstGeom>
        <a:solidFill>
          <a:schemeClr val="accent5">
            <a:hueOff val="3565310"/>
            <a:satOff val="-9461"/>
            <a:lumOff val="-510"/>
            <a:alphaOff val="0"/>
          </a:schemeClr>
        </a:solidFill>
        <a:ln w="34925" cap="flat" cmpd="sng" algn="in">
          <a:solidFill>
            <a:schemeClr val="accent5">
              <a:hueOff val="3565310"/>
              <a:satOff val="-9461"/>
              <a:lumOff val="-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4BF0D-458E-2C4E-B47A-99FFEEA5E448}">
      <dsp:nvSpPr>
        <dsp:cNvPr id="0" name=""/>
        <dsp:cNvSpPr/>
      </dsp:nvSpPr>
      <dsp:spPr>
        <a:xfrm>
          <a:off x="2808316" y="-145537"/>
          <a:ext cx="2585873" cy="3799699"/>
        </a:xfrm>
        <a:prstGeom prst="rect">
          <a:avLst/>
        </a:prstGeom>
        <a:solidFill>
          <a:schemeClr val="accent5">
            <a:tint val="40000"/>
            <a:alpha val="90000"/>
            <a:hueOff val="9352382"/>
            <a:satOff val="-21587"/>
            <a:lumOff val="-1448"/>
            <a:alphaOff val="0"/>
          </a:schemeClr>
        </a:solidFill>
        <a:ln w="34925" cap="flat" cmpd="sng" algn="in">
          <a:solidFill>
            <a:schemeClr val="accent5">
              <a:tint val="40000"/>
              <a:alpha val="90000"/>
              <a:hueOff val="9352382"/>
              <a:satOff val="-21587"/>
              <a:lumOff val="-14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10" tIns="330200" rIns="199810" bIns="330200" numCol="1" spcCol="1270" anchor="t" anchorCtr="0">
          <a:noAutofit/>
        </a:bodyPr>
        <a:lstStyle/>
        <a:p>
          <a:pPr marL="0" lvl="0" indent="0" algn="ctr" defTabSz="800100">
            <a:lnSpc>
              <a:spcPct val="90000"/>
            </a:lnSpc>
            <a:spcBef>
              <a:spcPct val="0"/>
            </a:spcBef>
            <a:spcAft>
              <a:spcPct val="35000"/>
            </a:spcAft>
            <a:buNone/>
          </a:pPr>
          <a:r>
            <a:rPr lang="ro-RO"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ROMANIA</a:t>
          </a:r>
        </a:p>
        <a:p>
          <a:pPr marL="0" lvl="0" indent="0" algn="l" defTabSz="800100">
            <a:lnSpc>
              <a:spcPct val="90000"/>
            </a:lnSpc>
            <a:spcBef>
              <a:spcPct val="0"/>
            </a:spcBef>
            <a:spcAft>
              <a:spcPct val="35000"/>
            </a:spcAft>
            <a:buNone/>
          </a:pPr>
          <a:r>
            <a:rPr lang="en-GB"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 between defiance and compliance</a:t>
          </a:r>
          <a:r>
            <a:rPr lang="ro-RO"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808316" y="1298348"/>
        <a:ext cx="2585873" cy="2279819"/>
      </dsp:txXfrm>
    </dsp:sp>
    <dsp:sp modelId="{2887FC60-1626-B343-A857-BF71B19DDA0A}">
      <dsp:nvSpPr>
        <dsp:cNvPr id="0" name=""/>
        <dsp:cNvSpPr/>
      </dsp:nvSpPr>
      <dsp:spPr>
        <a:xfrm>
          <a:off x="3591694" y="350862"/>
          <a:ext cx="1052587" cy="1052587"/>
        </a:xfrm>
        <a:prstGeom prst="ellipse">
          <a:avLst/>
        </a:prstGeom>
        <a:solidFill>
          <a:schemeClr val="accent5">
            <a:hueOff val="7130620"/>
            <a:satOff val="-18922"/>
            <a:lumOff val="-1020"/>
            <a:alphaOff val="0"/>
          </a:schemeClr>
        </a:solidFill>
        <a:ln w="34925" cap="flat" cmpd="sng" algn="in">
          <a:solidFill>
            <a:schemeClr val="accent5">
              <a:hueOff val="7130620"/>
              <a:satOff val="-18922"/>
              <a:lumOff val="-1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64" tIns="12700" rIns="8206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45842" y="505010"/>
        <a:ext cx="744291" cy="744291"/>
      </dsp:txXfrm>
    </dsp:sp>
    <dsp:sp modelId="{262E66AA-0E59-5041-9082-19AD27128D64}">
      <dsp:nvSpPr>
        <dsp:cNvPr id="0" name=""/>
        <dsp:cNvSpPr/>
      </dsp:nvSpPr>
      <dsp:spPr>
        <a:xfrm>
          <a:off x="2836558" y="3508552"/>
          <a:ext cx="2562858" cy="72"/>
        </a:xfrm>
        <a:prstGeom prst="rect">
          <a:avLst/>
        </a:prstGeom>
        <a:solidFill>
          <a:schemeClr val="accent5">
            <a:hueOff val="10695930"/>
            <a:satOff val="-28382"/>
            <a:lumOff val="-1530"/>
            <a:alphaOff val="0"/>
          </a:schemeClr>
        </a:solidFill>
        <a:ln w="34925" cap="flat" cmpd="sng" algn="in">
          <a:solidFill>
            <a:schemeClr val="accent5">
              <a:hueOff val="10695930"/>
              <a:satOff val="-28382"/>
              <a:lumOff val="-1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F1AC0-AFA7-214A-A853-25EBAD686267}">
      <dsp:nvSpPr>
        <dsp:cNvPr id="0" name=""/>
        <dsp:cNvSpPr/>
      </dsp:nvSpPr>
      <dsp:spPr>
        <a:xfrm>
          <a:off x="5667210" y="-145537"/>
          <a:ext cx="2751818" cy="3791594"/>
        </a:xfrm>
        <a:prstGeom prst="rect">
          <a:avLst/>
        </a:prstGeom>
        <a:solidFill>
          <a:schemeClr val="accent5">
            <a:tint val="40000"/>
            <a:alpha val="90000"/>
            <a:hueOff val="18704764"/>
            <a:satOff val="-43175"/>
            <a:lumOff val="-2895"/>
            <a:alphaOff val="0"/>
          </a:schemeClr>
        </a:solidFill>
        <a:ln w="34925" cap="flat" cmpd="sng" algn="in">
          <a:solidFill>
            <a:schemeClr val="accent5">
              <a:tint val="40000"/>
              <a:alpha val="90000"/>
              <a:hueOff val="18704764"/>
              <a:satOff val="-43175"/>
              <a:lumOff val="-28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10" tIns="330200" rIns="199810" bIns="330200" numCol="1" spcCol="1270" anchor="t" anchorCtr="0">
          <a:noAutofit/>
        </a:bodyPr>
        <a:lstStyle/>
        <a:p>
          <a:pPr marL="0" lvl="0" indent="0" algn="ctr" defTabSz="800100">
            <a:lnSpc>
              <a:spcPct val="90000"/>
            </a:lnSpc>
            <a:spcBef>
              <a:spcPct val="0"/>
            </a:spcBef>
            <a:spcAft>
              <a:spcPct val="35000"/>
            </a:spcAft>
            <a:buNone/>
          </a:pPr>
          <a:r>
            <a:rPr lang="ro-RO"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HUNGARY</a:t>
          </a:r>
        </a:p>
        <a:p>
          <a:pPr marL="0" lvl="0" indent="0" algn="l" defTabSz="800100">
            <a:lnSpc>
              <a:spcPct val="90000"/>
            </a:lnSpc>
            <a:spcBef>
              <a:spcPct val="0"/>
            </a:spcBef>
            <a:spcAft>
              <a:spcPct val="35000"/>
            </a:spcAft>
            <a:buNone/>
          </a:pPr>
          <a:r>
            <a:rPr lang="en-GB"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Rule of Law and Corruption, Populism</a:t>
          </a:r>
        </a:p>
        <a:p>
          <a:pPr marL="0" lvl="0" indent="0" algn="l" defTabSz="800100">
            <a:lnSpc>
              <a:spcPct val="90000"/>
            </a:lnSpc>
            <a:spcBef>
              <a:spcPct val="0"/>
            </a:spcBef>
            <a:spcAft>
              <a:spcPct val="35000"/>
            </a:spcAft>
            <a:buNone/>
          </a:pPr>
          <a:r>
            <a:rPr lang="en-GB"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Conditionality</a:t>
          </a:r>
          <a:endParaRPr lang="en-US"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667210" y="1295268"/>
        <a:ext cx="2751818" cy="2274956"/>
      </dsp:txXfrm>
    </dsp:sp>
    <dsp:sp modelId="{BCFB2C14-30D8-EE4C-9D0E-52E48458BF93}">
      <dsp:nvSpPr>
        <dsp:cNvPr id="0" name=""/>
        <dsp:cNvSpPr/>
      </dsp:nvSpPr>
      <dsp:spPr>
        <a:xfrm>
          <a:off x="6516826" y="346809"/>
          <a:ext cx="1052587" cy="1052587"/>
        </a:xfrm>
        <a:prstGeom prst="ellipse">
          <a:avLst/>
        </a:prstGeom>
        <a:solidFill>
          <a:schemeClr val="accent5">
            <a:hueOff val="14261240"/>
            <a:satOff val="-37843"/>
            <a:lumOff val="-2040"/>
            <a:alphaOff val="0"/>
          </a:schemeClr>
        </a:solidFill>
        <a:ln w="34925" cap="flat" cmpd="sng" algn="in">
          <a:solidFill>
            <a:schemeClr val="accent5">
              <a:hueOff val="14261240"/>
              <a:satOff val="-37843"/>
              <a:lumOff val="-2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64" tIns="12700" rIns="8206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670974" y="500957"/>
        <a:ext cx="744291" cy="744291"/>
      </dsp:txXfrm>
    </dsp:sp>
    <dsp:sp modelId="{29B4F5A0-A3BA-494C-B376-A92E4A66ECC2}">
      <dsp:nvSpPr>
        <dsp:cNvPr id="0" name=""/>
        <dsp:cNvSpPr/>
      </dsp:nvSpPr>
      <dsp:spPr>
        <a:xfrm>
          <a:off x="5761690" y="3504499"/>
          <a:ext cx="2562858" cy="72"/>
        </a:xfrm>
        <a:prstGeom prst="rect">
          <a:avLst/>
        </a:prstGeom>
        <a:solidFill>
          <a:schemeClr val="accent5">
            <a:hueOff val="17826550"/>
            <a:satOff val="-47304"/>
            <a:lumOff val="-2550"/>
            <a:alphaOff val="0"/>
          </a:schemeClr>
        </a:solidFill>
        <a:ln w="34925" cap="flat" cmpd="sng" algn="in">
          <a:solidFill>
            <a:schemeClr val="accent5">
              <a:hueOff val="17826550"/>
              <a:satOff val="-47304"/>
              <a:lumOff val="-2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F8BB5-7FE9-6143-B80A-7773CD76CD36}">
      <dsp:nvSpPr>
        <dsp:cNvPr id="0" name=""/>
        <dsp:cNvSpPr/>
      </dsp:nvSpPr>
      <dsp:spPr>
        <a:xfrm>
          <a:off x="628333" y="170"/>
          <a:ext cx="2120626" cy="1272375"/>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Constitutional Tribunal</a:t>
          </a:r>
          <a:endParaRPr lang="en-US" sz="2500" kern="1200"/>
        </a:p>
      </dsp:txBody>
      <dsp:txXfrm>
        <a:off x="628333" y="170"/>
        <a:ext cx="2120626" cy="1272375"/>
      </dsp:txXfrm>
    </dsp:sp>
    <dsp:sp modelId="{579760BE-6593-844F-921D-8CBAD94335C9}">
      <dsp:nvSpPr>
        <dsp:cNvPr id="0" name=""/>
        <dsp:cNvSpPr/>
      </dsp:nvSpPr>
      <dsp:spPr>
        <a:xfrm>
          <a:off x="2961022" y="170"/>
          <a:ext cx="2120626" cy="1272375"/>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RO" sz="2500" kern="1200"/>
            <a:t>Supreme </a:t>
          </a:r>
          <a:r>
            <a:rPr lang="ro-RO" sz="2500" kern="1200" err="1"/>
            <a:t>Court</a:t>
          </a:r>
          <a:endParaRPr lang="en-US" sz="2500" kern="1200"/>
        </a:p>
      </dsp:txBody>
      <dsp:txXfrm>
        <a:off x="2961022" y="170"/>
        <a:ext cx="2120626" cy="1272375"/>
      </dsp:txXfrm>
    </dsp:sp>
    <dsp:sp modelId="{30F32C40-F55D-CF45-A105-404BF5ECB975}">
      <dsp:nvSpPr>
        <dsp:cNvPr id="0" name=""/>
        <dsp:cNvSpPr/>
      </dsp:nvSpPr>
      <dsp:spPr>
        <a:xfrm>
          <a:off x="5293711" y="170"/>
          <a:ext cx="2120626" cy="1272375"/>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RO" sz="2500" kern="1200" err="1"/>
            <a:t>Ordinary</a:t>
          </a:r>
          <a:r>
            <a:rPr lang="ro-RO" sz="2500" kern="1200"/>
            <a:t> </a:t>
          </a:r>
          <a:r>
            <a:rPr lang="ro-RO" sz="2500" kern="1200" err="1"/>
            <a:t>Courts</a:t>
          </a:r>
          <a:r>
            <a:rPr lang="ro-RO" sz="2500" kern="1200"/>
            <a:t> </a:t>
          </a:r>
          <a:r>
            <a:rPr lang="ro-RO" sz="2500" kern="1200" err="1"/>
            <a:t>and</a:t>
          </a:r>
          <a:r>
            <a:rPr lang="ro-RO" sz="2500" kern="1200"/>
            <a:t> </a:t>
          </a:r>
          <a:r>
            <a:rPr lang="ro-RO" sz="2500" kern="1200" err="1"/>
            <a:t>Judges</a:t>
          </a:r>
          <a:endParaRPr lang="en-US" sz="2500" kern="1200"/>
        </a:p>
      </dsp:txBody>
      <dsp:txXfrm>
        <a:off x="5293711" y="170"/>
        <a:ext cx="2120626" cy="1272375"/>
      </dsp:txXfrm>
    </dsp:sp>
    <dsp:sp modelId="{1CD38B2F-5891-1F4A-B932-E9DBCD807F0F}">
      <dsp:nvSpPr>
        <dsp:cNvPr id="0" name=""/>
        <dsp:cNvSpPr/>
      </dsp:nvSpPr>
      <dsp:spPr>
        <a:xfrm>
          <a:off x="628333" y="1484608"/>
          <a:ext cx="2120626" cy="1272375"/>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value of Rule of Law in general</a:t>
          </a:r>
        </a:p>
      </dsp:txBody>
      <dsp:txXfrm>
        <a:off x="628333" y="1484608"/>
        <a:ext cx="2120626" cy="1272375"/>
      </dsp:txXfrm>
    </dsp:sp>
    <dsp:sp modelId="{8F3BDD3D-1910-934F-B9E5-9546B971A43B}">
      <dsp:nvSpPr>
        <dsp:cNvPr id="0" name=""/>
        <dsp:cNvSpPr/>
      </dsp:nvSpPr>
      <dsp:spPr>
        <a:xfrm>
          <a:off x="2961022" y="1484608"/>
          <a:ext cx="2120626" cy="1272375"/>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Disciplinary system of judges </a:t>
          </a:r>
        </a:p>
      </dsp:txBody>
      <dsp:txXfrm>
        <a:off x="2961022" y="1484608"/>
        <a:ext cx="2120626" cy="1272375"/>
      </dsp:txXfrm>
    </dsp:sp>
    <dsp:sp modelId="{DEF19C94-5071-6A4A-956D-62A5666A3652}">
      <dsp:nvSpPr>
        <dsp:cNvPr id="0" name=""/>
        <dsp:cNvSpPr/>
      </dsp:nvSpPr>
      <dsp:spPr>
        <a:xfrm>
          <a:off x="5293711" y="1484608"/>
          <a:ext cx="2120626" cy="1272375"/>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Appointment, Retirement</a:t>
          </a:r>
        </a:p>
      </dsp:txBody>
      <dsp:txXfrm>
        <a:off x="5293711" y="1484608"/>
        <a:ext cx="2120626" cy="1272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90EFF-AA43-A141-8909-09BF651E1F69}">
      <dsp:nvSpPr>
        <dsp:cNvPr id="0" name=""/>
        <dsp:cNvSpPr/>
      </dsp:nvSpPr>
      <dsp:spPr>
        <a:xfrm rot="5400000">
          <a:off x="4774155" y="-2651490"/>
          <a:ext cx="984045" cy="6313998"/>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R" sz="1200" kern="1200" dirty="0">
              <a:latin typeface="Verdana" panose="020B0604030504040204" pitchFamily="34" charset="0"/>
              <a:ea typeface="Verdana" panose="020B0604030504040204" pitchFamily="34" charset="0"/>
              <a:cs typeface="Verdana" panose="020B0604030504040204" pitchFamily="34" charset="0"/>
            </a:rPr>
            <a:t>Polish Elections and Constitutional Court crisis</a:t>
          </a:r>
        </a:p>
      </dsp:txBody>
      <dsp:txXfrm rot="-5400000">
        <a:off x="2109179" y="61523"/>
        <a:ext cx="6265961" cy="887971"/>
      </dsp:txXfrm>
    </dsp:sp>
    <dsp:sp modelId="{049689A4-1499-A941-A4D1-96F1DBFC1258}">
      <dsp:nvSpPr>
        <dsp:cNvPr id="0" name=""/>
        <dsp:cNvSpPr/>
      </dsp:nvSpPr>
      <dsp:spPr>
        <a:xfrm>
          <a:off x="220" y="3479"/>
          <a:ext cx="2108958" cy="1004057"/>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Verdana" panose="020B0604030504040204" pitchFamily="34" charset="0"/>
              <a:ea typeface="Verdana" panose="020B0604030504040204" pitchFamily="34" charset="0"/>
              <a:cs typeface="Verdana" panose="020B0604030504040204" pitchFamily="34" charset="0"/>
            </a:rPr>
            <a:t>2015</a:t>
          </a:r>
          <a:endParaRPr lang="en-GR" sz="2000" b="1" kern="1200">
            <a:latin typeface="Verdana" panose="020B0604030504040204" pitchFamily="34" charset="0"/>
            <a:ea typeface="Verdana" panose="020B0604030504040204" pitchFamily="34" charset="0"/>
            <a:cs typeface="Verdana" panose="020B0604030504040204" pitchFamily="34" charset="0"/>
          </a:endParaRPr>
        </a:p>
      </dsp:txBody>
      <dsp:txXfrm>
        <a:off x="49234" y="52493"/>
        <a:ext cx="2010930" cy="906029"/>
      </dsp:txXfrm>
    </dsp:sp>
    <dsp:sp modelId="{EB2EFB39-09D3-674C-9B7C-C6BB61FB071A}">
      <dsp:nvSpPr>
        <dsp:cNvPr id="0" name=""/>
        <dsp:cNvSpPr/>
      </dsp:nvSpPr>
      <dsp:spPr>
        <a:xfrm rot="5400000">
          <a:off x="4733599" y="-1520116"/>
          <a:ext cx="1081434" cy="6298553"/>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R" sz="1200" kern="1200" dirty="0">
              <a:latin typeface="Verdana" panose="020B0604030504040204" pitchFamily="34" charset="0"/>
              <a:ea typeface="Verdana" panose="020B0604030504040204" pitchFamily="34" charset="0"/>
              <a:cs typeface="Verdana" panose="020B0604030504040204" pitchFamily="34" charset="0"/>
            </a:rPr>
            <a:t>Launch of Rule of Law Framework Procedure vs Poland</a:t>
          </a:r>
        </a:p>
      </dsp:txBody>
      <dsp:txXfrm rot="-5400000">
        <a:off x="2125040" y="1141234"/>
        <a:ext cx="6245762" cy="975852"/>
      </dsp:txXfrm>
    </dsp:sp>
    <dsp:sp modelId="{58F0B5D4-7229-784D-BF00-D66579B1E35F}">
      <dsp:nvSpPr>
        <dsp:cNvPr id="0" name=""/>
        <dsp:cNvSpPr/>
      </dsp:nvSpPr>
      <dsp:spPr>
        <a:xfrm>
          <a:off x="220" y="1064048"/>
          <a:ext cx="2124820" cy="113022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R" sz="2000" b="1" kern="1200">
              <a:latin typeface="Verdana" panose="020B0604030504040204" pitchFamily="34" charset="0"/>
              <a:ea typeface="Verdana" panose="020B0604030504040204" pitchFamily="34" charset="0"/>
              <a:cs typeface="Verdana" panose="020B0604030504040204" pitchFamily="34" charset="0"/>
            </a:rPr>
            <a:t>2016-7</a:t>
          </a:r>
        </a:p>
      </dsp:txBody>
      <dsp:txXfrm>
        <a:off x="55393" y="1119221"/>
        <a:ext cx="2014474" cy="1019878"/>
      </dsp:txXfrm>
    </dsp:sp>
    <dsp:sp modelId="{2333DB76-D388-A44B-9E06-11EE99D1BC11}">
      <dsp:nvSpPr>
        <dsp:cNvPr id="0" name=""/>
        <dsp:cNvSpPr/>
      </dsp:nvSpPr>
      <dsp:spPr>
        <a:xfrm rot="5400000">
          <a:off x="4742295" y="-329771"/>
          <a:ext cx="1073505" cy="6291334"/>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R" sz="1200" b="1" kern="1200" dirty="0">
              <a:solidFill>
                <a:srgbClr val="FF0000"/>
              </a:solidFill>
              <a:latin typeface="Verdana" panose="020B0604030504040204" pitchFamily="34" charset="0"/>
              <a:ea typeface="Verdana" panose="020B0604030504040204" pitchFamily="34" charset="0"/>
              <a:cs typeface="Verdana" panose="020B0604030504040204" pitchFamily="34" charset="0"/>
            </a:rPr>
            <a:t>Portuguese Judges </a:t>
          </a:r>
          <a:r>
            <a:rPr lang="en-GR"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Judgement (27/2)</a:t>
          </a:r>
        </a:p>
        <a:p>
          <a:pPr marL="114300" lvl="1" indent="-114300" algn="l" defTabSz="533400">
            <a:lnSpc>
              <a:spcPct val="90000"/>
            </a:lnSpc>
            <a:spcBef>
              <a:spcPct val="0"/>
            </a:spcBef>
            <a:spcAft>
              <a:spcPct val="15000"/>
            </a:spcAft>
            <a:buChar char="•"/>
          </a:pPr>
          <a:r>
            <a:rPr lang="en-GR"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Launch of Infringment procedure C-192/18 (15/3)</a:t>
          </a:r>
          <a:r>
            <a:rPr lang="en-GR" sz="1200" kern="1200" dirty="0">
              <a:latin typeface="Verdana" panose="020B0604030504040204" pitchFamily="34" charset="0"/>
              <a:ea typeface="Verdana" panose="020B0604030504040204" pitchFamily="34" charset="0"/>
              <a:cs typeface="Verdana" panose="020B0604030504040204" pitchFamily="34" charset="0"/>
            </a:rPr>
            <a:t> </a:t>
          </a:r>
        </a:p>
        <a:p>
          <a:pPr marL="114300" lvl="1" indent="-114300" algn="l" defTabSz="533400">
            <a:lnSpc>
              <a:spcPct val="90000"/>
            </a:lnSpc>
            <a:spcBef>
              <a:spcPct val="0"/>
            </a:spcBef>
            <a:spcAft>
              <a:spcPct val="15000"/>
            </a:spcAft>
            <a:buChar char="•"/>
          </a:pPr>
          <a:r>
            <a:rPr lang="en-GR" sz="1200" kern="1200" dirty="0">
              <a:latin typeface="Verdana" panose="020B0604030504040204" pitchFamily="34" charset="0"/>
              <a:ea typeface="Verdana" panose="020B0604030504040204" pitchFamily="34" charset="0"/>
              <a:cs typeface="Verdana" panose="020B0604030504040204" pitchFamily="34" charset="0"/>
            </a:rPr>
            <a:t>1st preliminary ruling request  </a:t>
          </a:r>
          <a:r>
            <a:rPr lang="en-GB" sz="1200" kern="1200" dirty="0">
              <a:latin typeface="Verdana" panose="020B0604030504040204" pitchFamily="34" charset="0"/>
              <a:ea typeface="Verdana" panose="020B0604030504040204" pitchFamily="34" charset="0"/>
              <a:cs typeface="Verdana" panose="020B0604030504040204" pitchFamily="34" charset="0"/>
            </a:rPr>
            <a:t>C-585/18 </a:t>
          </a:r>
          <a:r>
            <a:rPr lang="en-GR" sz="1200" kern="1200" dirty="0">
              <a:latin typeface="Verdana" panose="020B0604030504040204" pitchFamily="34" charset="0"/>
              <a:ea typeface="Verdana" panose="020B0604030504040204" pitchFamily="34" charset="0"/>
              <a:cs typeface="Verdana" panose="020B0604030504040204" pitchFamily="34" charset="0"/>
            </a:rPr>
            <a:t>(20/9)</a:t>
          </a:r>
        </a:p>
      </dsp:txBody>
      <dsp:txXfrm rot="-5400000">
        <a:off x="2133381" y="2331547"/>
        <a:ext cx="6238930" cy="968697"/>
      </dsp:txXfrm>
    </dsp:sp>
    <dsp:sp modelId="{F185BFFA-F961-1447-B9F4-CAB0181A1FAA}">
      <dsp:nvSpPr>
        <dsp:cNvPr id="0" name=""/>
        <dsp:cNvSpPr/>
      </dsp:nvSpPr>
      <dsp:spPr>
        <a:xfrm>
          <a:off x="220" y="2250783"/>
          <a:ext cx="2133160" cy="113022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R" sz="2000" b="1" kern="1200">
              <a:latin typeface="Verdana" panose="020B0604030504040204" pitchFamily="34" charset="0"/>
              <a:ea typeface="Verdana" panose="020B0604030504040204" pitchFamily="34" charset="0"/>
              <a:cs typeface="Verdana" panose="020B0604030504040204" pitchFamily="34" charset="0"/>
            </a:rPr>
            <a:t>2018</a:t>
          </a:r>
        </a:p>
      </dsp:txBody>
      <dsp:txXfrm>
        <a:off x="55393" y="2305956"/>
        <a:ext cx="2022814" cy="1019878"/>
      </dsp:txXfrm>
    </dsp:sp>
    <dsp:sp modelId="{ADBBAE95-9C54-DB40-83EA-4E1AAF6AE8E1}">
      <dsp:nvSpPr>
        <dsp:cNvPr id="0" name=""/>
        <dsp:cNvSpPr/>
      </dsp:nvSpPr>
      <dsp:spPr>
        <a:xfrm rot="5400000">
          <a:off x="4745404" y="855398"/>
          <a:ext cx="1062076" cy="6294464"/>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R" sz="1200" b="1" kern="1200" dirty="0">
              <a:solidFill>
                <a:srgbClr val="FF0000"/>
              </a:solidFill>
              <a:latin typeface="Verdana" panose="020B0604030504040204" pitchFamily="34" charset="0"/>
              <a:ea typeface="Verdana" panose="020B0604030504040204" pitchFamily="34" charset="0"/>
              <a:cs typeface="Verdana" panose="020B0604030504040204" pitchFamily="34" charset="0"/>
            </a:rPr>
            <a:t>C-619/18 Decision </a:t>
          </a:r>
          <a:r>
            <a:rPr lang="en-GR"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(supreme court judges retirement age) 24/6/2019</a:t>
          </a:r>
        </a:p>
        <a:p>
          <a:pPr marL="114300" lvl="1" indent="-114300" algn="l" defTabSz="533400">
            <a:lnSpc>
              <a:spcPct val="90000"/>
            </a:lnSpc>
            <a:spcBef>
              <a:spcPct val="0"/>
            </a:spcBef>
            <a:spcAft>
              <a:spcPct val="15000"/>
            </a:spcAft>
            <a:buChar char="•"/>
          </a:pPr>
          <a:r>
            <a:rPr lang="en-GR" sz="1200" kern="1200" dirty="0">
              <a:latin typeface="Verdana" panose="020B0604030504040204" pitchFamily="34" charset="0"/>
              <a:ea typeface="Verdana" panose="020B0604030504040204" pitchFamily="34" charset="0"/>
              <a:cs typeface="Verdana" panose="020B0604030504040204" pitchFamily="34" charset="0"/>
            </a:rPr>
            <a:t>C-192/18 Decision (ordinary judges retirement age) 5/11/2019</a:t>
          </a:r>
        </a:p>
        <a:p>
          <a:pPr marL="114300" lvl="1" indent="-114300" algn="l" defTabSz="533400">
            <a:lnSpc>
              <a:spcPct val="90000"/>
            </a:lnSpc>
            <a:spcBef>
              <a:spcPct val="0"/>
            </a:spcBef>
            <a:spcAft>
              <a:spcPct val="15000"/>
            </a:spcAft>
            <a:buChar char="•"/>
          </a:pPr>
          <a:r>
            <a:rPr lang="en-GR" sz="1200" kern="1200">
              <a:latin typeface="Verdana" panose="020B0604030504040204" pitchFamily="34" charset="0"/>
              <a:ea typeface="Verdana" panose="020B0604030504040204" pitchFamily="34" charset="0"/>
              <a:cs typeface="Verdana" panose="020B0604030504040204" pitchFamily="34" charset="0"/>
            </a:rPr>
            <a:t>C-585/18 Decision (New Supreme Court Disciplinary Chamber for retirement) 19/11/2019</a:t>
          </a:r>
        </a:p>
        <a:p>
          <a:pPr marL="114300" lvl="1" indent="-114300" algn="l" defTabSz="533400">
            <a:lnSpc>
              <a:spcPct val="90000"/>
            </a:lnSpc>
            <a:spcBef>
              <a:spcPct val="0"/>
            </a:spcBef>
            <a:spcAft>
              <a:spcPct val="15000"/>
            </a:spcAft>
            <a:buChar char="•"/>
          </a:pPr>
          <a:r>
            <a:rPr lang="en-GR" sz="1200" kern="1200">
              <a:latin typeface="Verdana" panose="020B0604030504040204" pitchFamily="34" charset="0"/>
              <a:ea typeface="Verdana" panose="020B0604030504040204" pitchFamily="34" charset="0"/>
              <a:cs typeface="Verdana" panose="020B0604030504040204" pitchFamily="34" charset="0"/>
            </a:rPr>
            <a:t>Seim allows Disciplinary Chamber to remove judges, if they take political activity (12/2019)</a:t>
          </a:r>
        </a:p>
      </dsp:txBody>
      <dsp:txXfrm rot="-5400000">
        <a:off x="2129210" y="3523438"/>
        <a:ext cx="6242618" cy="958384"/>
      </dsp:txXfrm>
    </dsp:sp>
    <dsp:sp modelId="{7CB5F542-CA53-7A41-AFC4-1C9604D06561}">
      <dsp:nvSpPr>
        <dsp:cNvPr id="0" name=""/>
        <dsp:cNvSpPr/>
      </dsp:nvSpPr>
      <dsp:spPr>
        <a:xfrm>
          <a:off x="220" y="3437518"/>
          <a:ext cx="2128990" cy="113022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R" sz="2000" b="1" kern="1200">
              <a:latin typeface="Verdana" panose="020B0604030504040204" pitchFamily="34" charset="0"/>
              <a:ea typeface="Verdana" panose="020B0604030504040204" pitchFamily="34" charset="0"/>
              <a:cs typeface="Verdana" panose="020B0604030504040204" pitchFamily="34" charset="0"/>
            </a:rPr>
            <a:t>2019</a:t>
          </a:r>
        </a:p>
      </dsp:txBody>
      <dsp:txXfrm>
        <a:off x="55393" y="3492691"/>
        <a:ext cx="2018644" cy="1019878"/>
      </dsp:txXfrm>
    </dsp:sp>
    <dsp:sp modelId="{6A5DFEFF-C365-D14D-A921-B6353E4AD9F9}">
      <dsp:nvSpPr>
        <dsp:cNvPr id="0" name=""/>
        <dsp:cNvSpPr/>
      </dsp:nvSpPr>
      <dsp:spPr>
        <a:xfrm rot="5400000">
          <a:off x="4730196" y="2031888"/>
          <a:ext cx="1071280" cy="6314956"/>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R" sz="1200" kern="1200">
              <a:latin typeface="Verdana" panose="020B0604030504040204" pitchFamily="34" charset="0"/>
              <a:ea typeface="Verdana" panose="020B0604030504040204" pitchFamily="34" charset="0"/>
              <a:cs typeface="Verdana" panose="020B0604030504040204" pitchFamily="34" charset="0"/>
            </a:rPr>
            <a:t>C-563/18 Lowitz (Disciplinary regime)</a:t>
          </a:r>
        </a:p>
        <a:p>
          <a:pPr marL="114300" lvl="1" indent="-114300" algn="l" defTabSz="533400">
            <a:lnSpc>
              <a:spcPct val="90000"/>
            </a:lnSpc>
            <a:spcBef>
              <a:spcPct val="0"/>
            </a:spcBef>
            <a:spcAft>
              <a:spcPct val="15000"/>
            </a:spcAft>
            <a:buChar char="•"/>
          </a:pPr>
          <a:r>
            <a:rPr lang="en-GB" sz="1200" kern="1200">
              <a:latin typeface="Verdana" panose="020B0604030504040204" pitchFamily="34" charset="0"/>
              <a:ea typeface="Verdana" panose="020B0604030504040204" pitchFamily="34" charset="0"/>
              <a:cs typeface="Verdana" panose="020B0604030504040204" pitchFamily="34" charset="0"/>
            </a:rPr>
            <a:t>C-791/19 Order (to immediately suspend Disciplinary Chamber) 8/4/2020</a:t>
          </a:r>
          <a:endParaRPr lang="en-GR" sz="1200" kern="120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GR" sz="1200" kern="1200">
              <a:latin typeface="Verdana" panose="020B0604030504040204" pitchFamily="34" charset="0"/>
              <a:ea typeface="Verdana" panose="020B0604030504040204" pitchFamily="34" charset="0"/>
              <a:cs typeface="Verdana" panose="020B0604030504040204" pitchFamily="34" charset="0"/>
            </a:rPr>
            <a:t>U2/20 Decision of Pol.Const.Tribunal on appointment of judges</a:t>
          </a:r>
        </a:p>
      </dsp:txBody>
      <dsp:txXfrm rot="-5400000">
        <a:off x="2108358" y="4706022"/>
        <a:ext cx="6262660" cy="966688"/>
      </dsp:txXfrm>
    </dsp:sp>
    <dsp:sp modelId="{E4B2D599-161F-404B-B2A0-8D8056D91068}">
      <dsp:nvSpPr>
        <dsp:cNvPr id="0" name=""/>
        <dsp:cNvSpPr/>
      </dsp:nvSpPr>
      <dsp:spPr>
        <a:xfrm>
          <a:off x="220" y="4624254"/>
          <a:ext cx="2108138" cy="113022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R" sz="2000" b="1" kern="1200">
              <a:latin typeface="Verdana" panose="020B0604030504040204" pitchFamily="34" charset="0"/>
              <a:ea typeface="Verdana" panose="020B0604030504040204" pitchFamily="34" charset="0"/>
              <a:cs typeface="Verdana" panose="020B0604030504040204" pitchFamily="34" charset="0"/>
            </a:rPr>
            <a:t>2020</a:t>
          </a:r>
        </a:p>
      </dsp:txBody>
      <dsp:txXfrm>
        <a:off x="55393" y="4679427"/>
        <a:ext cx="1997792" cy="101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B442-62B6-2D4A-99E1-20C6825541DD}">
      <dsp:nvSpPr>
        <dsp:cNvPr id="0" name=""/>
        <dsp:cNvSpPr/>
      </dsp:nvSpPr>
      <dsp:spPr>
        <a:xfrm rot="5400000">
          <a:off x="4344784" y="-2214987"/>
          <a:ext cx="1864357" cy="6294464"/>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C-824/18  Preliminary Ruling on appointment of Supreme Court judge (2/3/2021)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Application of Polish government to PCT on primacy of EU law (29/3/2021)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C-204/21 Interim measures referral by Commission (31/3/2021)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C-204/21 Order vs Poland (14/7/2021)</a:t>
          </a:r>
        </a:p>
        <a:p>
          <a:pPr marL="57150" lvl="1" indent="-57150" algn="l" defTabSz="488950">
            <a:lnSpc>
              <a:spcPct val="90000"/>
            </a:lnSpc>
            <a:spcBef>
              <a:spcPct val="0"/>
            </a:spcBef>
            <a:spcAft>
              <a:spcPct val="15000"/>
            </a:spcAft>
            <a:buChar char="•"/>
          </a:pPr>
          <a:r>
            <a:rPr lang="en-GB" sz="1100" b="1" kern="1200" dirty="0">
              <a:solidFill>
                <a:srgbClr val="FF0000"/>
              </a:solidFill>
              <a:latin typeface="Verdana" panose="020B0604030504040204" pitchFamily="34" charset="0"/>
              <a:ea typeface="Verdana" panose="020B0604030504040204" pitchFamily="34" charset="0"/>
              <a:cs typeface="Verdana" panose="020B0604030504040204" pitchFamily="34" charset="0"/>
            </a:rPr>
            <a:t>P 7/20 PCT Decision</a:t>
          </a:r>
          <a:r>
            <a:rPr lang="en-GB" sz="11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 CJEU order contrary to Polish Constitution (14/7/2021)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C-791/19 Decision (disciplinary system) (15/7/2021)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C-204/21R-RAP Reaffirms Order vs Poland (6/10/2021)</a:t>
          </a:r>
        </a:p>
        <a:p>
          <a:pPr marL="57150" lvl="1" indent="-57150" algn="l" defTabSz="488950">
            <a:lnSpc>
              <a:spcPct val="90000"/>
            </a:lnSpc>
            <a:spcBef>
              <a:spcPct val="0"/>
            </a:spcBef>
            <a:spcAft>
              <a:spcPct val="15000"/>
            </a:spcAft>
            <a:buChar char="•"/>
          </a:pPr>
          <a:r>
            <a:rPr lang="en-GB" sz="1100" b="1" kern="1200" dirty="0">
              <a:solidFill>
                <a:srgbClr val="FF0000"/>
              </a:solidFill>
              <a:latin typeface="Verdana" panose="020B0604030504040204" pitchFamily="34" charset="0"/>
              <a:ea typeface="Verdana" panose="020B0604030504040204" pitchFamily="34" charset="0"/>
              <a:cs typeface="Verdana" panose="020B0604030504040204" pitchFamily="34" charset="0"/>
            </a:rPr>
            <a:t>K 3/21 PCT Decision</a:t>
          </a:r>
          <a:r>
            <a:rPr lang="en-GB" sz="11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 CJEU order contrary to Polish Constitution (7/10/2021)</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C-204/21R Interim Relief vs Poland (27/10/2021)  - </a:t>
          </a:r>
          <a:r>
            <a:rPr lang="en-GB" sz="1100" b="1" kern="1200" dirty="0">
              <a:latin typeface="Verdana" panose="020B0604030504040204" pitchFamily="34" charset="0"/>
              <a:ea typeface="Verdana" panose="020B0604030504040204" pitchFamily="34" charset="0"/>
              <a:cs typeface="Verdana" panose="020B0604030504040204" pitchFamily="34" charset="0"/>
            </a:rPr>
            <a:t>1m euros daily penalty</a:t>
          </a:r>
        </a:p>
      </dsp:txBody>
      <dsp:txXfrm rot="-5400000">
        <a:off x="2129731" y="91076"/>
        <a:ext cx="6203454" cy="1682337"/>
      </dsp:txXfrm>
    </dsp:sp>
    <dsp:sp modelId="{8687B868-251B-D646-A379-20F24A66C5C3}">
      <dsp:nvSpPr>
        <dsp:cNvPr id="0" name=""/>
        <dsp:cNvSpPr/>
      </dsp:nvSpPr>
      <dsp:spPr>
        <a:xfrm>
          <a:off x="740" y="108474"/>
          <a:ext cx="2128990" cy="16475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R" sz="2000" b="1" kern="1200">
              <a:latin typeface="Verdana" panose="020B0604030504040204" pitchFamily="34" charset="0"/>
              <a:ea typeface="Verdana" panose="020B0604030504040204" pitchFamily="34" charset="0"/>
              <a:cs typeface="Verdana" panose="020B0604030504040204" pitchFamily="34" charset="0"/>
            </a:rPr>
            <a:t>2021</a:t>
          </a:r>
        </a:p>
      </dsp:txBody>
      <dsp:txXfrm>
        <a:off x="81166" y="188900"/>
        <a:ext cx="1968138" cy="1486688"/>
      </dsp:txXfrm>
    </dsp:sp>
    <dsp:sp modelId="{36D01202-B9FC-0C4A-A619-76BD44A16618}">
      <dsp:nvSpPr>
        <dsp:cNvPr id="0" name=""/>
        <dsp:cNvSpPr/>
      </dsp:nvSpPr>
      <dsp:spPr>
        <a:xfrm rot="5400000">
          <a:off x="4344784" y="-268253"/>
          <a:ext cx="1864357" cy="6294464"/>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First inadmissible cases (C-508/19, C-132/20 Getin Noble)</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T-830/22 action of Poland vs the fine of the interim measure C-204/21R (22/12/2022) – Hearing 7/2024</a:t>
          </a:r>
        </a:p>
      </dsp:txBody>
      <dsp:txXfrm rot="-5400000">
        <a:off x="2129731" y="2037810"/>
        <a:ext cx="6203454" cy="1682337"/>
      </dsp:txXfrm>
    </dsp:sp>
    <dsp:sp modelId="{35585AE9-BC62-4340-84D4-F23F6C0C1876}">
      <dsp:nvSpPr>
        <dsp:cNvPr id="0" name=""/>
        <dsp:cNvSpPr/>
      </dsp:nvSpPr>
      <dsp:spPr>
        <a:xfrm>
          <a:off x="740" y="2055208"/>
          <a:ext cx="2128990" cy="16475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Verdana" panose="020B0604030504040204" pitchFamily="34" charset="0"/>
              <a:ea typeface="Verdana" panose="020B0604030504040204" pitchFamily="34" charset="0"/>
              <a:cs typeface="Verdana" panose="020B0604030504040204" pitchFamily="34" charset="0"/>
            </a:rPr>
            <a:t>2022</a:t>
          </a:r>
        </a:p>
      </dsp:txBody>
      <dsp:txXfrm>
        <a:off x="81166" y="2135634"/>
        <a:ext cx="1968138" cy="1486688"/>
      </dsp:txXfrm>
    </dsp:sp>
    <dsp:sp modelId="{B5DC15CC-D5A2-1940-94D9-EF072ABB98BB}">
      <dsp:nvSpPr>
        <dsp:cNvPr id="0" name=""/>
        <dsp:cNvSpPr/>
      </dsp:nvSpPr>
      <dsp:spPr>
        <a:xfrm rot="5400000">
          <a:off x="4344784" y="1678480"/>
          <a:ext cx="1864357" cy="6294464"/>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T-156/23 action of Poland vs </a:t>
          </a:r>
          <a:r>
            <a:rPr lang="en-GB" sz="1100" b="0" kern="1200" dirty="0">
              <a:latin typeface="Verdana" panose="020B0604030504040204" pitchFamily="34" charset="0"/>
              <a:ea typeface="Verdana" panose="020B0604030504040204" pitchFamily="34" charset="0"/>
              <a:cs typeface="Verdana" panose="020B0604030504040204" pitchFamily="34" charset="0"/>
            </a:rPr>
            <a:t>offsetting of the amounts receivable </a:t>
          </a:r>
          <a:r>
            <a:rPr lang="en-GB" sz="1100" kern="1200" dirty="0">
              <a:latin typeface="Verdana" panose="020B0604030504040204" pitchFamily="34" charset="0"/>
              <a:ea typeface="Verdana" panose="020B0604030504040204" pitchFamily="34" charset="0"/>
              <a:cs typeface="Verdana" panose="020B0604030504040204" pitchFamily="34" charset="0"/>
            </a:rPr>
            <a:t>by way of the daily penalty payments (23/3/2023)</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 C-204R-RAP Reduction of fine to 500.000 (supreme court cases, partial disciplinary) (21/4/2023)</a:t>
          </a:r>
        </a:p>
        <a:p>
          <a:pPr marL="57150" lvl="1" indent="-57150" algn="l" defTabSz="488950">
            <a:lnSpc>
              <a:spcPct val="90000"/>
            </a:lnSpc>
            <a:spcBef>
              <a:spcPct val="0"/>
            </a:spcBef>
            <a:spcAft>
              <a:spcPct val="15000"/>
            </a:spcAft>
            <a:buChar char="•"/>
          </a:pPr>
          <a:r>
            <a:rPr lang="en-GB" sz="1100" kern="1200" dirty="0">
              <a:latin typeface="Verdana" panose="020B0604030504040204" pitchFamily="34" charset="0"/>
              <a:ea typeface="Verdana" panose="020B0604030504040204" pitchFamily="34" charset="0"/>
              <a:cs typeface="Verdana" panose="020B0604030504040204" pitchFamily="34" charset="0"/>
            </a:rPr>
            <a:t>C-204/21 actual decision (disciplinary chamber) (5/6/2023)</a:t>
          </a:r>
        </a:p>
        <a:p>
          <a:pPr marL="57150" lvl="1" indent="-57150" algn="l" defTabSz="488950">
            <a:lnSpc>
              <a:spcPct val="90000"/>
            </a:lnSpc>
            <a:spcBef>
              <a:spcPct val="0"/>
            </a:spcBef>
            <a:spcAft>
              <a:spcPct val="15000"/>
            </a:spcAft>
            <a:buChar char="•"/>
          </a:pPr>
          <a:r>
            <a:rPr lang="en-GB" sz="1100" b="1" u="none" kern="1200" dirty="0">
              <a:solidFill>
                <a:srgbClr val="FF0000"/>
              </a:solidFill>
              <a:latin typeface="Verdana" panose="020B0604030504040204" pitchFamily="34" charset="0"/>
              <a:ea typeface="Verdana" panose="020B0604030504040204" pitchFamily="34" charset="0"/>
              <a:cs typeface="Verdana" panose="020B0604030504040204" pitchFamily="34" charset="0"/>
            </a:rPr>
            <a:t>C-448/23</a:t>
          </a:r>
          <a:r>
            <a:rPr lang="en-GB" sz="11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 Commission vs Poland for P7/20 and K3/21 cases (17/7/2023)</a:t>
          </a:r>
        </a:p>
        <a:p>
          <a:pPr marL="57150" lvl="1" indent="-57150" algn="l" defTabSz="488950">
            <a:lnSpc>
              <a:spcPct val="90000"/>
            </a:lnSpc>
            <a:spcBef>
              <a:spcPct val="0"/>
            </a:spcBef>
            <a:spcAft>
              <a:spcPct val="15000"/>
            </a:spcAft>
            <a:buChar char="•"/>
          </a:pPr>
          <a:r>
            <a:rPr lang="en-GB" sz="11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Elections (4/2024)</a:t>
          </a:r>
        </a:p>
      </dsp:txBody>
      <dsp:txXfrm rot="-5400000">
        <a:off x="2129731" y="3984543"/>
        <a:ext cx="6203454" cy="1682337"/>
      </dsp:txXfrm>
    </dsp:sp>
    <dsp:sp modelId="{F613891A-92F0-564A-802A-32D828368C83}">
      <dsp:nvSpPr>
        <dsp:cNvPr id="0" name=""/>
        <dsp:cNvSpPr/>
      </dsp:nvSpPr>
      <dsp:spPr>
        <a:xfrm>
          <a:off x="740" y="4001942"/>
          <a:ext cx="2128990" cy="16475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Verdana" panose="020B0604030504040204" pitchFamily="34" charset="0"/>
              <a:ea typeface="Verdana" panose="020B0604030504040204" pitchFamily="34" charset="0"/>
              <a:cs typeface="Verdana" panose="020B0604030504040204" pitchFamily="34" charset="0"/>
            </a:rPr>
            <a:t>2023-4</a:t>
          </a:r>
        </a:p>
      </dsp:txBody>
      <dsp:txXfrm>
        <a:off x="81166" y="4082368"/>
        <a:ext cx="1968138" cy="14866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77410C-CA9F-488A-BAFD-37562659E2E8}" type="slidenum">
              <a:rPr lang="en-US" altLang="en-US" sz="1200">
                <a:latin typeface="Calibri" pitchFamily="34" charset="0"/>
              </a:rPr>
              <a:t>‹#›</a:t>
            </a:fld>
            <a:endParaRPr lang="en-US" altLang="en-US" sz="1200">
              <a:latin typeface="Calibri"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D22FCF-EBF3-4BE3-AFFD-E9F492D252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13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8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43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75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36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15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54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62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86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61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36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52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73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764DE79-268F-4C1A-8933-263129D2AF90}" type="datetimeFigureOut">
              <a:rPr lang="en-US" smtClean="0"/>
              <a:t>2/4/25</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8F63A3B-78C7-47BE-AE5E-E10140E04643}"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76899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2/4/25</a:t>
            </a:fld>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4229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2/4/25</a:t>
            </a:fld>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5971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2/4/25</a:t>
            </a:fld>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25552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764DE79-268F-4C1A-8933-263129D2AF90}" type="datetimeFigureOut">
              <a:rPr lang="en-US" smtClean="0"/>
              <a:t>2/4/25</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538004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2/4/25</a:t>
            </a:fld>
            <a:endParaRPr lang="en-US" dirty="0"/>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583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2/4/25</a:t>
            </a:fld>
            <a:endParaRPr lang="en-US" dirty="0"/>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96705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2/4/25</a:t>
            </a:fld>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188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spcBef>
                <a:spcPts val="0"/>
              </a:spcBef>
              <a:spcAft>
                <a:spcPts val="0"/>
              </a:spcAft>
            </a:pPr>
            <a:fld id="{00000000-1234-1234-1234-123412341234}" type="slidenum">
              <a:rPr lang="ru" smtClean="0"/>
              <a:pPr algn="r">
                <a:spcBef>
                  <a:spcPts val="0"/>
                </a:spcBef>
                <a:spcAft>
                  <a:spcPts val="0"/>
                </a:spcAft>
              </a:pPr>
              <a:t>‹#›</a:t>
            </a:fld>
            <a:endParaRPr lang="ru"/>
          </a:p>
        </p:txBody>
      </p:sp>
    </p:spTree>
    <p:extLst>
      <p:ext uri="{BB962C8B-B14F-4D97-AF65-F5344CB8AC3E}">
        <p14:creationId xmlns:p14="http://schemas.microsoft.com/office/powerpoint/2010/main" val="1628012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764DE79-268F-4C1A-8933-263129D2AF90}" type="datetimeFigureOut">
              <a:rPr lang="en-US" smtClean="0"/>
              <a:t>2/4/25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105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764DE79-268F-4C1A-8933-263129D2AF90}" type="datetimeFigureOut">
              <a:rPr lang="en-US" smtClean="0"/>
              <a:t>2/4/25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086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7000">
              <a:schemeClr val="accent1">
                <a:lumMod val="38000"/>
                <a:lumOff val="62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764DE79-268F-4C1A-8933-263129D2AF90}" type="datetimeFigureOut">
              <a:rPr lang="en-US" smtClean="0"/>
              <a:t>2/4/25</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8F63A3B-78C7-47BE-AE5E-E10140E04643}"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5171759"/>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Lst>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683568" y="332656"/>
            <a:ext cx="8064896" cy="6570999"/>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lang="en-GB"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n-GB" dirty="0">
              <a:solidFill>
                <a:srgbClr val="003399"/>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GB" sz="2000" b="1" dirty="0">
                <a:solidFill>
                  <a:srgbClr val="78C0E0"/>
                </a:solidFill>
                <a:effectLst/>
                <a:latin typeface="Verdana" panose="020B0604030504040204" pitchFamily="34" charset="0"/>
                <a:ea typeface="Verdana" panose="020B0604030504040204" pitchFamily="34" charset="0"/>
                <a:cs typeface="Verdana" panose="020B0604030504040204" pitchFamily="34" charset="0"/>
              </a:rPr>
              <a:t>2025 R-EU-R</a:t>
            </a:r>
            <a:r>
              <a:rPr lang="en-GB" sz="2000" b="1" dirty="0">
                <a:solidFill>
                  <a:srgbClr val="78C0E0"/>
                </a:solidFill>
                <a:latin typeface="Verdana" panose="020B0604030504040204" pitchFamily="34" charset="0"/>
                <a:ea typeface="Verdana" panose="020B0604030504040204" pitchFamily="34" charset="0"/>
                <a:cs typeface="Verdana" panose="020B0604030504040204" pitchFamily="34" charset="0"/>
              </a:rPr>
              <a:t> </a:t>
            </a:r>
            <a:r>
              <a:rPr lang="en-GB" sz="2000" b="1" dirty="0">
                <a:solidFill>
                  <a:srgbClr val="78C0E0"/>
                </a:solidFill>
                <a:effectLst/>
                <a:latin typeface="Verdana" panose="020B0604030504040204" pitchFamily="34" charset="0"/>
                <a:ea typeface="Verdana" panose="020B0604030504040204" pitchFamily="34" charset="0"/>
                <a:cs typeface="Verdana" panose="020B0604030504040204" pitchFamily="34" charset="0"/>
              </a:rPr>
              <a:t>Jean Monnet Module Intensive Course</a:t>
            </a:r>
          </a:p>
          <a:p>
            <a:pPr algn="ctr">
              <a:lnSpc>
                <a:spcPct val="150000"/>
              </a:lnSpc>
            </a:pPr>
            <a:r>
              <a:rPr lang="en-GB" sz="2000" b="1" dirty="0">
                <a:solidFill>
                  <a:srgbClr val="78C0E0"/>
                </a:solidFill>
                <a:effectLst/>
                <a:latin typeface="Helvetica" pitchFamily="2" charset="0"/>
              </a:rPr>
              <a:t>Rule of Law and Fundamental Rights Protection in the EU</a:t>
            </a:r>
            <a:endParaRPr lang="en-GB" sz="2000" b="1" dirty="0">
              <a:solidFill>
                <a:srgbClr val="78C0E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n-GB" dirty="0">
              <a:solidFill>
                <a:srgbClr val="78C0E0"/>
              </a:solidFill>
              <a:effectLst/>
              <a:latin typeface="Verdana" panose="020B0604030504040204" pitchFamily="34" charset="0"/>
              <a:ea typeface="Verdana" panose="020B0604030504040204" pitchFamily="34" charset="0"/>
              <a:cs typeface="Verdana" panose="020B0604030504040204" pitchFamily="34" charset="0"/>
            </a:endParaRPr>
          </a:p>
          <a:p>
            <a:pPr marL="11113" algn="ctr">
              <a:lnSpc>
                <a:spcPct val="150000"/>
              </a:lnSpc>
              <a:spcBef>
                <a:spcPts val="0"/>
              </a:spcBef>
              <a:spcAft>
                <a:spcPts val="0"/>
              </a:spcAft>
            </a:pPr>
            <a:r>
              <a:rPr lang="en-GB" sz="2800" b="1" u="sng" dirty="0">
                <a:solidFill>
                  <a:srgbClr val="003399"/>
                </a:solidFill>
                <a:effectLst/>
                <a:latin typeface="Verdana" panose="020B0604030504040204" pitchFamily="34" charset="0"/>
                <a:ea typeface="Verdana" panose="020B0604030504040204" pitchFamily="34" charset="0"/>
                <a:cs typeface="Verdana" panose="020B0604030504040204" pitchFamily="34" charset="0"/>
              </a:rPr>
              <a:t>RULE OF LAW AND THE ROLE OF NATIONAL COURTS</a:t>
            </a:r>
            <a:endParaRPr lang="en-GB"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marL="12700">
              <a:spcBef>
                <a:spcPts val="0"/>
              </a:spcBef>
              <a:spcAft>
                <a:spcPts val="0"/>
              </a:spcAft>
            </a:pPr>
            <a:r>
              <a:rPr lang="en-GB" sz="2000" dirty="0">
                <a:solidFill>
                  <a:srgbClr val="003399"/>
                </a:solidFill>
                <a:latin typeface="Verdana" panose="020B0604030504040204" pitchFamily="34" charset="0"/>
                <a:ea typeface="Verdana" panose="020B0604030504040204" pitchFamily="34" charset="0"/>
                <a:cs typeface="Verdana" panose="020B0604030504040204" pitchFamily="34" charset="0"/>
              </a:rPr>
              <a:t>Dr A. </a:t>
            </a:r>
            <a:r>
              <a:rPr lang="en-GB" sz="2000" dirty="0" err="1">
                <a:solidFill>
                  <a:srgbClr val="003399"/>
                </a:solidFill>
                <a:latin typeface="Verdana" panose="020B0604030504040204" pitchFamily="34" charset="0"/>
                <a:ea typeface="Verdana" panose="020B0604030504040204" pitchFamily="34" charset="0"/>
                <a:cs typeface="Verdana" panose="020B0604030504040204" pitchFamily="34" charset="0"/>
              </a:rPr>
              <a:t>Brakatsoulas</a:t>
            </a:r>
            <a:endParaRPr lang="el-G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12700">
              <a:spcBef>
                <a:spcPts val="0"/>
              </a:spcBef>
              <a:spcAft>
                <a:spcPts val="0"/>
              </a:spcAft>
            </a:pPr>
            <a:r>
              <a:rPr lang="en-GB" sz="1600" dirty="0">
                <a:solidFill>
                  <a:srgbClr val="003399"/>
                </a:solidFill>
                <a:latin typeface="Verdana" panose="020B0604030504040204" pitchFamily="34" charset="0"/>
                <a:ea typeface="Verdana" panose="020B0604030504040204" pitchFamily="34" charset="0"/>
                <a:cs typeface="Verdana" panose="020B0604030504040204" pitchFamily="34" charset="0"/>
              </a:rPr>
              <a:t>Post-Doctoral Researcher (NKUA)</a:t>
            </a:r>
          </a:p>
          <a:p>
            <a:pPr marL="12700">
              <a:spcBef>
                <a:spcPts val="0"/>
              </a:spcBef>
              <a:spcAft>
                <a:spcPts val="0"/>
              </a:spcAft>
            </a:pPr>
            <a:r>
              <a:rPr lang="en-GB" sz="1600" dirty="0">
                <a:solidFill>
                  <a:srgbClr val="003399"/>
                </a:solidFill>
                <a:latin typeface="Verdana" panose="020B0604030504040204" pitchFamily="34" charset="0"/>
                <a:ea typeface="Verdana" panose="020B0604030504040204" pitchFamily="34" charset="0"/>
                <a:cs typeface="Verdana" panose="020B0604030504040204" pitchFamily="34" charset="0"/>
              </a:rPr>
              <a:t>R-EU-R Coordinator</a:t>
            </a:r>
            <a:endParaRPr lang="en-GB" b="1"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12700">
              <a:lnSpc>
                <a:spcPct val="150000"/>
              </a:lnSpc>
              <a:spcBef>
                <a:spcPts val="0"/>
              </a:spcBef>
              <a:spcAft>
                <a:spcPts val="0"/>
              </a:spcAft>
            </a:pPr>
            <a:endParaRPr lang="en-GB" b="1"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12700" algn="r">
              <a:lnSpc>
                <a:spcPct val="150000"/>
              </a:lnSpc>
              <a:spcBef>
                <a:spcPts val="0"/>
              </a:spcBef>
              <a:spcAft>
                <a:spcPts val="0"/>
              </a:spcAft>
            </a:pPr>
            <a:r>
              <a:rPr lang="en-GB" sz="1000" dirty="0">
                <a:solidFill>
                  <a:srgbClr val="003399"/>
                </a:solidFill>
                <a:effectLst/>
                <a:latin typeface="Verdana" panose="020B0604030504040204" pitchFamily="34" charset="0"/>
                <a:ea typeface="Verdana" panose="020B0604030504040204" pitchFamily="34" charset="0"/>
                <a:cs typeface="Verdana" panose="020B0604030504040204" pitchFamily="34" charset="0"/>
              </a:rPr>
              <a:t>Co-funded by the Erasmus+ program of the European Commission</a:t>
            </a:r>
          </a:p>
          <a:p>
            <a:pPr marL="12700" algn="r">
              <a:lnSpc>
                <a:spcPct val="150000"/>
              </a:lnSpc>
              <a:spcBef>
                <a:spcPts val="0"/>
              </a:spcBef>
              <a:spcAft>
                <a:spcPts val="0"/>
              </a:spcAft>
            </a:pPr>
            <a:r>
              <a:rPr lang="en-GB" sz="1000" dirty="0">
                <a:solidFill>
                  <a:srgbClr val="003399"/>
                </a:solidFill>
                <a:latin typeface="Verdana" panose="020B0604030504040204" pitchFamily="34" charset="0"/>
                <a:ea typeface="Verdana" panose="020B0604030504040204" pitchFamily="34" charset="0"/>
                <a:cs typeface="Verdana" panose="020B0604030504040204" pitchFamily="34" charset="0"/>
              </a:rPr>
              <a:t>PROJECT IDENTIFIER: 101127674</a:t>
            </a:r>
          </a:p>
        </p:txBody>
      </p:sp>
      <p:pic>
        <p:nvPicPr>
          <p:cNvPr id="2" name="Audio 1">
            <a:hlinkClick r:id="" action="ppaction://media"/>
            <a:extLst>
              <a:ext uri="{FF2B5EF4-FFF2-40B4-BE49-F238E27FC236}">
                <a16:creationId xmlns:a16="http://schemas.microsoft.com/office/drawing/2014/main" id="{AEECD991-C7D5-4045-8AD1-4D3DB9BAFF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4448" y="6174432"/>
            <a:ext cx="323652" cy="467668"/>
          </a:xfrm>
          <a:prstGeom prst="rect">
            <a:avLst/>
          </a:prstGeom>
        </p:spPr>
      </p:pic>
      <p:pic>
        <p:nvPicPr>
          <p:cNvPr id="4" name="Picture 3" descr="A blue and black sign&#10;&#10;Description automatically generated">
            <a:extLst>
              <a:ext uri="{FF2B5EF4-FFF2-40B4-BE49-F238E27FC236}">
                <a16:creationId xmlns:a16="http://schemas.microsoft.com/office/drawing/2014/main" id="{BEE73923-AF49-405B-F69E-0CCEDF7A5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64" y="289587"/>
            <a:ext cx="2366020" cy="1470243"/>
          </a:xfrm>
          <a:prstGeom prst="rect">
            <a:avLst/>
          </a:prstGeom>
        </p:spPr>
      </p:pic>
      <p:pic>
        <p:nvPicPr>
          <p:cNvPr id="6" name="Picture 5">
            <a:extLst>
              <a:ext uri="{FF2B5EF4-FFF2-40B4-BE49-F238E27FC236}">
                <a16:creationId xmlns:a16="http://schemas.microsoft.com/office/drawing/2014/main" id="{5720CACA-F8F6-5479-4C94-AB86245BE210}"/>
              </a:ext>
            </a:extLst>
          </p:cNvPr>
          <p:cNvPicPr>
            <a:picLocks noChangeAspect="1"/>
          </p:cNvPicPr>
          <p:nvPr/>
        </p:nvPicPr>
        <p:blipFill>
          <a:blip r:embed="rId7"/>
          <a:stretch>
            <a:fillRect/>
          </a:stretch>
        </p:blipFill>
        <p:spPr>
          <a:xfrm>
            <a:off x="705364" y="6081528"/>
            <a:ext cx="2880320" cy="536085"/>
          </a:xfrm>
          <a:prstGeom prst="rect">
            <a:avLst/>
          </a:prstGeom>
        </p:spPr>
      </p:pic>
      <p:pic>
        <p:nvPicPr>
          <p:cNvPr id="3" name="Εικόνα 2">
            <a:extLst>
              <a:ext uri="{FF2B5EF4-FFF2-40B4-BE49-F238E27FC236}">
                <a16:creationId xmlns:a16="http://schemas.microsoft.com/office/drawing/2014/main" id="{09572EFD-7CF6-C422-02E9-19D032263C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573" y="348132"/>
            <a:ext cx="3671507" cy="1123189"/>
          </a:xfrm>
          <a:prstGeom prst="rect">
            <a:avLst/>
          </a:prstGeom>
          <a:solidFill>
            <a:srgbClr val="003399">
              <a:alpha val="66000"/>
            </a:srgbClr>
          </a:solidFill>
          <a:ln w="28575">
            <a:solidFill>
              <a:schemeClr val="accent1"/>
            </a:solidFill>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03607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D855-5EBA-DFFF-A74B-7514D0DFD325}"/>
              </a:ext>
            </a:extLst>
          </p:cNvPr>
          <p:cNvSpPr>
            <a:spLocks noGrp="1"/>
          </p:cNvSpPr>
          <p:nvPr>
            <p:ph type="title"/>
          </p:nvPr>
        </p:nvSpPr>
        <p:spPr>
          <a:xfrm>
            <a:off x="1547664" y="836712"/>
            <a:ext cx="6173316" cy="792088"/>
          </a:xfrm>
        </p:spPr>
        <p:txBody>
          <a:bodyPr>
            <a:normAutofit fontScale="90000"/>
          </a:bodyPr>
          <a:lstStyle/>
          <a:p>
            <a:pPr algn="ctr"/>
            <a:r>
              <a:rPr lang="ro-RO" sz="2400" b="1" noProof="1">
                <a:solidFill>
                  <a:schemeClr val="tx1"/>
                </a:solidFill>
                <a:latin typeface="Verdana" panose="020B0604030504040204" pitchFamily="34" charset="0"/>
                <a:ea typeface="Verdana" panose="020B0604030504040204" pitchFamily="34" charset="0"/>
                <a:cs typeface="Verdana" panose="020B0604030504040204" pitchFamily="34" charset="0"/>
              </a:rPr>
              <a:t>Why did we create such a legal construction?</a:t>
            </a:r>
            <a:br>
              <a:rPr lang="ro-RO" sz="2400" b="1" noProof="1">
                <a:solidFill>
                  <a:schemeClr val="tx1"/>
                </a:solidFill>
                <a:latin typeface="Verdana" panose="020B0604030504040204" pitchFamily="34" charset="0"/>
                <a:ea typeface="Verdana" panose="020B0604030504040204" pitchFamily="34" charset="0"/>
                <a:cs typeface="Verdana" panose="020B0604030504040204" pitchFamily="34" charset="0"/>
              </a:rPr>
            </a:br>
            <a:r>
              <a:rPr lang="ro-RO" sz="2400" b="1" noProof="1">
                <a:solidFill>
                  <a:schemeClr val="tx1"/>
                </a:solidFill>
                <a:latin typeface="Verdana" panose="020B0604030504040204" pitchFamily="34" charset="0"/>
                <a:ea typeface="Verdana" panose="020B0604030504040204" pitchFamily="34" charset="0"/>
                <a:cs typeface="Verdana" panose="020B0604030504040204" pitchFamily="34" charset="0"/>
              </a:rPr>
              <a:t>Rule of law crisis</a:t>
            </a:r>
          </a:p>
        </p:txBody>
      </p:sp>
      <p:graphicFrame>
        <p:nvGraphicFramePr>
          <p:cNvPr id="86" name="Content Placeholder 2">
            <a:extLst>
              <a:ext uri="{FF2B5EF4-FFF2-40B4-BE49-F238E27FC236}">
                <a16:creationId xmlns:a16="http://schemas.microsoft.com/office/drawing/2014/main" id="{96B3F8D3-409F-7E1D-8E71-EFBC86A0D3FC}"/>
              </a:ext>
            </a:extLst>
          </p:cNvPr>
          <p:cNvGraphicFramePr>
            <a:graphicFrameLocks noGrp="1"/>
          </p:cNvGraphicFramePr>
          <p:nvPr>
            <p:ph idx="1"/>
          </p:nvPr>
        </p:nvGraphicFramePr>
        <p:xfrm>
          <a:off x="1547664" y="1916832"/>
          <a:ext cx="617331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665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9"/>
          <p:cNvSpPr txBox="1"/>
          <p:nvPr/>
        </p:nvSpPr>
        <p:spPr>
          <a:xfrm>
            <a:off x="791580" y="239312"/>
            <a:ext cx="7740860" cy="6855693"/>
          </a:xfrm>
          <a:prstGeom prst="rect">
            <a:avLst/>
          </a:prstGeom>
          <a:noFill/>
          <a:ln>
            <a:noFill/>
          </a:ln>
        </p:spPr>
        <p:txBody>
          <a:bodyPr spcFirstLastPara="1" wrap="square" lIns="91425"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NOTES on scheme</a:t>
            </a:r>
          </a:p>
          <a:p>
            <a:pPr marL="285750" indent="-285750" algn="ctr">
              <a:lnSpc>
                <a:spcPts val="2660"/>
              </a:lnSpc>
              <a:buFont typeface="Arial" panose="020B0604020202020204" pitchFamily="34" charset="0"/>
              <a:buChar char="•"/>
            </a:pPr>
            <a:endParaRPr lang="el-GR"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CJEU competence to review national law and assist national courts’ decisions (EU notion)</a:t>
            </a:r>
          </a:p>
          <a:p>
            <a:pPr marL="342900" indent="-342900" algn="just">
              <a:lnSpc>
                <a:spcPct val="150000"/>
              </a:lnSpc>
              <a:buFont typeface="Arial" panose="020B0604020202020204" pitchFamily="34" charset="0"/>
              <a:buChar char="•"/>
            </a:pPr>
            <a:endParaRPr lang="en-GB" dirty="0">
              <a:latin typeface="Verdana" panose="020B0604030504040204" pitchFamily="34" charset="0"/>
              <a:ea typeface="Verdana" panose="020B0604030504040204" pitchFamily="34" charset="0"/>
              <a:cs typeface="Times New Roman" panose="02020603050405020304" pitchFamily="18" charset="0"/>
            </a:endParaRPr>
          </a:p>
          <a:p>
            <a:pPr algn="ctr">
              <a:lnSpc>
                <a:spcPct val="150000"/>
              </a:lnSpc>
            </a:pPr>
            <a:r>
              <a:rPr lang="en-GB" sz="2400" dirty="0">
                <a:latin typeface="Verdana" panose="020B0604030504040204" pitchFamily="34" charset="0"/>
                <a:ea typeface="Verdana" panose="020B0604030504040204" pitchFamily="34" charset="0"/>
                <a:cs typeface="Times New Roman" panose="02020603050405020304" pitchFamily="18" charset="0"/>
              </a:rPr>
              <a:t>BUT, MS courts position?</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They have their own national constitutional notion</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In between dialogue (Art 267 TFEU) and conflict (refusal to ask </a:t>
            </a:r>
            <a:r>
              <a:rPr lang="en-GB" sz="2400" dirty="0" err="1">
                <a:latin typeface="Verdana" panose="020B0604030504040204" pitchFamily="34" charset="0"/>
                <a:ea typeface="Verdana" panose="020B0604030504040204" pitchFamily="34" charset="0"/>
                <a:cs typeface="Times New Roman" panose="02020603050405020304" pitchFamily="18" charset="0"/>
              </a:rPr>
              <a:t>ot</a:t>
            </a:r>
            <a:r>
              <a:rPr lang="en-GB" sz="2400" dirty="0">
                <a:latin typeface="Verdana" panose="020B0604030504040204" pitchFamily="34" charset="0"/>
                <a:ea typeface="Verdana" panose="020B0604030504040204" pitchFamily="34" charset="0"/>
                <a:cs typeface="Times New Roman" panose="02020603050405020304" pitchFamily="18" charset="0"/>
              </a:rPr>
              <a:t> apply or disapply)</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MS Courts power to review? WEISS!</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High or Low courts?</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Which MS?</a:t>
            </a:r>
          </a:p>
        </p:txBody>
      </p:sp>
    </p:spTree>
    <p:extLst>
      <p:ext uri="{BB962C8B-B14F-4D97-AF65-F5344CB8AC3E}">
        <p14:creationId xmlns:p14="http://schemas.microsoft.com/office/powerpoint/2010/main" val="1619898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blinds(horizontal)">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4">
                                            <p:txEl>
                                              <p:pRg st="4" end="4"/>
                                            </p:txEl>
                                          </p:spTgt>
                                        </p:tgtEl>
                                        <p:attrNameLst>
                                          <p:attrName>style.visibility</p:attrName>
                                        </p:attrNameLst>
                                      </p:cBhvr>
                                      <p:to>
                                        <p:strVal val="visible"/>
                                      </p:to>
                                    </p:set>
                                    <p:animEffect transition="in" filter="blinds(horizontal)">
                                      <p:cBhvr>
                                        <p:cTn id="12" dur="500"/>
                                        <p:tgtEl>
                                          <p:spTgt spid="23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4">
                                            <p:txEl>
                                              <p:pRg st="5" end="5"/>
                                            </p:txEl>
                                          </p:spTgt>
                                        </p:tgtEl>
                                        <p:attrNameLst>
                                          <p:attrName>style.visibility</p:attrName>
                                        </p:attrNameLst>
                                      </p:cBhvr>
                                      <p:to>
                                        <p:strVal val="visible"/>
                                      </p:to>
                                    </p:set>
                                    <p:animEffect transition="in" filter="blinds(horizontal)">
                                      <p:cBhvr>
                                        <p:cTn id="17" dur="500"/>
                                        <p:tgtEl>
                                          <p:spTgt spid="23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4">
                                            <p:txEl>
                                              <p:pRg st="6" end="6"/>
                                            </p:txEl>
                                          </p:spTgt>
                                        </p:tgtEl>
                                        <p:attrNameLst>
                                          <p:attrName>style.visibility</p:attrName>
                                        </p:attrNameLst>
                                      </p:cBhvr>
                                      <p:to>
                                        <p:strVal val="visible"/>
                                      </p:to>
                                    </p:set>
                                    <p:animEffect transition="in" filter="blinds(horizontal)">
                                      <p:cBhvr>
                                        <p:cTn id="22" dur="500"/>
                                        <p:tgtEl>
                                          <p:spTgt spid="23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4">
                                            <p:txEl>
                                              <p:pRg st="7" end="7"/>
                                            </p:txEl>
                                          </p:spTgt>
                                        </p:tgtEl>
                                        <p:attrNameLst>
                                          <p:attrName>style.visibility</p:attrName>
                                        </p:attrNameLst>
                                      </p:cBhvr>
                                      <p:to>
                                        <p:strVal val="visible"/>
                                      </p:to>
                                    </p:set>
                                    <p:animEffect transition="in" filter="blinds(horizontal)">
                                      <p:cBhvr>
                                        <p:cTn id="27" dur="500"/>
                                        <p:tgtEl>
                                          <p:spTgt spid="23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4">
                                            <p:txEl>
                                              <p:pRg st="8" end="8"/>
                                            </p:txEl>
                                          </p:spTgt>
                                        </p:tgtEl>
                                        <p:attrNameLst>
                                          <p:attrName>style.visibility</p:attrName>
                                        </p:attrNameLst>
                                      </p:cBhvr>
                                      <p:to>
                                        <p:strVal val="visible"/>
                                      </p:to>
                                    </p:set>
                                    <p:animEffect transition="in" filter="blinds(horizontal)">
                                      <p:cBhvr>
                                        <p:cTn id="32" dur="500"/>
                                        <p:tgtEl>
                                          <p:spTgt spid="23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4">
                                            <p:txEl>
                                              <p:pRg st="9" end="9"/>
                                            </p:txEl>
                                          </p:spTgt>
                                        </p:tgtEl>
                                        <p:attrNameLst>
                                          <p:attrName>style.visibility</p:attrName>
                                        </p:attrNameLst>
                                      </p:cBhvr>
                                      <p:to>
                                        <p:strVal val="visible"/>
                                      </p:to>
                                    </p:set>
                                    <p:animEffect transition="in" filter="blinds(horizontal)">
                                      <p:cBhvr>
                                        <p:cTn id="37" dur="500"/>
                                        <p:tgtEl>
                                          <p:spTgt spid="2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D55A-9105-6C51-3948-EB47FA235800}"/>
              </a:ext>
            </a:extLst>
          </p:cNvPr>
          <p:cNvSpPr>
            <a:spLocks noGrp="1"/>
          </p:cNvSpPr>
          <p:nvPr>
            <p:ph type="title"/>
          </p:nvPr>
        </p:nvSpPr>
        <p:spPr>
          <a:xfrm>
            <a:off x="611560" y="1112244"/>
            <a:ext cx="8424936" cy="1124888"/>
          </a:xfrm>
        </p:spPr>
        <p:txBody>
          <a:bodyPr>
            <a:normAutofit/>
          </a:bodyPr>
          <a:lstStyle/>
          <a:p>
            <a:pPr algn="ctr"/>
            <a:r>
              <a:rPr lang="ro-RO" sz="2400" b="1" noProof="1">
                <a:solidFill>
                  <a:schemeClr val="tx1">
                    <a:alpha val="80000"/>
                  </a:schemeClr>
                </a:solidFill>
                <a:latin typeface="Verdana" panose="020B0604030504040204" pitchFamily="34" charset="0"/>
                <a:ea typeface="Verdana" panose="020B0604030504040204" pitchFamily="34" charset="0"/>
                <a:cs typeface="Verdana" panose="020B0604030504040204" pitchFamily="34" charset="0"/>
              </a:rPr>
              <a:t>MEMBER STATES</a:t>
            </a:r>
          </a:p>
        </p:txBody>
      </p:sp>
      <p:graphicFrame>
        <p:nvGraphicFramePr>
          <p:cNvPr id="5" name="Content Placeholder 2">
            <a:extLst>
              <a:ext uri="{FF2B5EF4-FFF2-40B4-BE49-F238E27FC236}">
                <a16:creationId xmlns:a16="http://schemas.microsoft.com/office/drawing/2014/main" id="{901314C2-F215-A81A-8F1B-5ACE4A9113C5}"/>
              </a:ext>
            </a:extLst>
          </p:cNvPr>
          <p:cNvGraphicFramePr>
            <a:graphicFrameLocks noGrp="1"/>
          </p:cNvGraphicFramePr>
          <p:nvPr>
            <p:ph idx="1"/>
            <p:extLst>
              <p:ext uri="{D42A27DB-BD31-4B8C-83A1-F6EECF244321}">
                <p14:modId xmlns:p14="http://schemas.microsoft.com/office/powerpoint/2010/main" val="3345084123"/>
              </p:ext>
            </p:extLst>
          </p:nvPr>
        </p:nvGraphicFramePr>
        <p:xfrm>
          <a:off x="611560" y="2237132"/>
          <a:ext cx="8424936" cy="3508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166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294A-3768-A758-45BD-E80C49B8D264}"/>
              </a:ext>
            </a:extLst>
          </p:cNvPr>
          <p:cNvSpPr>
            <a:spLocks noGrp="1"/>
          </p:cNvSpPr>
          <p:nvPr>
            <p:ph type="title"/>
          </p:nvPr>
        </p:nvSpPr>
        <p:spPr>
          <a:xfrm>
            <a:off x="683568" y="1268760"/>
            <a:ext cx="8058140" cy="1208783"/>
          </a:xfrm>
        </p:spPr>
        <p:txBody>
          <a:bodyPr vert="horz" lIns="68580" tIns="34290" rIns="68580" bIns="34290" rtlCol="0" anchor="t">
            <a:normAutofit/>
          </a:bodyPr>
          <a:lstStyle/>
          <a:p>
            <a:r>
              <a:rPr lang="en-US" dirty="0">
                <a:solidFill>
                  <a:schemeClr val="tx2">
                    <a:alpha val="80000"/>
                  </a:schemeClr>
                </a:solidFill>
              </a:rPr>
              <a:t>1. POLAND</a:t>
            </a:r>
          </a:p>
        </p:txBody>
      </p:sp>
      <p:graphicFrame>
        <p:nvGraphicFramePr>
          <p:cNvPr id="6" name="Content Placeholder 2">
            <a:extLst>
              <a:ext uri="{FF2B5EF4-FFF2-40B4-BE49-F238E27FC236}">
                <a16:creationId xmlns:a16="http://schemas.microsoft.com/office/drawing/2014/main" id="{396684E4-F862-F329-6C6D-3CD1B5107C7F}"/>
              </a:ext>
            </a:extLst>
          </p:cNvPr>
          <p:cNvGraphicFramePr>
            <a:graphicFrameLocks noGrp="1"/>
          </p:cNvGraphicFramePr>
          <p:nvPr>
            <p:ph idx="1"/>
          </p:nvPr>
        </p:nvGraphicFramePr>
        <p:xfrm>
          <a:off x="342901" y="2732818"/>
          <a:ext cx="8042672" cy="275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176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611560" y="332656"/>
            <a:ext cx="8424936" cy="650754"/>
          </a:xfrm>
        </p:spPr>
        <p:txBody>
          <a:bodyPr anchor="b">
            <a:normAutofit/>
          </a:bodyPr>
          <a:lstStyle/>
          <a:p>
            <a:pPr algn="ctr"/>
            <a:r>
              <a:rPr lang="en-GB" sz="2400" b="1" dirty="0">
                <a:solidFill>
                  <a:schemeClr val="tx1"/>
                </a:solidFill>
                <a:latin typeface="Verdana" panose="020B0604030504040204" pitchFamily="34" charset="0"/>
                <a:ea typeface="Verdana" panose="020B0604030504040204" pitchFamily="34" charset="0"/>
                <a:cs typeface="Verdana" panose="020B0604030504040204" pitchFamily="34" charset="0"/>
              </a:rPr>
              <a:t>POLAND CHRONOLOGY</a:t>
            </a:r>
            <a:endParaRPr lang="ro-RO"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5">
            <a:extLst>
              <a:ext uri="{FF2B5EF4-FFF2-40B4-BE49-F238E27FC236}">
                <a16:creationId xmlns:a16="http://schemas.microsoft.com/office/drawing/2014/main" id="{E8FECDF7-561D-BA96-FA34-D3DFFDB0EE5D}"/>
              </a:ext>
            </a:extLst>
          </p:cNvPr>
          <p:cNvGraphicFramePr>
            <a:graphicFrameLocks noGrp="1"/>
          </p:cNvGraphicFramePr>
          <p:nvPr>
            <p:ph idx="1"/>
            <p:extLst>
              <p:ext uri="{D42A27DB-BD31-4B8C-83A1-F6EECF244321}">
                <p14:modId xmlns:p14="http://schemas.microsoft.com/office/powerpoint/2010/main" val="154822746"/>
              </p:ext>
            </p:extLst>
          </p:nvPr>
        </p:nvGraphicFramePr>
        <p:xfrm>
          <a:off x="611560" y="983410"/>
          <a:ext cx="8424936" cy="57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03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560840" cy="6832609"/>
          </a:xfrm>
          <a:prstGeom prst="rect">
            <a:avLst/>
          </a:prstGeom>
          <a:noFill/>
          <a:ln>
            <a:noFill/>
          </a:ln>
        </p:spPr>
        <p:txBody>
          <a:bodyPr spcFirstLastPara="1" wrap="square" lIns="91425" tIns="91425" rIns="91425" bIns="91425" anchor="t" anchorCtr="0">
            <a:spAutoFit/>
          </a:bodyPr>
          <a:lstStyle/>
          <a:p>
            <a:pPr algn="ctr">
              <a:lnSpc>
                <a:spcPct val="150000"/>
              </a:lnSpc>
            </a:pPr>
            <a:r>
              <a:rPr lang="en-GB" sz="2400" b="1" dirty="0">
                <a:latin typeface="Verdana" panose="020B0604030504040204" pitchFamily="34" charset="0"/>
                <a:ea typeface="Verdana" panose="020B0604030504040204" pitchFamily="34" charset="0"/>
                <a:cs typeface="Times New Roman" panose="02020603050405020304" pitchFamily="18" charset="0"/>
              </a:rPr>
              <a:t>Commission Poland C-619/18</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Lowering the retirement age</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BUT President discretion to extent beyond the retirement age!</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PUNCHLINE: What is transferred to the EU with Art19(1) is not the competence to organise the justice system of MS, but effective judicial protection (</a:t>
            </a:r>
            <a:r>
              <a:rPr lang="en-GB" sz="2400" dirty="0" err="1">
                <a:latin typeface="Verdana" panose="020B0604030504040204" pitchFamily="34" charset="0"/>
                <a:ea typeface="Verdana" panose="020B0604030504040204" pitchFamily="34" charset="0"/>
                <a:cs typeface="Times New Roman" panose="02020603050405020304" pitchFamily="18" charset="0"/>
              </a:rPr>
              <a:t>ie</a:t>
            </a:r>
            <a:r>
              <a:rPr lang="en-GB" sz="2400" dirty="0">
                <a:latin typeface="Verdana" panose="020B0604030504040204" pitchFamily="34" charset="0"/>
                <a:ea typeface="Verdana" panose="020B0604030504040204" pitchFamily="34" charset="0"/>
                <a:cs typeface="Times New Roman" panose="02020603050405020304" pitchFamily="18" charset="0"/>
              </a:rPr>
              <a:t> independence of judiciary in order to preserve rule of law and provide remedies to citizens)</a:t>
            </a:r>
          </a:p>
          <a:p>
            <a:pPr marL="342900" indent="-342900" algn="just">
              <a:lnSpc>
                <a:spcPct val="150000"/>
              </a:lnSpc>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0604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blinds(horizontal)">
                                      <p:cBhvr>
                                        <p:cTn id="7" dur="500"/>
                                        <p:tgtEl>
                                          <p:spTgt spid="23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4">
                                            <p:txEl>
                                              <p:pRg st="2" end="2"/>
                                            </p:txEl>
                                          </p:spTgt>
                                        </p:tgtEl>
                                        <p:attrNameLst>
                                          <p:attrName>style.visibility</p:attrName>
                                        </p:attrNameLst>
                                      </p:cBhvr>
                                      <p:to>
                                        <p:strVal val="visible"/>
                                      </p:to>
                                    </p:set>
                                    <p:animEffect transition="in" filter="blinds(horizontal)">
                                      <p:cBhvr>
                                        <p:cTn id="10" dur="500"/>
                                        <p:tgtEl>
                                          <p:spTgt spid="23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4">
                                            <p:txEl>
                                              <p:pRg st="3" end="3"/>
                                            </p:txEl>
                                          </p:spTgt>
                                        </p:tgtEl>
                                        <p:attrNameLst>
                                          <p:attrName>style.visibility</p:attrName>
                                        </p:attrNameLst>
                                      </p:cBhvr>
                                      <p:to>
                                        <p:strVal val="visible"/>
                                      </p:to>
                                    </p:set>
                                    <p:animEffect transition="in" filter="blinds(horizontal)">
                                      <p:cBhvr>
                                        <p:cTn id="15" dur="500"/>
                                        <p:tgtEl>
                                          <p:spTgt spid="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611560" y="332656"/>
            <a:ext cx="8424936" cy="650754"/>
          </a:xfrm>
        </p:spPr>
        <p:txBody>
          <a:bodyPr anchor="b">
            <a:normAutofit/>
          </a:bodyPr>
          <a:lstStyle/>
          <a:p>
            <a:pPr algn="ctr"/>
            <a:r>
              <a:rPr lang="en-GB" sz="2400" b="1" dirty="0">
                <a:solidFill>
                  <a:schemeClr val="tx1"/>
                </a:solidFill>
                <a:latin typeface="Verdana" panose="020B0604030504040204" pitchFamily="34" charset="0"/>
                <a:ea typeface="Verdana" panose="020B0604030504040204" pitchFamily="34" charset="0"/>
                <a:cs typeface="Verdana" panose="020B0604030504040204" pitchFamily="34" charset="0"/>
              </a:rPr>
              <a:t>POLAND CHRONOLOGY</a:t>
            </a:r>
            <a:endParaRPr lang="ro-RO"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5">
            <a:extLst>
              <a:ext uri="{FF2B5EF4-FFF2-40B4-BE49-F238E27FC236}">
                <a16:creationId xmlns:a16="http://schemas.microsoft.com/office/drawing/2014/main" id="{E8FECDF7-561D-BA96-FA34-D3DFFDB0EE5D}"/>
              </a:ext>
            </a:extLst>
          </p:cNvPr>
          <p:cNvGraphicFramePr>
            <a:graphicFrameLocks noGrp="1"/>
          </p:cNvGraphicFramePr>
          <p:nvPr>
            <p:ph idx="1"/>
            <p:extLst>
              <p:ext uri="{D42A27DB-BD31-4B8C-83A1-F6EECF244321}">
                <p14:modId xmlns:p14="http://schemas.microsoft.com/office/powerpoint/2010/main" val="2369645526"/>
              </p:ext>
            </p:extLst>
          </p:nvPr>
        </p:nvGraphicFramePr>
        <p:xfrm>
          <a:off x="611560" y="983410"/>
          <a:ext cx="8424936" cy="57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928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560840" cy="5078283"/>
          </a:xfrm>
          <a:prstGeom prst="rect">
            <a:avLst/>
          </a:prstGeom>
          <a:noFill/>
          <a:ln>
            <a:noFill/>
          </a:ln>
        </p:spPr>
        <p:txBody>
          <a:bodyPr spcFirstLastPara="1" wrap="square" lIns="91425" tIns="91425" rIns="91425" bIns="91425" anchor="t" anchorCtr="0">
            <a:spAutoFit/>
          </a:bodyPr>
          <a:lstStyle/>
          <a:p>
            <a:pPr algn="ct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C-204/21 DECISION</a:t>
            </a:r>
          </a:p>
          <a:p>
            <a:pPr algn="ctr">
              <a:lnSpc>
                <a:spcPct val="150000"/>
              </a:lnSpc>
            </a:pPr>
            <a:endPar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+++According to the principle of primacy of EU law, CJEU has exclusive jurisdiction on EU law matters and national courts should follow the Court’s decisions</a:t>
            </a:r>
          </a:p>
          <a:p>
            <a:pPr marL="342900" indent="-342900" algn="just">
              <a:lnSpc>
                <a:spcPct val="150000"/>
              </a:lnSpc>
              <a:buFont typeface="Arial" panose="020B0604020202020204" pitchFamily="34" charset="0"/>
              <a:buChar char="•"/>
            </a:pP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pPr>
            <a:r>
              <a:rPr lang="en-GB" sz="2000" b="1" dirty="0">
                <a:solidFill>
                  <a:schemeClr val="tx1"/>
                </a:solidFill>
                <a:latin typeface="Verdana" panose="020B0604030504040204" pitchFamily="34" charset="0"/>
                <a:ea typeface="Verdana" panose="020B0604030504040204" pitchFamily="34" charset="0"/>
                <a:cs typeface="Verdana" panose="020B0604030504040204" pitchFamily="34" charset="0"/>
              </a:rPr>
              <a:t>To regard as “disciplinary offence” compliance of national judge with EU law violates </a:t>
            </a: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Art19TEU and Art267TFEU</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881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blinds(horizontal)">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4">
                                            <p:txEl>
                                              <p:pRg st="4" end="4"/>
                                            </p:txEl>
                                          </p:spTgt>
                                        </p:tgtEl>
                                        <p:attrNameLst>
                                          <p:attrName>style.visibility</p:attrName>
                                        </p:attrNameLst>
                                      </p:cBhvr>
                                      <p:to>
                                        <p:strVal val="visible"/>
                                      </p:to>
                                    </p:set>
                                    <p:animEffect transition="in" filter="blinds(horizontal)">
                                      <p:cBhvr>
                                        <p:cTn id="12" dur="500"/>
                                        <p:tgtEl>
                                          <p:spTgt spid="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884876" cy="6570999"/>
          </a:xfrm>
          <a:prstGeom prst="rect">
            <a:avLst/>
          </a:prstGeom>
          <a:noFill/>
          <a:ln>
            <a:noFill/>
          </a:ln>
        </p:spPr>
        <p:txBody>
          <a:bodyPr spcFirstLastPara="1" wrap="square" lIns="91425" tIns="91425" rIns="91425" bIns="91425" anchor="t" anchorCtr="0">
            <a:spAutoFit/>
          </a:bodyPr>
          <a:lstStyle/>
          <a:p>
            <a:pPr marL="457200" indent="-457200">
              <a:buFont typeface="+mj-lt"/>
              <a:buAutoNum type="arabicPeriod" startAt="2"/>
            </a:pPr>
            <a:r>
              <a:rPr lang="en-GB" sz="2000" b="1" dirty="0">
                <a:latin typeface="Verdana" panose="020B0604030504040204" pitchFamily="34" charset="0"/>
                <a:ea typeface="Verdana" panose="020B0604030504040204" pitchFamily="34" charset="0"/>
                <a:cs typeface="Verdana" panose="020B0604030504040204" pitchFamily="34" charset="0"/>
              </a:rPr>
              <a:t>ROMANIA</a:t>
            </a:r>
          </a:p>
          <a:p>
            <a:pPr algn="ctr"/>
            <a:endParaRPr lang="el-GR" sz="20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Bef>
                <a:spcPts val="0"/>
              </a:spcBef>
              <a:spcAft>
                <a:spcPts val="800"/>
              </a:spcAft>
              <a:buNone/>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18 May 2021</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C-83/19</a:t>
            </a:r>
            <a:r>
              <a:rPr lang="en-GR" sz="2000" dirty="0">
                <a:solidFill>
                  <a:schemeClr val="tx1"/>
                </a:solidFill>
                <a:latin typeface="Verdana" panose="020B0604030504040204" pitchFamily="34" charset="0"/>
                <a:ea typeface="Verdana" panose="020B0604030504040204" pitchFamily="34" charset="0"/>
                <a:cs typeface="Verdana" panose="020B0604030504040204" pitchFamily="34" charset="0"/>
              </a:rPr>
              <a:t>  et al: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Asociaţia</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Forumul</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Judecătorilor</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din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România</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1) interim appointments are to be precluded when there are doubts as to the exertion of pressure to judges, 2) </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special section Public Prosecutor’s Office for investigating offences by judges must be justified and guaranteed that will not undermine independence of judiciary</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3) courts should be permitted to disapply national provisions contrary to EU law</a:t>
            </a:r>
            <a:r>
              <a:rPr lang="en-GR"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lgn="just">
              <a:lnSpc>
                <a:spcPct val="100000"/>
              </a:lnSpc>
              <a:spcBef>
                <a:spcPts val="0"/>
              </a:spcBef>
              <a:spcAft>
                <a:spcPts val="800"/>
              </a:spcAft>
              <a:buNone/>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21 December 2021</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C-357/19</a:t>
            </a:r>
            <a:r>
              <a:rPr lang="en-GR" sz="2000" dirty="0">
                <a:solidFill>
                  <a:schemeClr val="tx1"/>
                </a:solidFill>
                <a:latin typeface="Verdana" panose="020B0604030504040204" pitchFamily="34" charset="0"/>
                <a:ea typeface="Verdana" panose="020B0604030504040204" pitchFamily="34" charset="0"/>
                <a:cs typeface="Verdana" panose="020B0604030504040204" pitchFamily="34" charset="0"/>
              </a:rPr>
              <a:t>  et al: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Euro Box Promotion and Others: </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principle of primacy obliges national courts to follow CJEU judgements and not national rules that binds them to follow higher court decisions</a:t>
            </a:r>
            <a:r>
              <a:rPr lang="en-GR" sz="200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Bef>
                <a:spcPts val="0"/>
              </a:spcBef>
              <a:spcAft>
                <a:spcPts val="800"/>
              </a:spcAft>
              <a:buNone/>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22 February 2022</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C-430/21</a:t>
            </a:r>
            <a:r>
              <a:rPr lang="en-GR" sz="2000" dirty="0">
                <a:solidFill>
                  <a:schemeClr val="tx1"/>
                </a:solidFill>
                <a:latin typeface="Verdana" panose="020B0604030504040204" pitchFamily="34" charset="0"/>
                <a:ea typeface="Verdana" panose="020B0604030504040204" pitchFamily="34" charset="0"/>
                <a:cs typeface="Verdana" panose="020B0604030504040204" pitchFamily="34" charset="0"/>
              </a:rPr>
              <a:t> :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RS: </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RCC power to limit national courts implementation of preliminary rulings must be precluded</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and also the imposition of disciplinary liability for not following the constitutional court decision, when that is contrary to EU law</a:t>
            </a:r>
            <a:r>
              <a:rPr lang="en-GR"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930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611560" y="260648"/>
            <a:ext cx="8065895" cy="650754"/>
          </a:xfrm>
        </p:spPr>
        <p:txBody>
          <a:bodyPr anchor="b">
            <a:normAutofit/>
          </a:bodyPr>
          <a:lstStyle/>
          <a:p>
            <a:pPr algn="ctr"/>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ROMANIA </a:t>
            </a:r>
            <a:r>
              <a:rPr lang="en-GB" sz="2400" b="1" dirty="0">
                <a:latin typeface="Verdana" panose="020B0604030504040204" pitchFamily="34" charset="0"/>
                <a:ea typeface="Verdana" panose="020B0604030504040204" pitchFamily="34" charset="0"/>
                <a:cs typeface="Verdana" panose="020B0604030504040204" pitchFamily="34" charset="0"/>
              </a:rPr>
              <a:t>– confusion at national level</a:t>
            </a:r>
            <a:endParaRPr lang="ro-RO"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98E93C72-32FF-1340-B5A5-8D5659EB9C4D}"/>
              </a:ext>
            </a:extLst>
          </p:cNvPr>
          <p:cNvSpPr>
            <a:spLocks noGrp="1"/>
          </p:cNvSpPr>
          <p:nvPr>
            <p:ph idx="1"/>
          </p:nvPr>
        </p:nvSpPr>
        <p:spPr>
          <a:xfrm>
            <a:off x="683568" y="1052736"/>
            <a:ext cx="8065895" cy="5616624"/>
          </a:xfrm>
        </p:spPr>
        <p:txBody>
          <a:bodyPr anchor="t">
            <a:noAutofit/>
          </a:bodyPr>
          <a:lstStyle/>
          <a:p>
            <a:pPr marL="0" indent="0">
              <a:buNone/>
            </a:pP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Courts that followed the CJUE criteria and disregarded the Romanian Constitutional Court Decision no.390/2021</a:t>
            </a:r>
          </a:p>
          <a:p>
            <a:pPr marL="0" indent="0">
              <a:buNone/>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Courts that followed the Romanian Constitutional Court Decision no. 390/2021 </a:t>
            </a: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(HCCJ,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Judgement of 8 September 2021)</a:t>
            </a:r>
            <a:r>
              <a:rPr lang="en-RO">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fr-F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RO">
                <a:solidFill>
                  <a:schemeClr val="tx1"/>
                </a:solidFill>
                <a:latin typeface="Verdana" panose="020B0604030504040204" pitchFamily="34" charset="0"/>
                <a:ea typeface="Verdana" panose="020B0604030504040204" pitchFamily="34" charset="0"/>
                <a:cs typeface="Verdana" panose="020B0604030504040204" pitchFamily="34" charset="0"/>
              </a:rPr>
              <a:t>Courts that resumed the dialogue with the CJUE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C-430/21)</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RO">
                <a:solidFill>
                  <a:schemeClr val="tx1"/>
                </a:solidFill>
                <a:latin typeface="Verdana" panose="020B0604030504040204" pitchFamily="34" charset="0"/>
                <a:ea typeface="Verdana" panose="020B0604030504040204" pitchFamily="34" charset="0"/>
                <a:cs typeface="Verdana" panose="020B0604030504040204" pitchFamily="34" charset="0"/>
              </a:rPr>
              <a:t>Courts that refused to seize again the CJEU and invoked the </a:t>
            </a:r>
            <a:r>
              <a:rPr lang="en-RO" i="1">
                <a:solidFill>
                  <a:schemeClr val="tx1"/>
                </a:solidFill>
                <a:latin typeface="Verdana" panose="020B0604030504040204" pitchFamily="34" charset="0"/>
                <a:ea typeface="Verdana" panose="020B0604030504040204" pitchFamily="34" charset="0"/>
                <a:cs typeface="Verdana" panose="020B0604030504040204" pitchFamily="34" charset="0"/>
              </a:rPr>
              <a:t>Cilfit </a:t>
            </a:r>
            <a:r>
              <a:rPr lang="en-RO">
                <a:solidFill>
                  <a:schemeClr val="tx1"/>
                </a:solidFill>
                <a:latin typeface="Verdana" panose="020B0604030504040204" pitchFamily="34" charset="0"/>
                <a:ea typeface="Verdana" panose="020B0604030504040204" pitchFamily="34" charset="0"/>
                <a:cs typeface="Verdana" panose="020B0604030504040204" pitchFamily="34" charset="0"/>
              </a:rPr>
              <a:t>caselaw of </a:t>
            </a:r>
            <a:r>
              <a:rPr lang="en-RO" i="1">
                <a:solidFill>
                  <a:schemeClr val="tx1"/>
                </a:solidFill>
                <a:latin typeface="Verdana" panose="020B0604030504040204" pitchFamily="34" charset="0"/>
                <a:ea typeface="Verdana" panose="020B0604030504040204" pitchFamily="34" charset="0"/>
                <a:cs typeface="Verdana" panose="020B0604030504040204" pitchFamily="34" charset="0"/>
              </a:rPr>
              <a:t>acte éclairé</a:t>
            </a:r>
            <a:endParaRPr lang="en-GB"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sz="2800" b="1" i="1" dirty="0">
                <a:solidFill>
                  <a:schemeClr val="tx1"/>
                </a:solidFill>
                <a:highlight>
                  <a:srgbClr val="FF0000"/>
                </a:highlight>
                <a:latin typeface="Verdana" panose="020B0604030504040204" pitchFamily="34" charset="0"/>
                <a:ea typeface="Verdana" panose="020B0604030504040204" pitchFamily="34" charset="0"/>
                <a:cs typeface="Verdana" panose="020B0604030504040204" pitchFamily="34" charset="0"/>
              </a:rPr>
              <a:t>PRIME EXAMPLE OF ROLE OF NATIONAL COURTS</a:t>
            </a:r>
            <a:endParaRPr lang="en-US" sz="2800" b="1" i="1" dirty="0">
              <a:solidFill>
                <a:schemeClr val="tx1"/>
              </a:solidFill>
              <a:highlight>
                <a:srgbClr val="FF0000"/>
              </a:highlight>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1887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560840" cy="4224203"/>
          </a:xfrm>
          <a:prstGeom prst="rect">
            <a:avLst/>
          </a:prstGeom>
          <a:noFill/>
          <a:ln>
            <a:noFill/>
          </a:ln>
        </p:spPr>
        <p:txBody>
          <a:bodyPr spcFirstLastPara="1" wrap="square" lIns="91425"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SUMMARY</a:t>
            </a:r>
          </a:p>
          <a:p>
            <a:pPr marL="285750" indent="-285750" algn="ctr">
              <a:lnSpc>
                <a:spcPts val="2660"/>
              </a:lnSpc>
              <a:buFont typeface="Arial" panose="020B0604020202020204" pitchFamily="34" charset="0"/>
              <a:buChar char="•"/>
            </a:pPr>
            <a:endParaRPr lang="el-GR" sz="2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pPr>
            <a:r>
              <a:rPr lang="en-GB" sz="2400" dirty="0">
                <a:effectLst/>
                <a:latin typeface="Verdana" panose="020B0604030504040204" pitchFamily="34" charset="0"/>
                <a:ea typeface="Aptos" panose="020B0004020202020204" pitchFamily="34" charset="0"/>
                <a:cs typeface="Times New Roman" panose="02020603050405020304" pitchFamily="18" charset="0"/>
              </a:rPr>
              <a:t>What kind of judicial system we have?</a:t>
            </a:r>
          </a:p>
          <a:p>
            <a:pPr marL="342900" indent="-342900" algn="just">
              <a:lnSpc>
                <a:spcPct val="150000"/>
              </a:lnSpc>
              <a:buFont typeface="Arial" panose="020B0604020202020204" pitchFamily="34" charset="0"/>
              <a:buChar char="•"/>
            </a:pPr>
            <a:endParaRPr lang="en-GB" sz="2400" dirty="0">
              <a:effectLst/>
              <a:latin typeface="Verdana" panose="020B0604030504040204" pitchFamily="34" charset="0"/>
              <a:ea typeface="Aptos" panose="020B000402020202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What kind of courts do we need?</a:t>
            </a:r>
          </a:p>
          <a:p>
            <a:pPr marL="342900" indent="-342900" algn="just">
              <a:lnSpc>
                <a:spcPct val="150000"/>
              </a:lnSpc>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What happened in various MS during the last 10 years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7792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dissolve">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4">
                                            <p:txEl>
                                              <p:pRg st="4" end="4"/>
                                            </p:txEl>
                                          </p:spTgt>
                                        </p:tgtEl>
                                        <p:attrNameLst>
                                          <p:attrName>style.visibility</p:attrName>
                                        </p:attrNameLst>
                                      </p:cBhvr>
                                      <p:to>
                                        <p:strVal val="visible"/>
                                      </p:to>
                                    </p:set>
                                    <p:animEffect transition="in" filter="dissolve">
                                      <p:cBhvr>
                                        <p:cTn id="12" dur="500"/>
                                        <p:tgtEl>
                                          <p:spTgt spid="23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4">
                                            <p:txEl>
                                              <p:pRg st="6" end="6"/>
                                            </p:txEl>
                                          </p:spTgt>
                                        </p:tgtEl>
                                        <p:attrNameLst>
                                          <p:attrName>style.visibility</p:attrName>
                                        </p:attrNameLst>
                                      </p:cBhvr>
                                      <p:to>
                                        <p:strVal val="visible"/>
                                      </p:to>
                                    </p:set>
                                    <p:animEffect transition="in" filter="dissolve">
                                      <p:cBhvr>
                                        <p:cTn id="17" dur="500"/>
                                        <p:tgtEl>
                                          <p:spTgt spid="2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754577" y="260648"/>
            <a:ext cx="7922878" cy="650754"/>
          </a:xfrm>
        </p:spPr>
        <p:txBody>
          <a:bodyPr anchor="b">
            <a:normAutofit/>
          </a:bodyPr>
          <a:lstStyle/>
          <a:p>
            <a:pPr marL="457200" indent="-457200">
              <a:buFont typeface="+mj-lt"/>
              <a:buAutoNum type="arabicPeriod" startAt="3"/>
            </a:pPr>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HUNGARY?</a:t>
            </a:r>
            <a:endParaRPr lang="ro-RO"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98E93C72-32FF-1340-B5A5-8D5659EB9C4D}"/>
              </a:ext>
            </a:extLst>
          </p:cNvPr>
          <p:cNvSpPr>
            <a:spLocks noGrp="1"/>
          </p:cNvSpPr>
          <p:nvPr>
            <p:ph idx="1"/>
          </p:nvPr>
        </p:nvSpPr>
        <p:spPr>
          <a:xfrm>
            <a:off x="754578" y="1124744"/>
            <a:ext cx="7922878" cy="5256584"/>
          </a:xfrm>
        </p:spPr>
        <p:txBody>
          <a:bodyPr anchor="t">
            <a:noAutofit/>
          </a:bodyPr>
          <a:lstStyle/>
          <a:p>
            <a:pPr algn="just"/>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Hardly any preliminary questions from their national courts</a:t>
            </a:r>
          </a:p>
          <a:p>
            <a:pPr algn="just"/>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Freezing of funds coupled with reluctance of government to address problems</a:t>
            </a:r>
          </a:p>
          <a:p>
            <a:pPr algn="just"/>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n-US" b="1"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13 March 2023</a:t>
            </a:r>
            <a:r>
              <a:rPr lang="en-GR"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b="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Action brought by Hungarian Universities </a:t>
            </a:r>
            <a:r>
              <a:rPr lang="en-GB" b="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vs </a:t>
            </a:r>
            <a:r>
              <a:rPr lang="en-US" b="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Council Implementing Decision (EU) 2022/2506 (</a:t>
            </a:r>
            <a:r>
              <a:rPr lang="en-US"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T-115/23 </a:t>
            </a:r>
            <a:r>
              <a:rPr lang="en-US"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etc</a:t>
            </a:r>
            <a:r>
              <a:rPr lang="en-US"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1128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611560" y="260648"/>
            <a:ext cx="8065895" cy="650754"/>
          </a:xfrm>
        </p:spPr>
        <p:txBody>
          <a:bodyPr anchor="b">
            <a:normAutofit/>
          </a:bodyPr>
          <a:lstStyle/>
          <a:p>
            <a:pPr algn="ctr"/>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CONCLUSION</a:t>
            </a:r>
            <a:endParaRPr lang="ro-RO"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98E93C72-32FF-1340-B5A5-8D5659EB9C4D}"/>
              </a:ext>
            </a:extLst>
          </p:cNvPr>
          <p:cNvSpPr>
            <a:spLocks noGrp="1"/>
          </p:cNvSpPr>
          <p:nvPr>
            <p:ph idx="1"/>
          </p:nvPr>
        </p:nvSpPr>
        <p:spPr>
          <a:xfrm>
            <a:off x="755576" y="1124744"/>
            <a:ext cx="7921879" cy="5616624"/>
          </a:xfrm>
        </p:spPr>
        <p:txBody>
          <a:bodyPr anchor="t">
            <a:noAutofit/>
          </a:bodyPr>
          <a:lstStyle/>
          <a:p>
            <a:pPr algn="just"/>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Article 2TEU and 19TEU give EU competence and direct effect to “effective judicial protection”</a:t>
            </a:r>
          </a:p>
          <a:p>
            <a:pPr algn="just"/>
            <a:r>
              <a:rPr lang="en-GB"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is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this competence? That courts should be independent</a:t>
            </a:r>
          </a:p>
          <a:p>
            <a:pPr algn="just"/>
            <a:r>
              <a:rPr lang="en-GB"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Do we have definition? YES! (internal, external – established by law etc)</a:t>
            </a:r>
          </a:p>
          <a:p>
            <a:pPr algn="just"/>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Why need such competence? In order to protect citizens and national judge vs dire breaches of rule of law</a:t>
            </a:r>
          </a:p>
          <a:p>
            <a:pPr algn="just"/>
            <a:r>
              <a:rPr lang="en-GB"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Do we have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examples of such breaches? YES!</a:t>
            </a:r>
          </a:p>
          <a:p>
            <a:pPr algn="just"/>
            <a:r>
              <a:rPr lang="en-GB"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Poland! – Romania! – but Hungary?</a:t>
            </a:r>
          </a:p>
          <a:p>
            <a:pPr algn="just"/>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Difference between MS shows difference between desire of national courts to promote EU rule of law and its values</a:t>
            </a:r>
            <a:endParaRPr lang="en-GB"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9052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0">
        <p159:morph option="byObjec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560840" cy="5332199"/>
          </a:xfrm>
          <a:prstGeom prst="rect">
            <a:avLst/>
          </a:prstGeom>
          <a:noFill/>
          <a:ln>
            <a:noFill/>
          </a:ln>
        </p:spPr>
        <p:txBody>
          <a:bodyPr spcFirstLastPara="1" wrap="square" lIns="91425"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PRELIMINARY NOTES</a:t>
            </a:r>
          </a:p>
          <a:p>
            <a:pPr marL="285750" indent="-285750" algn="ctr">
              <a:lnSpc>
                <a:spcPts val="2660"/>
              </a:lnSpc>
              <a:buFont typeface="Arial" panose="020B0604020202020204" pitchFamily="34" charset="0"/>
              <a:buChar char="•"/>
            </a:pPr>
            <a:endParaRPr lang="el-GR" sz="2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Font typeface="Arial" panose="020B0604020202020204" pitchFamily="34" charset="0"/>
              <a:buChar char="•"/>
            </a:pPr>
            <a:r>
              <a:rPr lang="en-GB" sz="2400" dirty="0">
                <a:effectLst/>
                <a:latin typeface="Verdana" panose="020B0604030504040204" pitchFamily="34" charset="0"/>
                <a:ea typeface="Aptos" panose="020B0004020202020204" pitchFamily="34" charset="0"/>
                <a:cs typeface="Times New Roman" panose="02020603050405020304" pitchFamily="18" charset="0"/>
              </a:rPr>
              <a:t>How is law made in the EU?</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Organs of law making</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MS: sincere cooperation and mutual respect (Art4TEU)</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Judicial Review? ART 19 TEU – only CJEU?</a:t>
            </a:r>
          </a:p>
          <a:p>
            <a:pPr marL="342900" indent="-342900" algn="just">
              <a:lnSpc>
                <a:spcPct val="150000"/>
              </a:lnSpc>
              <a:buFont typeface="Arial" panose="020B0604020202020204" pitchFamily="34" charset="0"/>
              <a:buChar char="•"/>
            </a:pPr>
            <a:r>
              <a:rPr lang="en-GB" sz="2400" dirty="0">
                <a:latin typeface="Verdana" panose="020B0604030504040204" pitchFamily="34" charset="0"/>
                <a:ea typeface="Verdana" panose="020B0604030504040204" pitchFamily="34" charset="0"/>
                <a:cs typeface="Times New Roman" panose="02020603050405020304" pitchFamily="18" charset="0"/>
              </a:rPr>
              <a:t>++ Preliminary reference procedure (Art 267 TFEU): multi tool of interpretation, validity and compliance</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78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4">
                                            <p:txEl>
                                              <p:pRg st="2" end="2"/>
                                            </p:txEl>
                                          </p:spTgt>
                                        </p:tgtEl>
                                        <p:attrNameLst>
                                          <p:attrName>style.visibility</p:attrName>
                                        </p:attrNameLst>
                                      </p:cBhvr>
                                      <p:to>
                                        <p:strVal val="visible"/>
                                      </p:to>
                                    </p:set>
                                    <p:animEffect transition="in" filter="dissolve">
                                      <p:cBhvr>
                                        <p:cTn id="7" dur="500"/>
                                        <p:tgtEl>
                                          <p:spTgt spid="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4">
                                            <p:txEl>
                                              <p:pRg st="3" end="3"/>
                                            </p:txEl>
                                          </p:spTgt>
                                        </p:tgtEl>
                                        <p:attrNameLst>
                                          <p:attrName>style.visibility</p:attrName>
                                        </p:attrNameLst>
                                      </p:cBhvr>
                                      <p:to>
                                        <p:strVal val="visible"/>
                                      </p:to>
                                    </p:set>
                                    <p:animEffect transition="in" filter="dissolve">
                                      <p:cBhvr>
                                        <p:cTn id="12" dur="500"/>
                                        <p:tgtEl>
                                          <p:spTgt spid="2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4">
                                            <p:txEl>
                                              <p:pRg st="4" end="4"/>
                                            </p:txEl>
                                          </p:spTgt>
                                        </p:tgtEl>
                                        <p:attrNameLst>
                                          <p:attrName>style.visibility</p:attrName>
                                        </p:attrNameLst>
                                      </p:cBhvr>
                                      <p:to>
                                        <p:strVal val="visible"/>
                                      </p:to>
                                    </p:set>
                                    <p:animEffect transition="in" filter="dissolve">
                                      <p:cBhvr>
                                        <p:cTn id="17" dur="500"/>
                                        <p:tgtEl>
                                          <p:spTgt spid="2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dissolve">
                                      <p:cBhvr>
                                        <p:cTn id="22" dur="500"/>
                                        <p:tgtEl>
                                          <p:spTgt spid="2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4">
                                            <p:txEl>
                                              <p:pRg st="6" end="6"/>
                                            </p:txEl>
                                          </p:spTgt>
                                        </p:tgtEl>
                                        <p:attrNameLst>
                                          <p:attrName>style.visibility</p:attrName>
                                        </p:attrNameLst>
                                      </p:cBhvr>
                                      <p:to>
                                        <p:strVal val="visible"/>
                                      </p:to>
                                    </p:set>
                                    <p:animEffect transition="in" filter="dissolve">
                                      <p:cBhvr>
                                        <p:cTn id="27" dur="500"/>
                                        <p:tgtEl>
                                          <p:spTgt spid="2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60648"/>
            <a:ext cx="6713400" cy="1384964"/>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sz="2800" b="1" dirty="0">
              <a:latin typeface="Verdana" panose="020B0604030504040204" pitchFamily="34" charset="0"/>
              <a:ea typeface="Verdana" panose="020B0604030504040204" pitchFamily="34" charset="0"/>
              <a:cs typeface="Verdana" panose="020B0604030504040204" pitchFamily="34" charset="0"/>
              <a:sym typeface="Roboto Slab"/>
            </a:endParaRPr>
          </a:p>
        </p:txBody>
      </p:sp>
      <p:sp>
        <p:nvSpPr>
          <p:cNvPr id="234" name="Google Shape;234;p39"/>
          <p:cNvSpPr txBox="1"/>
          <p:nvPr/>
        </p:nvSpPr>
        <p:spPr>
          <a:xfrm>
            <a:off x="791580" y="239312"/>
            <a:ext cx="7560840" cy="6786443"/>
          </a:xfrm>
          <a:prstGeom prst="rect">
            <a:avLst/>
          </a:prstGeom>
          <a:noFill/>
          <a:ln>
            <a:noFill/>
          </a:ln>
        </p:spPr>
        <p:txBody>
          <a:bodyPr spcFirstLastPara="1" wrap="square" lIns="91425"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ARTICLE 19(1) TEU</a:t>
            </a:r>
            <a:endParaRPr lang="el-GR" sz="2400" dirty="0">
              <a:latin typeface="Verdana" panose="020B0604030504040204" pitchFamily="34" charset="0"/>
              <a:ea typeface="Verdana" panose="020B0604030504040204" pitchFamily="34" charset="0"/>
              <a:cs typeface="Verdana" panose="020B0604030504040204" pitchFamily="34" charset="0"/>
            </a:endParaRPr>
          </a:p>
          <a:p>
            <a:pPr algn="ctr">
              <a:lnSpc>
                <a:spcPts val="2100"/>
              </a:lnSpc>
              <a:spcBef>
                <a:spcPts val="0"/>
              </a:spcBef>
              <a:spcAft>
                <a:spcPts val="600"/>
              </a:spcAft>
            </a:pPr>
            <a:r>
              <a:rPr lang="en-GB" sz="2000" dirty="0">
                <a:effectLst/>
                <a:latin typeface="Verdana" panose="020B0604030504040204" pitchFamily="34" charset="0"/>
                <a:ea typeface="Verdana" panose="020B0604030504040204" pitchFamily="34" charset="0"/>
                <a:cs typeface="Verdana" panose="020B0604030504040204" pitchFamily="34" charset="0"/>
              </a:rPr>
              <a:t>From cornerstone of judicial system to cornerstone of rule of law</a:t>
            </a:r>
          </a:p>
          <a:p>
            <a:pPr algn="ctr">
              <a:lnSpc>
                <a:spcPts val="2100"/>
              </a:lnSpc>
              <a:spcBef>
                <a:spcPts val="0"/>
              </a:spcBef>
              <a:spcAft>
                <a:spcPts val="600"/>
              </a:spcAft>
            </a:pPr>
            <a:endParaRPr lang="en-GB" sz="2000" dirty="0">
              <a:effectLst/>
              <a:latin typeface="Verdana" panose="020B0604030504040204" pitchFamily="34" charset="0"/>
              <a:ea typeface="Verdana" panose="020B0604030504040204" pitchFamily="34" charset="0"/>
              <a:cs typeface="Verdana" panose="020B0604030504040204" pitchFamily="34" charset="0"/>
            </a:endParaRPr>
          </a:p>
          <a:p>
            <a:pPr algn="just">
              <a:lnSpc>
                <a:spcPts val="2100"/>
              </a:lnSpc>
              <a:spcBef>
                <a:spcPts val="0"/>
              </a:spcBef>
              <a:spcAft>
                <a:spcPts val="600"/>
              </a:spcAft>
            </a:pPr>
            <a:r>
              <a:rPr lang="en-GB" sz="2000" dirty="0">
                <a:latin typeface="Verdana" panose="020B0604030504040204" pitchFamily="34" charset="0"/>
                <a:ea typeface="Verdana" panose="020B0604030504040204" pitchFamily="34" charset="0"/>
                <a:cs typeface="Verdana" panose="020B0604030504040204" pitchFamily="34" charset="0"/>
              </a:rPr>
              <a:t>Old Article 220 TEC (ex Article 164 TEC): The Court of Justice shall ensure that in the interpretation and application of this Treaty the law is observed.</a:t>
            </a:r>
          </a:p>
          <a:p>
            <a:pPr algn="just">
              <a:lnSpc>
                <a:spcPts val="2100"/>
              </a:lnSpc>
              <a:spcBef>
                <a:spcPts val="0"/>
              </a:spcBef>
              <a:spcAft>
                <a:spcPts val="600"/>
              </a:spcAft>
            </a:pPr>
            <a:r>
              <a:rPr lang="en-GB" sz="2000" dirty="0">
                <a:latin typeface="Verdana" panose="020B0604030504040204" pitchFamily="34" charset="0"/>
                <a:ea typeface="Verdana" panose="020B0604030504040204" pitchFamily="34" charset="0"/>
                <a:cs typeface="Verdana" panose="020B0604030504040204" pitchFamily="34" charset="0"/>
              </a:rPr>
              <a:t>New addition: Effective judicial protection</a:t>
            </a:r>
          </a:p>
          <a:p>
            <a:pPr algn="just">
              <a:lnSpc>
                <a:spcPts val="2100"/>
              </a:lnSpc>
              <a:spcBef>
                <a:spcPts val="0"/>
              </a:spcBef>
              <a:spcAft>
                <a:spcPts val="600"/>
              </a:spcAft>
            </a:pPr>
            <a:endParaRPr lang="en-GB" sz="2000" dirty="0">
              <a:latin typeface="Verdana" panose="020B0604030504040204" pitchFamily="34" charset="0"/>
              <a:ea typeface="Verdana" panose="020B0604030504040204" pitchFamily="34" charset="0"/>
              <a:cs typeface="Verdana" panose="020B0604030504040204" pitchFamily="34" charset="0"/>
            </a:endParaRPr>
          </a:p>
          <a:p>
            <a:pPr algn="ctr">
              <a:lnSpc>
                <a:spcPts val="2100"/>
              </a:lnSpc>
              <a:spcBef>
                <a:spcPts val="0"/>
              </a:spcBef>
              <a:spcAft>
                <a:spcPts val="600"/>
              </a:spcAft>
            </a:pPr>
            <a:r>
              <a:rPr lang="en-GB" sz="2000" b="1" dirty="0">
                <a:latin typeface="Verdana" panose="020B0604030504040204" pitchFamily="34" charset="0"/>
                <a:ea typeface="Verdana" panose="020B0604030504040204" pitchFamily="34" charset="0"/>
                <a:cs typeface="Verdana" panose="020B0604030504040204" pitchFamily="34" charset="0"/>
              </a:rPr>
              <a:t>PORTUGUESE JUDGES</a:t>
            </a:r>
          </a:p>
          <a:p>
            <a:pPr algn="just">
              <a:lnSpc>
                <a:spcPts val="2100"/>
              </a:lnSpc>
              <a:spcBef>
                <a:spcPts val="0"/>
              </a:spcBef>
              <a:spcAft>
                <a:spcPts val="600"/>
              </a:spcAft>
            </a:pPr>
            <a:r>
              <a:rPr lang="en-GB" sz="2000" dirty="0">
                <a:latin typeface="Verdana" panose="020B0604030504040204" pitchFamily="34" charset="0"/>
                <a:ea typeface="Verdana" panose="020B0604030504040204" pitchFamily="34" charset="0"/>
                <a:cs typeface="Verdana" panose="020B0604030504040204" pitchFamily="34" charset="0"/>
              </a:rPr>
              <a:t>Mutual trust between MS requires observing common values of Art 2TEU</a:t>
            </a:r>
          </a:p>
          <a:p>
            <a:pPr algn="just">
              <a:lnSpc>
                <a:spcPts val="2100"/>
              </a:lnSpc>
              <a:spcBef>
                <a:spcPts val="0"/>
              </a:spcBef>
              <a:spcAft>
                <a:spcPts val="600"/>
              </a:spcAft>
            </a:pPr>
            <a:r>
              <a:rPr lang="en-GB" sz="2000" dirty="0">
                <a:latin typeface="Verdana" panose="020B0604030504040204" pitchFamily="34" charset="0"/>
                <a:ea typeface="Verdana" panose="020B0604030504040204" pitchFamily="34" charset="0"/>
                <a:cs typeface="Verdana" panose="020B0604030504040204" pitchFamily="34" charset="0"/>
              </a:rPr>
              <a:t>Concrete expression</a:t>
            </a:r>
          </a:p>
          <a:p>
            <a:pPr algn="just">
              <a:lnSpc>
                <a:spcPts val="2100"/>
              </a:lnSpc>
              <a:spcBef>
                <a:spcPts val="0"/>
              </a:spcBef>
              <a:spcAft>
                <a:spcPts val="600"/>
              </a:spcAft>
            </a:pPr>
            <a:r>
              <a:rPr lang="en-GB" sz="2000" dirty="0">
                <a:latin typeface="Verdana" panose="020B0604030504040204" pitchFamily="34" charset="0"/>
                <a:ea typeface="Verdana" panose="020B0604030504040204" pitchFamily="34" charset="0"/>
                <a:cs typeface="Verdana" panose="020B0604030504040204" pitchFamily="34" charset="0"/>
              </a:rPr>
              <a:t>Not only to CJEU, </a:t>
            </a:r>
            <a:r>
              <a:rPr lang="en-GB" sz="2000" b="1" dirty="0">
                <a:latin typeface="Verdana" panose="020B0604030504040204" pitchFamily="34" charset="0"/>
                <a:ea typeface="Verdana" panose="020B0604030504040204" pitchFamily="34" charset="0"/>
                <a:cs typeface="Verdana" panose="020B0604030504040204" pitchFamily="34" charset="0"/>
              </a:rPr>
              <a:t>but also national courts</a:t>
            </a:r>
          </a:p>
          <a:p>
            <a:pPr algn="just">
              <a:lnSpc>
                <a:spcPts val="2100"/>
              </a:lnSpc>
              <a:spcBef>
                <a:spcPts val="0"/>
              </a:spcBef>
              <a:spcAft>
                <a:spcPts val="600"/>
              </a:spcAft>
            </a:pPr>
            <a:endParaRPr lang="en-GB" sz="2000" b="1" dirty="0">
              <a:latin typeface="Verdana" panose="020B0604030504040204" pitchFamily="34" charset="0"/>
              <a:ea typeface="Verdana" panose="020B0604030504040204" pitchFamily="34" charset="0"/>
              <a:cs typeface="Verdana" panose="020B0604030504040204" pitchFamily="34" charset="0"/>
            </a:endParaRPr>
          </a:p>
          <a:p>
            <a:pPr algn="just">
              <a:lnSpc>
                <a:spcPts val="2100"/>
              </a:lnSpc>
              <a:spcBef>
                <a:spcPts val="0"/>
              </a:spcBef>
              <a:spcAft>
                <a:spcPts val="600"/>
              </a:spcAft>
            </a:pPr>
            <a:r>
              <a:rPr lang="en-GB" b="1" dirty="0">
                <a:latin typeface="Verdana" panose="020B0604030504040204" pitchFamily="34" charset="0"/>
                <a:ea typeface="Verdana" panose="020B0604030504040204" pitchFamily="34" charset="0"/>
                <a:cs typeface="Verdana" panose="020B0604030504040204" pitchFamily="34" charset="0"/>
              </a:rPr>
              <a:t>VAN GEND BY ANALOGY: </a:t>
            </a:r>
            <a:r>
              <a:rPr lang="en-GB" i="1" dirty="0">
                <a:latin typeface="Verdana" panose="020B0604030504040204" pitchFamily="34" charset="0"/>
                <a:ea typeface="Verdana" panose="020B0604030504040204" pitchFamily="34" charset="0"/>
                <a:cs typeface="Verdana" panose="020B0604030504040204" pitchFamily="34" charset="0"/>
              </a:rPr>
              <a:t>THE </a:t>
            </a:r>
            <a:r>
              <a:rPr lang="en-GB" i="1" dirty="0">
                <a:highlight>
                  <a:srgbClr val="FFFF00"/>
                </a:highlight>
                <a:latin typeface="Verdana" panose="020B0604030504040204" pitchFamily="34" charset="0"/>
                <a:ea typeface="Verdana" panose="020B0604030504040204" pitchFamily="34" charset="0"/>
                <a:cs typeface="Verdana" panose="020B0604030504040204" pitchFamily="34" charset="0"/>
              </a:rPr>
              <a:t>VIGILANCE</a:t>
            </a:r>
            <a:r>
              <a:rPr lang="en-GB" i="1" dirty="0">
                <a:latin typeface="Verdana" panose="020B0604030504040204" pitchFamily="34" charset="0"/>
                <a:ea typeface="Verdana" panose="020B0604030504040204" pitchFamily="34" charset="0"/>
                <a:cs typeface="Verdana" panose="020B0604030504040204" pitchFamily="34" charset="0"/>
              </a:rPr>
              <a:t> OF INDIVIDUALS – </a:t>
            </a:r>
            <a:r>
              <a:rPr lang="en-GB" b="1" i="1" dirty="0">
                <a:latin typeface="Verdana" panose="020B0604030504040204" pitchFamily="34" charset="0"/>
                <a:ea typeface="Verdana" panose="020B0604030504040204" pitchFamily="34" charset="0"/>
                <a:cs typeface="Verdana" panose="020B0604030504040204" pitchFamily="34" charset="0"/>
              </a:rPr>
              <a:t>national courts </a:t>
            </a:r>
            <a:r>
              <a:rPr lang="en-GB" i="1" dirty="0">
                <a:latin typeface="Verdana" panose="020B0604030504040204" pitchFamily="34" charset="0"/>
                <a:ea typeface="Verdana" panose="020B0604030504040204" pitchFamily="34" charset="0"/>
                <a:cs typeface="Verdana" panose="020B0604030504040204" pitchFamily="34" charset="0"/>
              </a:rPr>
              <a:t>- CONCERNED TO PROTECT THEIR RIGHTS AMOUNTS TO AN EFFECTIVE SUPERVISION IN ADDITION TO THE SUPERVISION ENTRUSTED BY ARTICLES 169 AND 170 TO THE DILIGENCE OF THE COMMISSION AND OF THE MEMBER STATES.</a:t>
            </a:r>
          </a:p>
        </p:txBody>
      </p:sp>
    </p:spTree>
    <p:extLst>
      <p:ext uri="{BB962C8B-B14F-4D97-AF65-F5344CB8AC3E}">
        <p14:creationId xmlns:p14="http://schemas.microsoft.com/office/powerpoint/2010/main" val="339017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animEffect transition="in" filter="dissolve">
                                      <p:cBhvr>
                                        <p:cTn id="7" dur="500"/>
                                        <p:tgtEl>
                                          <p:spTgt spid="2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4">
                                            <p:txEl>
                                              <p:pRg st="3" end="3"/>
                                            </p:txEl>
                                          </p:spTgt>
                                        </p:tgtEl>
                                        <p:attrNameLst>
                                          <p:attrName>style.visibility</p:attrName>
                                        </p:attrNameLst>
                                      </p:cBhvr>
                                      <p:to>
                                        <p:strVal val="visible"/>
                                      </p:to>
                                    </p:set>
                                    <p:animEffect transition="in" filter="dissolve">
                                      <p:cBhvr>
                                        <p:cTn id="12" dur="500"/>
                                        <p:tgtEl>
                                          <p:spTgt spid="2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4">
                                            <p:txEl>
                                              <p:pRg st="4" end="4"/>
                                            </p:txEl>
                                          </p:spTgt>
                                        </p:tgtEl>
                                        <p:attrNameLst>
                                          <p:attrName>style.visibility</p:attrName>
                                        </p:attrNameLst>
                                      </p:cBhvr>
                                      <p:to>
                                        <p:strVal val="visible"/>
                                      </p:to>
                                    </p:set>
                                    <p:animEffect transition="in" filter="dissolve">
                                      <p:cBhvr>
                                        <p:cTn id="17" dur="500"/>
                                        <p:tgtEl>
                                          <p:spTgt spid="2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4">
                                            <p:txEl>
                                              <p:pRg st="6" end="6"/>
                                            </p:txEl>
                                          </p:spTgt>
                                        </p:tgtEl>
                                        <p:attrNameLst>
                                          <p:attrName>style.visibility</p:attrName>
                                        </p:attrNameLst>
                                      </p:cBhvr>
                                      <p:to>
                                        <p:strVal val="visible"/>
                                      </p:to>
                                    </p:set>
                                    <p:animEffect transition="in" filter="dissolve">
                                      <p:cBhvr>
                                        <p:cTn id="22" dur="500"/>
                                        <p:tgtEl>
                                          <p:spTgt spid="23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4">
                                            <p:txEl>
                                              <p:pRg st="7" end="7"/>
                                            </p:txEl>
                                          </p:spTgt>
                                        </p:tgtEl>
                                        <p:attrNameLst>
                                          <p:attrName>style.visibility</p:attrName>
                                        </p:attrNameLst>
                                      </p:cBhvr>
                                      <p:to>
                                        <p:strVal val="visible"/>
                                      </p:to>
                                    </p:set>
                                    <p:animEffect transition="in" filter="dissolve">
                                      <p:cBhvr>
                                        <p:cTn id="27" dur="500"/>
                                        <p:tgtEl>
                                          <p:spTgt spid="23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4">
                                            <p:txEl>
                                              <p:pRg st="8" end="8"/>
                                            </p:txEl>
                                          </p:spTgt>
                                        </p:tgtEl>
                                        <p:attrNameLst>
                                          <p:attrName>style.visibility</p:attrName>
                                        </p:attrNameLst>
                                      </p:cBhvr>
                                      <p:to>
                                        <p:strVal val="visible"/>
                                      </p:to>
                                    </p:set>
                                    <p:animEffect transition="in" filter="dissolve">
                                      <p:cBhvr>
                                        <p:cTn id="32" dur="500"/>
                                        <p:tgtEl>
                                          <p:spTgt spid="23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4">
                                            <p:txEl>
                                              <p:pRg st="9" end="9"/>
                                            </p:txEl>
                                          </p:spTgt>
                                        </p:tgtEl>
                                        <p:attrNameLst>
                                          <p:attrName>style.visibility</p:attrName>
                                        </p:attrNameLst>
                                      </p:cBhvr>
                                      <p:to>
                                        <p:strVal val="visible"/>
                                      </p:to>
                                    </p:set>
                                    <p:animEffect transition="in" filter="dissolve">
                                      <p:cBhvr>
                                        <p:cTn id="37" dur="500"/>
                                        <p:tgtEl>
                                          <p:spTgt spid="23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4">
                                            <p:txEl>
                                              <p:pRg st="11" end="11"/>
                                            </p:txEl>
                                          </p:spTgt>
                                        </p:tgtEl>
                                        <p:attrNameLst>
                                          <p:attrName>style.visibility</p:attrName>
                                        </p:attrNameLst>
                                      </p:cBhvr>
                                      <p:to>
                                        <p:strVal val="visible"/>
                                      </p:to>
                                    </p:set>
                                    <p:animEffect transition="in" filter="dissolve">
                                      <p:cBhvr>
                                        <p:cTn id="42" dur="500"/>
                                        <p:tgtEl>
                                          <p:spTgt spid="2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9"/>
          <p:cNvSpPr txBox="1"/>
          <p:nvPr/>
        </p:nvSpPr>
        <p:spPr>
          <a:xfrm>
            <a:off x="701570" y="188640"/>
            <a:ext cx="7740860" cy="6463278"/>
          </a:xfrm>
          <a:prstGeom prst="rect">
            <a:avLst/>
          </a:prstGeom>
          <a:noFill/>
          <a:ln>
            <a:noFill/>
          </a:ln>
        </p:spPr>
        <p:txBody>
          <a:bodyPr spcFirstLastPara="1" wrap="square" lIns="91425"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HOW can we have effective judicial protection? </a:t>
            </a:r>
          </a:p>
          <a:p>
            <a:pPr algn="ctr"/>
            <a:r>
              <a:rPr lang="en-GB" sz="2400" b="1" dirty="0">
                <a:latin typeface="Verdana" panose="020B0604030504040204" pitchFamily="34" charset="0"/>
                <a:ea typeface="Verdana" panose="020B0604030504040204" pitchFamily="34" charset="0"/>
                <a:cs typeface="Verdana" panose="020B0604030504040204" pitchFamily="34" charset="0"/>
              </a:rPr>
              <a:t>By having independent courts</a:t>
            </a:r>
          </a:p>
          <a:p>
            <a:endParaRPr lang="en-GB" sz="2400" b="1" dirty="0">
              <a:latin typeface="Verdana" panose="020B0604030504040204" pitchFamily="34" charset="0"/>
              <a:ea typeface="Verdana" panose="020B0604030504040204" pitchFamily="34" charset="0"/>
              <a:cs typeface="Verdana" panose="020B0604030504040204" pitchFamily="34" charset="0"/>
            </a:endParaRPr>
          </a:p>
          <a:p>
            <a:pPr algn="ctr"/>
            <a:r>
              <a:rPr lang="en-US" sz="2400" b="1" dirty="0">
                <a:latin typeface="Verdana" panose="020B0604030504040204" pitchFamily="34" charset="0"/>
                <a:ea typeface="Verdana" panose="020B0604030504040204" pitchFamily="34" charset="0"/>
                <a:cs typeface="Verdana" panose="020B0604030504040204" pitchFamily="34" charset="0"/>
              </a:rPr>
              <a:t>The concept and </a:t>
            </a:r>
            <a:r>
              <a:rPr lang="en-US" sz="2400" b="1" u="sng" dirty="0">
                <a:latin typeface="Verdana" panose="020B0604030504040204" pitchFamily="34" charset="0"/>
                <a:ea typeface="Verdana" panose="020B0604030504040204" pitchFamily="34" charset="0"/>
                <a:cs typeface="Verdana" panose="020B0604030504040204" pitchFamily="34" charset="0"/>
              </a:rPr>
              <a:t>indispensable features </a:t>
            </a:r>
            <a:r>
              <a:rPr lang="en-US" sz="2400" b="1" dirty="0">
                <a:latin typeface="Verdana" panose="020B0604030504040204" pitchFamily="34" charset="0"/>
                <a:ea typeface="Verdana" panose="020B0604030504040204" pitchFamily="34" charset="0"/>
                <a:cs typeface="Verdana" panose="020B0604030504040204" pitchFamily="34" charset="0"/>
              </a:rPr>
              <a:t>of a national court under EU law according to the case law of the CJEU</a:t>
            </a:r>
            <a:endParaRPr lang="pl-PL" sz="2400" b="1" dirty="0">
              <a:latin typeface="Verdana" panose="020B0604030504040204" pitchFamily="34" charset="0"/>
              <a:ea typeface="Verdana" panose="020B0604030504040204" pitchFamily="34" charset="0"/>
              <a:cs typeface="Verdana" panose="020B0604030504040204" pitchFamily="34" charset="0"/>
            </a:endParaRPr>
          </a:p>
          <a:p>
            <a:pPr algn="ctr"/>
            <a:endParaRPr lang="pl-PL" sz="2400" b="1" dirty="0">
              <a:latin typeface="Verdana" panose="020B0604030504040204" pitchFamily="34" charset="0"/>
              <a:ea typeface="Verdana" panose="020B0604030504040204" pitchFamily="34" charset="0"/>
              <a:cs typeface="Verdana" panose="020B0604030504040204" pitchFamily="34" charset="0"/>
            </a:endParaRPr>
          </a:p>
          <a:p>
            <a:pPr algn="just"/>
            <a:r>
              <a:rPr lang="en-US" sz="2400" b="1" dirty="0">
                <a:latin typeface="Verdana" panose="020B0604030504040204" pitchFamily="34" charset="0"/>
                <a:ea typeface="Verdana" panose="020B0604030504040204" pitchFamily="34" charset="0"/>
                <a:cs typeface="Verdana" panose="020B0604030504040204" pitchFamily="34" charset="0"/>
              </a:rPr>
              <a:t>Decisive factors</a:t>
            </a:r>
            <a:r>
              <a:rPr lang="pl-PL" sz="2400" b="1" dirty="0">
                <a:latin typeface="Verdana" panose="020B0604030504040204" pitchFamily="34" charset="0"/>
                <a:ea typeface="Verdana" panose="020B0604030504040204" pitchFamily="34" charset="0"/>
                <a:cs typeface="Verdana" panose="020B0604030504040204" pitchFamily="34" charset="0"/>
              </a:rPr>
              <a:t>:</a:t>
            </a:r>
          </a:p>
          <a:p>
            <a:pPr algn="just"/>
            <a:r>
              <a:rPr lang="en-US" sz="2400" dirty="0">
                <a:latin typeface="Verdana" panose="020B0604030504040204" pitchFamily="34" charset="0"/>
                <a:ea typeface="Verdana" panose="020B0604030504040204" pitchFamily="34" charset="0"/>
                <a:cs typeface="Verdana" panose="020B0604030504040204" pitchFamily="34" charset="0"/>
              </a:rPr>
              <a:t>whether the body is established by law, </a:t>
            </a:r>
            <a:endParaRPr lang="pl-PL" sz="2400" dirty="0">
              <a:latin typeface="Verdana" panose="020B0604030504040204" pitchFamily="34" charset="0"/>
              <a:ea typeface="Verdana" panose="020B0604030504040204" pitchFamily="34" charset="0"/>
              <a:cs typeface="Verdana" panose="020B0604030504040204" pitchFamily="34" charset="0"/>
            </a:endParaRPr>
          </a:p>
          <a:p>
            <a:pPr algn="just"/>
            <a:r>
              <a:rPr lang="en-US" sz="2400" dirty="0">
                <a:latin typeface="Verdana" panose="020B0604030504040204" pitchFamily="34" charset="0"/>
                <a:ea typeface="Verdana" panose="020B0604030504040204" pitchFamily="34" charset="0"/>
                <a:cs typeface="Verdana" panose="020B0604030504040204" pitchFamily="34" charset="0"/>
              </a:rPr>
              <a:t>whether it is permanent, </a:t>
            </a:r>
            <a:endParaRPr lang="pl-PL" sz="2400" dirty="0">
              <a:latin typeface="Verdana" panose="020B0604030504040204" pitchFamily="34" charset="0"/>
              <a:ea typeface="Verdana" panose="020B0604030504040204" pitchFamily="34" charset="0"/>
              <a:cs typeface="Verdana" panose="020B0604030504040204" pitchFamily="34" charset="0"/>
            </a:endParaRPr>
          </a:p>
          <a:p>
            <a:pPr algn="just"/>
            <a:r>
              <a:rPr lang="en-US" sz="2400" dirty="0">
                <a:latin typeface="Verdana" panose="020B0604030504040204" pitchFamily="34" charset="0"/>
                <a:ea typeface="Verdana" panose="020B0604030504040204" pitchFamily="34" charset="0"/>
                <a:cs typeface="Verdana" panose="020B0604030504040204" pitchFamily="34" charset="0"/>
              </a:rPr>
              <a:t>whether its jurisdiction is compulsory, </a:t>
            </a:r>
            <a:endParaRPr lang="pl-PL" sz="2400" dirty="0">
              <a:latin typeface="Verdana" panose="020B0604030504040204" pitchFamily="34" charset="0"/>
              <a:ea typeface="Verdana" panose="020B0604030504040204" pitchFamily="34" charset="0"/>
              <a:cs typeface="Verdana" panose="020B0604030504040204" pitchFamily="34" charset="0"/>
            </a:endParaRPr>
          </a:p>
          <a:p>
            <a:pPr algn="just"/>
            <a:r>
              <a:rPr lang="en-US" sz="2400" dirty="0">
                <a:latin typeface="Verdana" panose="020B0604030504040204" pitchFamily="34" charset="0"/>
                <a:ea typeface="Verdana" panose="020B0604030504040204" pitchFamily="34" charset="0"/>
                <a:cs typeface="Verdana" panose="020B0604030504040204" pitchFamily="34" charset="0"/>
              </a:rPr>
              <a:t>whether its procedure is inter </a:t>
            </a:r>
            <a:r>
              <a:rPr lang="en-US" sz="2400" dirty="0" err="1">
                <a:latin typeface="Verdana" panose="020B0604030504040204" pitchFamily="34" charset="0"/>
                <a:ea typeface="Verdana" panose="020B0604030504040204" pitchFamily="34" charset="0"/>
                <a:cs typeface="Verdana" panose="020B0604030504040204" pitchFamily="34" charset="0"/>
              </a:rPr>
              <a:t>partes</a:t>
            </a:r>
            <a:r>
              <a:rPr lang="en-US" sz="2400" dirty="0">
                <a:latin typeface="Verdana" panose="020B0604030504040204" pitchFamily="34" charset="0"/>
                <a:ea typeface="Verdana" panose="020B0604030504040204" pitchFamily="34" charset="0"/>
                <a:cs typeface="Verdana" panose="020B0604030504040204" pitchFamily="34" charset="0"/>
              </a:rPr>
              <a:t>, whether it applies rules of law</a:t>
            </a:r>
            <a:r>
              <a:rPr lang="pl-PL" sz="2400" dirty="0">
                <a:latin typeface="Verdana" panose="020B0604030504040204" pitchFamily="34" charset="0"/>
                <a:ea typeface="Verdana" panose="020B0604030504040204" pitchFamily="34" charset="0"/>
                <a:cs typeface="Verdana" panose="020B0604030504040204" pitchFamily="34" charset="0"/>
              </a:rPr>
              <a:t>,</a:t>
            </a:r>
          </a:p>
          <a:p>
            <a:pPr algn="just"/>
            <a:r>
              <a:rPr lang="en-US" sz="2400" dirty="0">
                <a:latin typeface="Verdana" panose="020B0604030504040204" pitchFamily="34" charset="0"/>
                <a:ea typeface="Verdana" panose="020B0604030504040204" pitchFamily="34" charset="0"/>
                <a:cs typeface="Verdana" panose="020B0604030504040204" pitchFamily="34" charset="0"/>
              </a:rPr>
              <a:t>whether it is </a:t>
            </a:r>
            <a:r>
              <a:rPr lang="en-US" sz="2400" b="1" dirty="0">
                <a:latin typeface="Verdana" panose="020B0604030504040204" pitchFamily="34" charset="0"/>
                <a:ea typeface="Verdana" panose="020B0604030504040204" pitchFamily="34" charset="0"/>
                <a:cs typeface="Verdana" panose="020B0604030504040204" pitchFamily="34" charset="0"/>
              </a:rPr>
              <a:t>independent</a:t>
            </a:r>
            <a:r>
              <a:rPr lang="en-US" sz="2400" dirty="0">
                <a:latin typeface="Verdana" panose="020B0604030504040204" pitchFamily="34" charset="0"/>
                <a:ea typeface="Verdana" panose="020B0604030504040204" pitchFamily="34" charset="0"/>
                <a:cs typeface="Verdana" panose="020B0604030504040204" pitchFamily="34" charset="0"/>
              </a:rPr>
              <a:t>. </a:t>
            </a:r>
          </a:p>
          <a:p>
            <a:pPr algn="just"/>
            <a:endParaRPr lang="pl-PL" sz="2400" b="1" dirty="0">
              <a:latin typeface="Verdana" panose="020B0604030504040204" pitchFamily="34" charset="0"/>
              <a:ea typeface="Verdana" panose="020B0604030504040204" pitchFamily="34" charset="0"/>
              <a:cs typeface="Verdana" panose="020B0604030504040204" pitchFamily="34" charset="0"/>
            </a:endParaRPr>
          </a:p>
          <a:p>
            <a:pPr algn="just"/>
            <a:endParaRPr lang="pl-P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0041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blinds(horizontal)">
                                      <p:cBhvr>
                                        <p:cTn id="7" dur="500"/>
                                        <p:tgtEl>
                                          <p:spTgt spid="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4">
                                            <p:txEl>
                                              <p:pRg st="1" end="1"/>
                                            </p:txEl>
                                          </p:spTgt>
                                        </p:tgtEl>
                                        <p:attrNameLst>
                                          <p:attrName>style.visibility</p:attrName>
                                        </p:attrNameLst>
                                      </p:cBhvr>
                                      <p:to>
                                        <p:strVal val="visible"/>
                                      </p:to>
                                    </p:set>
                                    <p:animEffect transition="in" filter="blinds(horizontal)">
                                      <p:cBhvr>
                                        <p:cTn id="12" dur="500"/>
                                        <p:tgtEl>
                                          <p:spTgt spid="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4">
                                            <p:txEl>
                                              <p:pRg st="3" end="3"/>
                                            </p:txEl>
                                          </p:spTgt>
                                        </p:tgtEl>
                                        <p:attrNameLst>
                                          <p:attrName>style.visibility</p:attrName>
                                        </p:attrNameLst>
                                      </p:cBhvr>
                                      <p:to>
                                        <p:strVal val="visible"/>
                                      </p:to>
                                    </p:set>
                                    <p:animEffect transition="in" filter="blinds(horizontal)">
                                      <p:cBhvr>
                                        <p:cTn id="17" dur="500"/>
                                        <p:tgtEl>
                                          <p:spTgt spid="23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34">
                                            <p:txEl>
                                              <p:pRg st="5" end="5"/>
                                            </p:txEl>
                                          </p:spTgt>
                                        </p:tgtEl>
                                        <p:attrNameLst>
                                          <p:attrName>style.visibility</p:attrName>
                                        </p:attrNameLst>
                                      </p:cBhvr>
                                      <p:to>
                                        <p:strVal val="visible"/>
                                      </p:to>
                                    </p:set>
                                    <p:animEffect transition="in" filter="blinds(horizontal)">
                                      <p:cBhvr>
                                        <p:cTn id="20" dur="500"/>
                                        <p:tgtEl>
                                          <p:spTgt spid="23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4">
                                            <p:txEl>
                                              <p:pRg st="6" end="6"/>
                                            </p:txEl>
                                          </p:spTgt>
                                        </p:tgtEl>
                                        <p:attrNameLst>
                                          <p:attrName>style.visibility</p:attrName>
                                        </p:attrNameLst>
                                      </p:cBhvr>
                                      <p:to>
                                        <p:strVal val="visible"/>
                                      </p:to>
                                    </p:set>
                                    <p:animEffect transition="in" filter="blinds(horizontal)">
                                      <p:cBhvr>
                                        <p:cTn id="25" dur="500"/>
                                        <p:tgtEl>
                                          <p:spTgt spid="23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blinds(horizontal)">
                                      <p:cBhvr>
                                        <p:cTn id="30" dur="500"/>
                                        <p:tgtEl>
                                          <p:spTgt spid="23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4">
                                            <p:txEl>
                                              <p:pRg st="8" end="8"/>
                                            </p:txEl>
                                          </p:spTgt>
                                        </p:tgtEl>
                                        <p:attrNameLst>
                                          <p:attrName>style.visibility</p:attrName>
                                        </p:attrNameLst>
                                      </p:cBhvr>
                                      <p:to>
                                        <p:strVal val="visible"/>
                                      </p:to>
                                    </p:set>
                                    <p:animEffect transition="in" filter="blinds(horizontal)">
                                      <p:cBhvr>
                                        <p:cTn id="35" dur="500"/>
                                        <p:tgtEl>
                                          <p:spTgt spid="23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34">
                                            <p:txEl>
                                              <p:pRg st="9" end="9"/>
                                            </p:txEl>
                                          </p:spTgt>
                                        </p:tgtEl>
                                        <p:attrNameLst>
                                          <p:attrName>style.visibility</p:attrName>
                                        </p:attrNameLst>
                                      </p:cBhvr>
                                      <p:to>
                                        <p:strVal val="visible"/>
                                      </p:to>
                                    </p:set>
                                    <p:animEffect transition="in" filter="blinds(horizontal)">
                                      <p:cBhvr>
                                        <p:cTn id="40" dur="500"/>
                                        <p:tgtEl>
                                          <p:spTgt spid="23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34">
                                            <p:txEl>
                                              <p:pRg st="10" end="10"/>
                                            </p:txEl>
                                          </p:spTgt>
                                        </p:tgtEl>
                                        <p:attrNameLst>
                                          <p:attrName>style.visibility</p:attrName>
                                        </p:attrNameLst>
                                      </p:cBhvr>
                                      <p:to>
                                        <p:strVal val="visible"/>
                                      </p:to>
                                    </p:set>
                                    <p:animEffect transition="in" filter="blinds(horizontal)">
                                      <p:cBhvr>
                                        <p:cTn id="45" dur="500"/>
                                        <p:tgtEl>
                                          <p:spTgt spid="2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827584" y="260648"/>
            <a:ext cx="7920880" cy="6477640"/>
          </a:xfrm>
          <a:prstGeom prst="rect">
            <a:avLst/>
          </a:prstGeom>
          <a:noFill/>
          <a:ln>
            <a:noFill/>
          </a:ln>
        </p:spPr>
        <p:txBody>
          <a:bodyPr spcFirstLastPara="1" wrap="square" lIns="90000" tIns="91425" rIns="91425" bIns="91425" anchor="t" anchorCtr="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The concept of the independence </a:t>
            </a:r>
            <a:endParaRPr lang="pl-PL" sz="2400" b="1" dirty="0">
              <a:latin typeface="Verdana" panose="020B0604030504040204" pitchFamily="34" charset="0"/>
              <a:ea typeface="Verdana" panose="020B0604030504040204" pitchFamily="34" charset="0"/>
              <a:cs typeface="Verdana" panose="020B0604030504040204" pitchFamily="34" charset="0"/>
            </a:endParaRPr>
          </a:p>
          <a:p>
            <a:pPr algn="ctr"/>
            <a:r>
              <a:rPr lang="en-US" sz="2400" b="1" dirty="0">
                <a:latin typeface="Verdana" panose="020B0604030504040204" pitchFamily="34" charset="0"/>
                <a:ea typeface="Verdana" panose="020B0604030504040204" pitchFamily="34" charset="0"/>
                <a:cs typeface="Verdana" panose="020B0604030504040204" pitchFamily="34" charset="0"/>
              </a:rPr>
              <a:t>of national courts</a:t>
            </a:r>
            <a:r>
              <a:rPr lang="en-US" sz="2400" dirty="0">
                <a:latin typeface="Verdana" panose="020B0604030504040204" pitchFamily="34" charset="0"/>
                <a:ea typeface="Verdana" panose="020B0604030504040204" pitchFamily="34" charset="0"/>
                <a:cs typeface="Verdana" panose="020B0604030504040204" pitchFamily="34" charset="0"/>
              </a:rPr>
              <a:t> </a:t>
            </a:r>
            <a:endParaRPr lang="pl-PL"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Commission v Poland, C-619/18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(72) The first aspect, which is </a:t>
            </a:r>
            <a:r>
              <a:rPr kumimoji="0" lang="en-US" sz="2000" b="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external</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 nature, requires that the court concerned exercise its functions </a:t>
            </a:r>
            <a:r>
              <a:rPr kumimoji="0" lang="en-US" sz="2000" b="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wholly autonomously</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without being subject to any hierarchical constraint or subordinated to any other body and without taking orders or instructions from any source whatsoever, thus being protected against </a:t>
            </a:r>
            <a:r>
              <a:rPr kumimoji="0" lang="en-US" sz="2000" b="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external interventions </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or pressure liable to impair the independent judgment of its members and to influence their decisions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(73) The second aspect, which is </a:t>
            </a:r>
            <a:r>
              <a:rPr kumimoji="0" lang="en-US" sz="2000" b="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internal</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 nature, is for its part linked to </a:t>
            </a:r>
            <a:r>
              <a:rPr kumimoji="0" lang="en-US" sz="2000" b="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impartiality</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and seeks to ensure that an </a:t>
            </a:r>
            <a:r>
              <a:rPr kumimoji="0" lang="en-US" sz="2000" b="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equal distance is maintained from the parties </a:t>
            </a:r>
            <a:r>
              <a:rPr kumimoji="0" lang="en-US" sz="2000" b="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 the proceedings and their respective interests with regard to the subject matter of those proceedings. That aspect requires objectivity and the absence of any interest in the outcome of the proceedings apart from the strict application of the rule of law</a:t>
            </a:r>
          </a:p>
        </p:txBody>
      </p:sp>
    </p:spTree>
    <p:extLst>
      <p:ext uri="{BB962C8B-B14F-4D97-AF65-F5344CB8AC3E}">
        <p14:creationId xmlns:p14="http://schemas.microsoft.com/office/powerpoint/2010/main" val="1695240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899592" y="332656"/>
            <a:ext cx="7704856" cy="5909280"/>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l-GR" sz="2400" b="1" dirty="0">
              <a:latin typeface="Verdana" panose="020B0604030504040204" pitchFamily="34" charset="0"/>
              <a:ea typeface="Verdana" panose="020B0604030504040204" pitchFamily="34" charset="0"/>
              <a:cs typeface="Verdana" panose="020B0604030504040204" pitchFamily="34" charset="0"/>
            </a:endParaRPr>
          </a:p>
          <a:p>
            <a:pPr algn="ctr"/>
            <a:r>
              <a:rPr lang="en-GB" sz="2400" b="1" dirty="0">
                <a:latin typeface="Verdana" panose="020B0604030504040204" pitchFamily="34" charset="0"/>
                <a:ea typeface="Verdana" panose="020B0604030504040204" pitchFamily="34" charset="0"/>
                <a:cs typeface="Verdana" panose="020B0604030504040204" pitchFamily="34" charset="0"/>
              </a:rPr>
              <a:t>WHY WE NEED INDEPENDENT COURTS?</a:t>
            </a:r>
          </a:p>
          <a:p>
            <a:pPr algn="ctr"/>
            <a:endParaRPr lang="en-GB" sz="2400" dirty="0">
              <a:latin typeface="Verdana" panose="020B0604030504040204" pitchFamily="34" charset="0"/>
              <a:ea typeface="Verdana" panose="020B0604030504040204" pitchFamily="34" charset="0"/>
              <a:cs typeface="Verdana" panose="020B0604030504040204" pitchFamily="34" charset="0"/>
            </a:endParaRPr>
          </a:p>
          <a:p>
            <a:pPr algn="just"/>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(74) </a:t>
            </a:r>
            <a:r>
              <a:rPr kumimoji="0" lang="en-US"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Those guarantees of independence and impartiality require rules, particularly as regards the composition of the body and the appointment, length of service and grounds for abstention, rejection and dismissal of its members, that are such as </a:t>
            </a:r>
            <a:r>
              <a:rPr kumimoji="0" lang="en-US" sz="2400" b="1" i="1" u="none" strike="noStrike" kern="1200" cap="none" spc="0" normalizeH="0" baseline="0" noProof="0" dirty="0">
                <a:ln>
                  <a:noFill/>
                </a:ln>
                <a:solidFill>
                  <a:prstClr val="black"/>
                </a:solidFill>
                <a:effectLst/>
                <a:highlight>
                  <a:srgbClr val="FF0000"/>
                </a:highlight>
                <a:uLnTx/>
                <a:uFillTx/>
                <a:latin typeface="Verdana" panose="020B0604030504040204" pitchFamily="34" charset="0"/>
                <a:ea typeface="Verdana" panose="020B0604030504040204" pitchFamily="34" charset="0"/>
                <a:cs typeface="Verdana" panose="020B0604030504040204" pitchFamily="34" charset="0"/>
              </a:rPr>
              <a:t>to dispel any reasonable doubt in the minds of individuals </a:t>
            </a:r>
            <a:r>
              <a:rPr kumimoji="0" lang="en-US"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 to the imperviousness of that body to external factors and its neutrality with respect to the interests before it</a:t>
            </a:r>
          </a:p>
          <a:p>
            <a:pPr algn="ctr"/>
            <a:endParaRPr lang="en-GB" sz="2400" dirty="0">
              <a:latin typeface="+mj-lt"/>
            </a:endParaRPr>
          </a:p>
          <a:p>
            <a:pPr algn="ctr"/>
            <a:endParaRPr lang="en-GB" sz="2400" dirty="0">
              <a:latin typeface="+mj-lt"/>
            </a:endParaRPr>
          </a:p>
        </p:txBody>
      </p:sp>
    </p:spTree>
    <p:extLst>
      <p:ext uri="{BB962C8B-B14F-4D97-AF65-F5344CB8AC3E}">
        <p14:creationId xmlns:p14="http://schemas.microsoft.com/office/powerpoint/2010/main" val="3982876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971600" y="197361"/>
            <a:ext cx="7416824" cy="5293727"/>
          </a:xfrm>
          <a:prstGeom prst="rect">
            <a:avLst/>
          </a:prstGeom>
          <a:noFill/>
          <a:ln>
            <a:noFill/>
          </a:ln>
        </p:spPr>
        <p:txBody>
          <a:bodyPr spcFirstLastPara="1" wrap="square" lIns="90000"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WHAT ELSE?</a:t>
            </a:r>
          </a:p>
          <a:p>
            <a:pPr algn="ctr"/>
            <a:r>
              <a:rPr lang="en-GB" sz="2400" u="sng" dirty="0" err="1">
                <a:latin typeface="Verdana" panose="020B0604030504040204" pitchFamily="34" charset="0"/>
                <a:ea typeface="Verdana" panose="020B0604030504040204" pitchFamily="34" charset="0"/>
                <a:cs typeface="Verdana" panose="020B0604030504040204" pitchFamily="34" charset="0"/>
              </a:rPr>
              <a:t>Irremovability</a:t>
            </a:r>
            <a:r>
              <a:rPr lang="en-GB" sz="2400" u="sng" dirty="0">
                <a:latin typeface="Verdana" panose="020B0604030504040204" pitchFamily="34" charset="0"/>
                <a:ea typeface="Verdana" panose="020B0604030504040204" pitchFamily="34" charset="0"/>
                <a:cs typeface="Verdana" panose="020B0604030504040204" pitchFamily="34" charset="0"/>
              </a:rPr>
              <a:t> of judges</a:t>
            </a:r>
          </a:p>
          <a:p>
            <a:pPr algn="ctr"/>
            <a:endParaRPr lang="en-GB" sz="2400" dirty="0">
              <a:latin typeface="Verdana" panose="020B0604030504040204" pitchFamily="34" charset="0"/>
              <a:ea typeface="Verdana" panose="020B0604030504040204" pitchFamily="34" charset="0"/>
              <a:cs typeface="Verdana" panose="020B0604030504040204" pitchFamily="34" charset="0"/>
            </a:endParaRPr>
          </a:p>
          <a:p>
            <a:pPr algn="just"/>
            <a:r>
              <a:rPr lang="en-US" sz="2000" dirty="0">
                <a:latin typeface="Verdana" panose="020B0604030504040204" pitchFamily="34" charset="0"/>
                <a:ea typeface="Verdana" panose="020B0604030504040204" pitchFamily="34" charset="0"/>
                <a:cs typeface="Verdana" panose="020B0604030504040204" pitchFamily="34" charset="0"/>
              </a:rPr>
              <a:t>(76) The principle of </a:t>
            </a:r>
            <a:r>
              <a:rPr lang="en-US" sz="2000" dirty="0" err="1">
                <a:latin typeface="Verdana" panose="020B0604030504040204" pitchFamily="34" charset="0"/>
                <a:ea typeface="Verdana" panose="020B0604030504040204" pitchFamily="34" charset="0"/>
                <a:cs typeface="Verdana" panose="020B0604030504040204" pitchFamily="34" charset="0"/>
              </a:rPr>
              <a:t>irremovability</a:t>
            </a:r>
            <a:r>
              <a:rPr lang="en-US" sz="2000" dirty="0">
                <a:latin typeface="Verdana" panose="020B0604030504040204" pitchFamily="34" charset="0"/>
                <a:ea typeface="Verdana" panose="020B0604030504040204" pitchFamily="34" charset="0"/>
                <a:cs typeface="Verdana" panose="020B0604030504040204" pitchFamily="34" charset="0"/>
              </a:rPr>
              <a:t> requires, in particular, that judges may remain in post provided that they have not reached the obligatory retirement age or until the expiry of their mandate, where that mandate is for a fixed term. While it is </a:t>
            </a:r>
            <a:r>
              <a:rPr lang="en-US" sz="2000" u="sng" dirty="0">
                <a:latin typeface="Verdana" panose="020B0604030504040204" pitchFamily="34" charset="0"/>
                <a:ea typeface="Verdana" panose="020B0604030504040204" pitchFamily="34" charset="0"/>
                <a:cs typeface="Verdana" panose="020B0604030504040204" pitchFamily="34" charset="0"/>
              </a:rPr>
              <a:t>not wholly absolute</a:t>
            </a:r>
            <a:r>
              <a:rPr lang="en-US" sz="2000" dirty="0">
                <a:latin typeface="Verdana" panose="020B0604030504040204" pitchFamily="34" charset="0"/>
                <a:ea typeface="Verdana" panose="020B0604030504040204" pitchFamily="34" charset="0"/>
                <a:cs typeface="Verdana" panose="020B0604030504040204" pitchFamily="34" charset="0"/>
              </a:rPr>
              <a:t>, there can be no exceptions to that principle unless they are </a:t>
            </a:r>
            <a:r>
              <a:rPr lang="en-US" sz="2000" u="sng" dirty="0">
                <a:latin typeface="Verdana" panose="020B0604030504040204" pitchFamily="34" charset="0"/>
                <a:ea typeface="Verdana" panose="020B0604030504040204" pitchFamily="34" charset="0"/>
                <a:cs typeface="Verdana" panose="020B0604030504040204" pitchFamily="34" charset="0"/>
              </a:rPr>
              <a:t>warranted by legitimate and compelling grounds, subject to the principle of proportionality</a:t>
            </a:r>
            <a:r>
              <a:rPr lang="en-US" sz="2000" dirty="0">
                <a:latin typeface="Verdana" panose="020B0604030504040204" pitchFamily="34" charset="0"/>
                <a:ea typeface="Verdana" panose="020B0604030504040204" pitchFamily="34" charset="0"/>
                <a:cs typeface="Verdana" panose="020B0604030504040204" pitchFamily="34" charset="0"/>
              </a:rPr>
              <a:t>. Thus, it is widely accepted that judges may be dismissed if they are deemed unfit for the purposes of carrying out their duties on account of incapacity or a serious breach of their obligations, provided the appropriate procedures are followed</a:t>
            </a:r>
          </a:p>
        </p:txBody>
      </p:sp>
    </p:spTree>
    <p:extLst>
      <p:ext uri="{BB962C8B-B14F-4D97-AF65-F5344CB8AC3E}">
        <p14:creationId xmlns:p14="http://schemas.microsoft.com/office/powerpoint/2010/main" val="2955877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1043608" y="210057"/>
            <a:ext cx="7416824" cy="6771054"/>
          </a:xfrm>
          <a:prstGeom prst="rect">
            <a:avLst/>
          </a:prstGeom>
          <a:noFill/>
          <a:ln>
            <a:noFill/>
          </a:ln>
        </p:spPr>
        <p:txBody>
          <a:bodyPr spcFirstLastPara="1" wrap="square" lIns="90000" tIns="91425" rIns="91425" bIns="91425" anchor="t" anchorCtr="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WHAT ELSE?</a:t>
            </a:r>
            <a:endParaRPr kumimoji="0" lang="en-US" sz="2400" b="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gn="ctr"/>
            <a:r>
              <a:rPr lang="en-GB" sz="2400" u="sng" dirty="0">
                <a:latin typeface="Verdana" panose="020B0604030504040204" pitchFamily="34" charset="0"/>
                <a:ea typeface="Verdana" panose="020B0604030504040204" pitchFamily="34" charset="0"/>
                <a:cs typeface="Verdana" panose="020B0604030504040204" pitchFamily="34" charset="0"/>
              </a:rPr>
              <a:t>Disciplinary liability of judges</a:t>
            </a:r>
          </a:p>
          <a:p>
            <a:pPr marL="0" indent="0" algn="just">
              <a:spcBef>
                <a:spcPts val="1200"/>
              </a:spcBef>
              <a:buNone/>
            </a:pPr>
            <a:r>
              <a:rPr lang="en-US" sz="2000" dirty="0">
                <a:latin typeface="Verdana" panose="020B0604030504040204" pitchFamily="34" charset="0"/>
                <a:ea typeface="Verdana" panose="020B0604030504040204" pitchFamily="34" charset="0"/>
                <a:cs typeface="Verdana" panose="020B0604030504040204" pitchFamily="34" charset="0"/>
              </a:rPr>
              <a:t>(77) the requirement of independence means that the rules governing the disciplinary regime and, accordingly, any dismissal of those who have the task of adjudicating in a dispute must provide the necessary guarantees in order to </a:t>
            </a:r>
            <a:r>
              <a:rPr lang="en-US" sz="2000" u="sng" dirty="0">
                <a:latin typeface="Verdana" panose="020B0604030504040204" pitchFamily="34" charset="0"/>
                <a:ea typeface="Verdana" panose="020B0604030504040204" pitchFamily="34" charset="0"/>
                <a:cs typeface="Verdana" panose="020B0604030504040204" pitchFamily="34" charset="0"/>
              </a:rPr>
              <a:t>prevent any risk of that disciplinary regime being used as a system of political control </a:t>
            </a:r>
            <a:r>
              <a:rPr lang="en-US" sz="2000" dirty="0">
                <a:latin typeface="Verdana" panose="020B0604030504040204" pitchFamily="34" charset="0"/>
                <a:ea typeface="Verdana" panose="020B0604030504040204" pitchFamily="34" charset="0"/>
                <a:cs typeface="Verdana" panose="020B0604030504040204" pitchFamily="34" charset="0"/>
              </a:rPr>
              <a:t>of the content of judicial decisions.</a:t>
            </a:r>
          </a:p>
          <a:p>
            <a:pPr marL="0" indent="0" algn="just">
              <a:spcBef>
                <a:spcPts val="1200"/>
              </a:spcBef>
              <a:buNone/>
            </a:pPr>
            <a:r>
              <a:rPr lang="en-US" sz="2000" dirty="0">
                <a:latin typeface="Verdana" panose="020B0604030504040204" pitchFamily="34" charset="0"/>
                <a:ea typeface="Verdana" panose="020B0604030504040204" pitchFamily="34" charset="0"/>
                <a:cs typeface="Verdana" panose="020B0604030504040204" pitchFamily="34" charset="0"/>
              </a:rPr>
              <a:t>Thus, rules which define, in particular, both </a:t>
            </a:r>
            <a:r>
              <a:rPr lang="en-US" sz="2000" u="sng" dirty="0">
                <a:latin typeface="Verdana" panose="020B0604030504040204" pitchFamily="34" charset="0"/>
                <a:ea typeface="Verdana" panose="020B0604030504040204" pitchFamily="34" charset="0"/>
                <a:cs typeface="Verdana" panose="020B0604030504040204" pitchFamily="34" charset="0"/>
              </a:rPr>
              <a:t>conduct</a:t>
            </a:r>
            <a:r>
              <a:rPr lang="en-US" sz="2000" dirty="0">
                <a:latin typeface="Verdana" panose="020B0604030504040204" pitchFamily="34" charset="0"/>
                <a:ea typeface="Verdana" panose="020B0604030504040204" pitchFamily="34" charset="0"/>
                <a:cs typeface="Verdana" panose="020B0604030504040204" pitchFamily="34" charset="0"/>
              </a:rPr>
              <a:t> amounting to disciplinary offences and the </a:t>
            </a:r>
            <a:r>
              <a:rPr lang="en-US" sz="2000" u="sng" dirty="0">
                <a:latin typeface="Verdana" panose="020B0604030504040204" pitchFamily="34" charset="0"/>
                <a:ea typeface="Verdana" panose="020B0604030504040204" pitchFamily="34" charset="0"/>
                <a:cs typeface="Verdana" panose="020B0604030504040204" pitchFamily="34" charset="0"/>
              </a:rPr>
              <a:t>penalties</a:t>
            </a:r>
            <a:r>
              <a:rPr lang="en-US" sz="2000" dirty="0">
                <a:latin typeface="Verdana" panose="020B0604030504040204" pitchFamily="34" charset="0"/>
                <a:ea typeface="Verdana" panose="020B0604030504040204" pitchFamily="34" charset="0"/>
                <a:cs typeface="Verdana" panose="020B0604030504040204" pitchFamily="34" charset="0"/>
              </a:rPr>
              <a:t> actually applicable, which provide for the involvement of an independent body in accordance with a procedure which fully safeguards the rights enshrined in Articles 47 and 48 of the Charter, in particular the rights of the </a:t>
            </a:r>
            <a:r>
              <a:rPr lang="en-US" sz="2000" dirty="0" err="1">
                <a:latin typeface="Verdana" panose="020B0604030504040204" pitchFamily="34" charset="0"/>
                <a:ea typeface="Verdana" panose="020B0604030504040204" pitchFamily="34" charset="0"/>
                <a:cs typeface="Verdana" panose="020B0604030504040204" pitchFamily="34" charset="0"/>
              </a:rPr>
              <a:t>defence</a:t>
            </a:r>
            <a:r>
              <a:rPr lang="en-US" sz="2000" dirty="0">
                <a:latin typeface="Verdana" panose="020B0604030504040204" pitchFamily="34" charset="0"/>
                <a:ea typeface="Verdana" panose="020B0604030504040204" pitchFamily="34" charset="0"/>
                <a:cs typeface="Verdana" panose="020B0604030504040204" pitchFamily="34" charset="0"/>
              </a:rPr>
              <a:t>, and which lay down the </a:t>
            </a:r>
            <a:r>
              <a:rPr lang="en-US" sz="2000" u="sng" dirty="0">
                <a:latin typeface="Verdana" panose="020B0604030504040204" pitchFamily="34" charset="0"/>
                <a:ea typeface="Verdana" panose="020B0604030504040204" pitchFamily="34" charset="0"/>
                <a:cs typeface="Verdana" panose="020B0604030504040204" pitchFamily="34" charset="0"/>
              </a:rPr>
              <a:t>possibility of bringing legal proceedings challenging the disciplinary bodies’ decisions </a:t>
            </a:r>
            <a:r>
              <a:rPr lang="en-US" sz="2000" dirty="0">
                <a:latin typeface="Verdana" panose="020B0604030504040204" pitchFamily="34" charset="0"/>
                <a:ea typeface="Verdana" panose="020B0604030504040204" pitchFamily="34" charset="0"/>
                <a:cs typeface="Verdana" panose="020B0604030504040204" pitchFamily="34" charset="0"/>
              </a:rPr>
              <a:t>constitute a set of guarantees that are essential for safeguarding the independence of the judiciary</a:t>
            </a:r>
            <a:endParaRPr lang="el-G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45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{2DF6A537-4018-D141-9BD4-31E38C09B98E}tf10001072</Template>
  <TotalTime>7125</TotalTime>
  <Words>1794</Words>
  <Application>Microsoft Macintosh PowerPoint</Application>
  <PresentationFormat>On-screen Show (4:3)</PresentationFormat>
  <Paragraphs>179</Paragraphs>
  <Slides>21</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Helvetica</vt:lpstr>
      <vt:lpstr>Verdana</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we create such a legal construction? Rule of law crisis</vt:lpstr>
      <vt:lpstr>PowerPoint Presentation</vt:lpstr>
      <vt:lpstr>MEMBER STATES</vt:lpstr>
      <vt:lpstr>1. POLAND</vt:lpstr>
      <vt:lpstr>POLAND CHRONOLOGY</vt:lpstr>
      <vt:lpstr>PowerPoint Presentation</vt:lpstr>
      <vt:lpstr>POLAND CHRONOLOGY</vt:lpstr>
      <vt:lpstr>PowerPoint Presentation</vt:lpstr>
      <vt:lpstr>PowerPoint Presentation</vt:lpstr>
      <vt:lpstr>ROMANIA – confusion at national level</vt:lpstr>
      <vt:lpstr>HUNGARY?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University Press Figure</dc:title>
  <cp:lastModifiedBy>Anastasios Brakatsoulas</cp:lastModifiedBy>
  <cp:revision>276</cp:revision>
  <dcterms:created xsi:type="dcterms:W3CDTF">2015-12-31T14:57:12Z</dcterms:created>
  <dcterms:modified xsi:type="dcterms:W3CDTF">2025-02-03T22:29:28Z</dcterms:modified>
</cp:coreProperties>
</file>