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50"/>
  </p:notesMasterIdLst>
  <p:sldIdLst>
    <p:sldId id="256" r:id="rId2"/>
    <p:sldId id="286" r:id="rId3"/>
    <p:sldId id="287" r:id="rId4"/>
    <p:sldId id="288" r:id="rId5"/>
    <p:sldId id="290" r:id="rId6"/>
    <p:sldId id="291" r:id="rId7"/>
    <p:sldId id="257" r:id="rId8"/>
    <p:sldId id="258" r:id="rId9"/>
    <p:sldId id="261" r:id="rId10"/>
    <p:sldId id="314" r:id="rId11"/>
    <p:sldId id="285" r:id="rId12"/>
    <p:sldId id="262" r:id="rId13"/>
    <p:sldId id="315" r:id="rId14"/>
    <p:sldId id="311" r:id="rId15"/>
    <p:sldId id="304" r:id="rId16"/>
    <p:sldId id="305" r:id="rId17"/>
    <p:sldId id="306" r:id="rId18"/>
    <p:sldId id="307" r:id="rId19"/>
    <p:sldId id="269" r:id="rId20"/>
    <p:sldId id="270" r:id="rId21"/>
    <p:sldId id="271" r:id="rId22"/>
    <p:sldId id="272" r:id="rId23"/>
    <p:sldId id="309" r:id="rId24"/>
    <p:sldId id="310" r:id="rId25"/>
    <p:sldId id="263" r:id="rId26"/>
    <p:sldId id="264" r:id="rId27"/>
    <p:sldId id="298" r:id="rId28"/>
    <p:sldId id="266" r:id="rId29"/>
    <p:sldId id="312" r:id="rId30"/>
    <p:sldId id="313" r:id="rId31"/>
    <p:sldId id="267" r:id="rId32"/>
    <p:sldId id="268" r:id="rId33"/>
    <p:sldId id="294" r:id="rId34"/>
    <p:sldId id="295" r:id="rId35"/>
    <p:sldId id="299" r:id="rId36"/>
    <p:sldId id="300" r:id="rId37"/>
    <p:sldId id="259" r:id="rId38"/>
    <p:sldId id="301" r:id="rId39"/>
    <p:sldId id="274" r:id="rId40"/>
    <p:sldId id="260" r:id="rId41"/>
    <p:sldId id="302" r:id="rId42"/>
    <p:sldId id="284" r:id="rId43"/>
    <p:sldId id="303" r:id="rId44"/>
    <p:sldId id="273" r:id="rId45"/>
    <p:sldId id="296" r:id="rId46"/>
    <p:sldId id="297" r:id="rId47"/>
    <p:sldId id="283" r:id="rId48"/>
    <p:sldId id="28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701"/>
  </p:normalViewPr>
  <p:slideViewPr>
    <p:cSldViewPr snapToGrid="0">
      <p:cViewPr>
        <p:scale>
          <a:sx n="144" d="100"/>
          <a:sy n="144" d="100"/>
        </p:scale>
        <p:origin x="-8"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653B8-01C1-43D8-8B08-86C35C6F79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6E131D6-1F8D-41FD-8F83-48DA709A431B}">
      <dgm:prSet/>
      <dgm:spPr/>
      <dgm:t>
        <a:bodyPr/>
        <a:lstStyle/>
        <a:p>
          <a:r>
            <a:rPr lang="en-GB"/>
            <a:t>Council of Europe</a:t>
          </a:r>
          <a:endParaRPr lang="en-US"/>
        </a:p>
      </dgm:t>
    </dgm:pt>
    <dgm:pt modelId="{2F0C7951-734C-44D2-AB8D-3C94D9BEB2FE}" type="parTrans" cxnId="{538FE9FC-BA81-4370-8315-9C278D13BE0A}">
      <dgm:prSet/>
      <dgm:spPr/>
      <dgm:t>
        <a:bodyPr/>
        <a:lstStyle/>
        <a:p>
          <a:endParaRPr lang="en-US"/>
        </a:p>
      </dgm:t>
    </dgm:pt>
    <dgm:pt modelId="{21949EB8-E87F-490A-8EF1-F6EDD90B8B7B}" type="sibTrans" cxnId="{538FE9FC-BA81-4370-8315-9C278D13BE0A}">
      <dgm:prSet/>
      <dgm:spPr/>
      <dgm:t>
        <a:bodyPr/>
        <a:lstStyle/>
        <a:p>
          <a:endParaRPr lang="en-US"/>
        </a:p>
      </dgm:t>
    </dgm:pt>
    <dgm:pt modelId="{AA6D38E4-BDBF-4809-88A1-2124FE35F190}">
      <dgm:prSet/>
      <dgm:spPr/>
      <dgm:t>
        <a:bodyPr/>
        <a:lstStyle/>
        <a:p>
          <a:r>
            <a:rPr lang="ro-RO"/>
            <a:t>European Convention on Human Rights</a:t>
          </a:r>
          <a:endParaRPr lang="en-US"/>
        </a:p>
      </dgm:t>
    </dgm:pt>
    <dgm:pt modelId="{B0FB7820-30D1-4B6E-9D83-D2C0C92F1A38}" type="parTrans" cxnId="{4AACABE6-9314-4CA0-BB1C-0D5B362D092C}">
      <dgm:prSet/>
      <dgm:spPr/>
      <dgm:t>
        <a:bodyPr/>
        <a:lstStyle/>
        <a:p>
          <a:endParaRPr lang="en-US"/>
        </a:p>
      </dgm:t>
    </dgm:pt>
    <dgm:pt modelId="{C59A9688-C8C0-4B9A-8497-104689E76EE3}" type="sibTrans" cxnId="{4AACABE6-9314-4CA0-BB1C-0D5B362D092C}">
      <dgm:prSet/>
      <dgm:spPr/>
      <dgm:t>
        <a:bodyPr/>
        <a:lstStyle/>
        <a:p>
          <a:endParaRPr lang="en-US"/>
        </a:p>
      </dgm:t>
    </dgm:pt>
    <dgm:pt modelId="{92EFF3C6-6B32-4A28-B353-FDB035D12B93}">
      <dgm:prSet/>
      <dgm:spPr/>
      <dgm:t>
        <a:bodyPr/>
        <a:lstStyle/>
        <a:p>
          <a:r>
            <a:rPr lang="ro-RO"/>
            <a:t>European Court of Human Rights</a:t>
          </a:r>
          <a:endParaRPr lang="en-US"/>
        </a:p>
      </dgm:t>
    </dgm:pt>
    <dgm:pt modelId="{08F2F7F1-F2E1-4F7A-9B4A-AE12513E6D42}" type="parTrans" cxnId="{84B4477E-DCE9-4112-B038-54A057DDE377}">
      <dgm:prSet/>
      <dgm:spPr/>
      <dgm:t>
        <a:bodyPr/>
        <a:lstStyle/>
        <a:p>
          <a:endParaRPr lang="en-US"/>
        </a:p>
      </dgm:t>
    </dgm:pt>
    <dgm:pt modelId="{0A204A5D-F3A4-4DEC-A582-C0F00DD38CD9}" type="sibTrans" cxnId="{84B4477E-DCE9-4112-B038-54A057DDE377}">
      <dgm:prSet/>
      <dgm:spPr/>
      <dgm:t>
        <a:bodyPr/>
        <a:lstStyle/>
        <a:p>
          <a:endParaRPr lang="en-US"/>
        </a:p>
      </dgm:t>
    </dgm:pt>
    <dgm:pt modelId="{F1ACD47A-2198-4B0D-B3FC-71E67BC59C33}">
      <dgm:prSet/>
      <dgm:spPr/>
      <dgm:t>
        <a:bodyPr/>
        <a:lstStyle/>
        <a:p>
          <a:r>
            <a:rPr lang="en-GB" dirty="0"/>
            <a:t>European Communities / European Union</a:t>
          </a:r>
          <a:endParaRPr lang="en-US" dirty="0"/>
        </a:p>
      </dgm:t>
    </dgm:pt>
    <dgm:pt modelId="{940A8E67-DE74-48FA-A589-170B54E726FA}" type="parTrans" cxnId="{A65B66DA-6627-4CF5-B0BF-D63DE02AE8F5}">
      <dgm:prSet/>
      <dgm:spPr/>
      <dgm:t>
        <a:bodyPr/>
        <a:lstStyle/>
        <a:p>
          <a:endParaRPr lang="en-US"/>
        </a:p>
      </dgm:t>
    </dgm:pt>
    <dgm:pt modelId="{736BFCAC-36E2-45A6-8B3E-2B5FBD45A61B}" type="sibTrans" cxnId="{A65B66DA-6627-4CF5-B0BF-D63DE02AE8F5}">
      <dgm:prSet/>
      <dgm:spPr/>
      <dgm:t>
        <a:bodyPr/>
        <a:lstStyle/>
        <a:p>
          <a:endParaRPr lang="en-US"/>
        </a:p>
      </dgm:t>
    </dgm:pt>
    <dgm:pt modelId="{9217D3AD-8C27-465F-B008-47F50306DEB8}">
      <dgm:prSet/>
      <dgm:spPr/>
      <dgm:t>
        <a:bodyPr/>
        <a:lstStyle/>
        <a:p>
          <a:r>
            <a:rPr lang="ro-RO"/>
            <a:t>Charter of Fundamental Rights of the European Union</a:t>
          </a:r>
          <a:endParaRPr lang="en-US"/>
        </a:p>
      </dgm:t>
    </dgm:pt>
    <dgm:pt modelId="{D86FA07F-2FE6-42B6-9BAF-CA22D785DA4B}" type="parTrans" cxnId="{1FDCBB68-FFD7-4E29-AE85-C74571BD7E3F}">
      <dgm:prSet/>
      <dgm:spPr/>
      <dgm:t>
        <a:bodyPr/>
        <a:lstStyle/>
        <a:p>
          <a:endParaRPr lang="en-US"/>
        </a:p>
      </dgm:t>
    </dgm:pt>
    <dgm:pt modelId="{12FDB9D8-DD36-493D-B503-2A6E60486413}" type="sibTrans" cxnId="{1FDCBB68-FFD7-4E29-AE85-C74571BD7E3F}">
      <dgm:prSet/>
      <dgm:spPr/>
      <dgm:t>
        <a:bodyPr/>
        <a:lstStyle/>
        <a:p>
          <a:endParaRPr lang="en-US"/>
        </a:p>
      </dgm:t>
    </dgm:pt>
    <dgm:pt modelId="{64E98EC6-1D76-4A11-82D3-43513DBEBCB1}">
      <dgm:prSet/>
      <dgm:spPr/>
      <dgm:t>
        <a:bodyPr/>
        <a:lstStyle/>
        <a:p>
          <a:r>
            <a:rPr lang="ro-RO"/>
            <a:t>Court of Justice of the European Union</a:t>
          </a:r>
          <a:endParaRPr lang="en-US"/>
        </a:p>
      </dgm:t>
    </dgm:pt>
    <dgm:pt modelId="{23218383-67CF-4195-95E8-BE622AB443F0}" type="parTrans" cxnId="{FDB15C99-40F0-4312-941E-BA1D1C61C701}">
      <dgm:prSet/>
      <dgm:spPr/>
      <dgm:t>
        <a:bodyPr/>
        <a:lstStyle/>
        <a:p>
          <a:endParaRPr lang="en-US"/>
        </a:p>
      </dgm:t>
    </dgm:pt>
    <dgm:pt modelId="{3334626E-F9F1-4402-B4AA-BFD85A17EDFF}" type="sibTrans" cxnId="{FDB15C99-40F0-4312-941E-BA1D1C61C701}">
      <dgm:prSet/>
      <dgm:spPr/>
      <dgm:t>
        <a:bodyPr/>
        <a:lstStyle/>
        <a:p>
          <a:endParaRPr lang="en-US"/>
        </a:p>
      </dgm:t>
    </dgm:pt>
    <dgm:pt modelId="{B950DED2-A115-2640-BAC7-092EEF0FC2C4}" type="pres">
      <dgm:prSet presAssocID="{8E7653B8-01C1-43D8-8B08-86C35C6F7967}" presName="diagram" presStyleCnt="0">
        <dgm:presLayoutVars>
          <dgm:dir/>
          <dgm:resizeHandles val="exact"/>
        </dgm:presLayoutVars>
      </dgm:prSet>
      <dgm:spPr/>
    </dgm:pt>
    <dgm:pt modelId="{AB9F8BB5-7FE9-6143-B80A-7773CD76CD36}" type="pres">
      <dgm:prSet presAssocID="{46E131D6-1F8D-41FD-8F83-48DA709A431B}" presName="node" presStyleLbl="node1" presStyleIdx="0" presStyleCnt="6">
        <dgm:presLayoutVars>
          <dgm:bulletEnabled val="1"/>
        </dgm:presLayoutVars>
      </dgm:prSet>
      <dgm:spPr/>
    </dgm:pt>
    <dgm:pt modelId="{15B1E5F1-8E6E-BE4F-8F56-A61DC829566B}" type="pres">
      <dgm:prSet presAssocID="{21949EB8-E87F-490A-8EF1-F6EDD90B8B7B}" presName="sibTrans" presStyleCnt="0"/>
      <dgm:spPr/>
    </dgm:pt>
    <dgm:pt modelId="{579760BE-6593-844F-921D-8CBAD94335C9}" type="pres">
      <dgm:prSet presAssocID="{AA6D38E4-BDBF-4809-88A1-2124FE35F190}" presName="node" presStyleLbl="node1" presStyleIdx="1" presStyleCnt="6">
        <dgm:presLayoutVars>
          <dgm:bulletEnabled val="1"/>
        </dgm:presLayoutVars>
      </dgm:prSet>
      <dgm:spPr/>
    </dgm:pt>
    <dgm:pt modelId="{1EAC569B-7CD5-D347-BA85-3BB9C4D902C6}" type="pres">
      <dgm:prSet presAssocID="{C59A9688-C8C0-4B9A-8497-104689E76EE3}" presName="sibTrans" presStyleCnt="0"/>
      <dgm:spPr/>
    </dgm:pt>
    <dgm:pt modelId="{30F32C40-F55D-CF45-A105-404BF5ECB975}" type="pres">
      <dgm:prSet presAssocID="{92EFF3C6-6B32-4A28-B353-FDB035D12B93}" presName="node" presStyleLbl="node1" presStyleIdx="2" presStyleCnt="6">
        <dgm:presLayoutVars>
          <dgm:bulletEnabled val="1"/>
        </dgm:presLayoutVars>
      </dgm:prSet>
      <dgm:spPr/>
    </dgm:pt>
    <dgm:pt modelId="{4D01D269-7AA9-3242-A67D-D782BD451372}" type="pres">
      <dgm:prSet presAssocID="{0A204A5D-F3A4-4DEC-A582-C0F00DD38CD9}" presName="sibTrans" presStyleCnt="0"/>
      <dgm:spPr/>
    </dgm:pt>
    <dgm:pt modelId="{1CD38B2F-5891-1F4A-B932-E9DBCD807F0F}" type="pres">
      <dgm:prSet presAssocID="{F1ACD47A-2198-4B0D-B3FC-71E67BC59C33}" presName="node" presStyleLbl="node1" presStyleIdx="3" presStyleCnt="6">
        <dgm:presLayoutVars>
          <dgm:bulletEnabled val="1"/>
        </dgm:presLayoutVars>
      </dgm:prSet>
      <dgm:spPr/>
    </dgm:pt>
    <dgm:pt modelId="{229840F5-8D18-3242-82B3-DA9DF88BC1B5}" type="pres">
      <dgm:prSet presAssocID="{736BFCAC-36E2-45A6-8B3E-2B5FBD45A61B}" presName="sibTrans" presStyleCnt="0"/>
      <dgm:spPr/>
    </dgm:pt>
    <dgm:pt modelId="{73A91F62-BF45-B042-AD50-060D59705DA4}" type="pres">
      <dgm:prSet presAssocID="{9217D3AD-8C27-465F-B008-47F50306DEB8}" presName="node" presStyleLbl="node1" presStyleIdx="4" presStyleCnt="6">
        <dgm:presLayoutVars>
          <dgm:bulletEnabled val="1"/>
        </dgm:presLayoutVars>
      </dgm:prSet>
      <dgm:spPr/>
    </dgm:pt>
    <dgm:pt modelId="{1CE9FC4B-487C-0045-AF68-86A4561E9663}" type="pres">
      <dgm:prSet presAssocID="{12FDB9D8-DD36-493D-B503-2A6E60486413}" presName="sibTrans" presStyleCnt="0"/>
      <dgm:spPr/>
    </dgm:pt>
    <dgm:pt modelId="{DEF19C94-5071-6A4A-956D-62A5666A3652}" type="pres">
      <dgm:prSet presAssocID="{64E98EC6-1D76-4A11-82D3-43513DBEBCB1}" presName="node" presStyleLbl="node1" presStyleIdx="5" presStyleCnt="6">
        <dgm:presLayoutVars>
          <dgm:bulletEnabled val="1"/>
        </dgm:presLayoutVars>
      </dgm:prSet>
      <dgm:spPr/>
    </dgm:pt>
  </dgm:ptLst>
  <dgm:cxnLst>
    <dgm:cxn modelId="{28776325-3C69-6441-8141-7914F5AEBD6A}" type="presOf" srcId="{46E131D6-1F8D-41FD-8F83-48DA709A431B}" destId="{AB9F8BB5-7FE9-6143-B80A-7773CD76CD36}" srcOrd="0" destOrd="0" presId="urn:microsoft.com/office/officeart/2005/8/layout/default"/>
    <dgm:cxn modelId="{3D248459-90E4-D542-9216-8B2F16ACD532}" type="presOf" srcId="{92EFF3C6-6B32-4A28-B353-FDB035D12B93}" destId="{30F32C40-F55D-CF45-A105-404BF5ECB975}" srcOrd="0" destOrd="0" presId="urn:microsoft.com/office/officeart/2005/8/layout/default"/>
    <dgm:cxn modelId="{1FDCBB68-FFD7-4E29-AE85-C74571BD7E3F}" srcId="{8E7653B8-01C1-43D8-8B08-86C35C6F7967}" destId="{9217D3AD-8C27-465F-B008-47F50306DEB8}" srcOrd="4" destOrd="0" parTransId="{D86FA07F-2FE6-42B6-9BAF-CA22D785DA4B}" sibTransId="{12FDB9D8-DD36-493D-B503-2A6E60486413}"/>
    <dgm:cxn modelId="{84B4477E-DCE9-4112-B038-54A057DDE377}" srcId="{8E7653B8-01C1-43D8-8B08-86C35C6F7967}" destId="{92EFF3C6-6B32-4A28-B353-FDB035D12B93}" srcOrd="2" destOrd="0" parTransId="{08F2F7F1-F2E1-4F7A-9B4A-AE12513E6D42}" sibTransId="{0A204A5D-F3A4-4DEC-A582-C0F00DD38CD9}"/>
    <dgm:cxn modelId="{FDB15C99-40F0-4312-941E-BA1D1C61C701}" srcId="{8E7653B8-01C1-43D8-8B08-86C35C6F7967}" destId="{64E98EC6-1D76-4A11-82D3-43513DBEBCB1}" srcOrd="5" destOrd="0" parTransId="{23218383-67CF-4195-95E8-BE622AB443F0}" sibTransId="{3334626E-F9F1-4402-B4AA-BFD85A17EDFF}"/>
    <dgm:cxn modelId="{6868D09E-182D-7E4E-A32B-7C0EE7FE50E7}" type="presOf" srcId="{9217D3AD-8C27-465F-B008-47F50306DEB8}" destId="{73A91F62-BF45-B042-AD50-060D59705DA4}" srcOrd="0" destOrd="0" presId="urn:microsoft.com/office/officeart/2005/8/layout/default"/>
    <dgm:cxn modelId="{4CBDC4C0-A13B-5649-8E71-7BB5FD19F8FA}" type="presOf" srcId="{8E7653B8-01C1-43D8-8B08-86C35C6F7967}" destId="{B950DED2-A115-2640-BAC7-092EEF0FC2C4}" srcOrd="0" destOrd="0" presId="urn:microsoft.com/office/officeart/2005/8/layout/default"/>
    <dgm:cxn modelId="{8A0CBDC8-09FE-1C48-B196-A3A0150E0948}" type="presOf" srcId="{AA6D38E4-BDBF-4809-88A1-2124FE35F190}" destId="{579760BE-6593-844F-921D-8CBAD94335C9}" srcOrd="0" destOrd="0" presId="urn:microsoft.com/office/officeart/2005/8/layout/default"/>
    <dgm:cxn modelId="{94B800D2-4FE0-2B40-92FE-2863424D4FA2}" type="presOf" srcId="{64E98EC6-1D76-4A11-82D3-43513DBEBCB1}" destId="{DEF19C94-5071-6A4A-956D-62A5666A3652}" srcOrd="0" destOrd="0" presId="urn:microsoft.com/office/officeart/2005/8/layout/default"/>
    <dgm:cxn modelId="{A65B66DA-6627-4CF5-B0BF-D63DE02AE8F5}" srcId="{8E7653B8-01C1-43D8-8B08-86C35C6F7967}" destId="{F1ACD47A-2198-4B0D-B3FC-71E67BC59C33}" srcOrd="3" destOrd="0" parTransId="{940A8E67-DE74-48FA-A589-170B54E726FA}" sibTransId="{736BFCAC-36E2-45A6-8B3E-2B5FBD45A61B}"/>
    <dgm:cxn modelId="{49C3F3E0-AB14-F94D-A028-4295A17BD768}" type="presOf" srcId="{F1ACD47A-2198-4B0D-B3FC-71E67BC59C33}" destId="{1CD38B2F-5891-1F4A-B932-E9DBCD807F0F}" srcOrd="0" destOrd="0" presId="urn:microsoft.com/office/officeart/2005/8/layout/default"/>
    <dgm:cxn modelId="{4AACABE6-9314-4CA0-BB1C-0D5B362D092C}" srcId="{8E7653B8-01C1-43D8-8B08-86C35C6F7967}" destId="{AA6D38E4-BDBF-4809-88A1-2124FE35F190}" srcOrd="1" destOrd="0" parTransId="{B0FB7820-30D1-4B6E-9D83-D2C0C92F1A38}" sibTransId="{C59A9688-C8C0-4B9A-8497-104689E76EE3}"/>
    <dgm:cxn modelId="{538FE9FC-BA81-4370-8315-9C278D13BE0A}" srcId="{8E7653B8-01C1-43D8-8B08-86C35C6F7967}" destId="{46E131D6-1F8D-41FD-8F83-48DA709A431B}" srcOrd="0" destOrd="0" parTransId="{2F0C7951-734C-44D2-AB8D-3C94D9BEB2FE}" sibTransId="{21949EB8-E87F-490A-8EF1-F6EDD90B8B7B}"/>
    <dgm:cxn modelId="{C2041D24-0001-2043-906D-DF6B42B37CC4}" type="presParOf" srcId="{B950DED2-A115-2640-BAC7-092EEF0FC2C4}" destId="{AB9F8BB5-7FE9-6143-B80A-7773CD76CD36}" srcOrd="0" destOrd="0" presId="urn:microsoft.com/office/officeart/2005/8/layout/default"/>
    <dgm:cxn modelId="{0F2D0DB1-0AE8-6942-87F1-B7283BDB0DCD}" type="presParOf" srcId="{B950DED2-A115-2640-BAC7-092EEF0FC2C4}" destId="{15B1E5F1-8E6E-BE4F-8F56-A61DC829566B}" srcOrd="1" destOrd="0" presId="urn:microsoft.com/office/officeart/2005/8/layout/default"/>
    <dgm:cxn modelId="{A40338A4-ECC6-F14C-A78D-6542B4580412}" type="presParOf" srcId="{B950DED2-A115-2640-BAC7-092EEF0FC2C4}" destId="{579760BE-6593-844F-921D-8CBAD94335C9}" srcOrd="2" destOrd="0" presId="urn:microsoft.com/office/officeart/2005/8/layout/default"/>
    <dgm:cxn modelId="{DAB22D43-7229-9146-9A4D-4B27E2A100F7}" type="presParOf" srcId="{B950DED2-A115-2640-BAC7-092EEF0FC2C4}" destId="{1EAC569B-7CD5-D347-BA85-3BB9C4D902C6}" srcOrd="3" destOrd="0" presId="urn:microsoft.com/office/officeart/2005/8/layout/default"/>
    <dgm:cxn modelId="{F7F0FF2E-24E1-054E-86CC-DE54CC82B439}" type="presParOf" srcId="{B950DED2-A115-2640-BAC7-092EEF0FC2C4}" destId="{30F32C40-F55D-CF45-A105-404BF5ECB975}" srcOrd="4" destOrd="0" presId="urn:microsoft.com/office/officeart/2005/8/layout/default"/>
    <dgm:cxn modelId="{5C210EF4-0F35-5C48-A656-852DA6EF2ED1}" type="presParOf" srcId="{B950DED2-A115-2640-BAC7-092EEF0FC2C4}" destId="{4D01D269-7AA9-3242-A67D-D782BD451372}" srcOrd="5" destOrd="0" presId="urn:microsoft.com/office/officeart/2005/8/layout/default"/>
    <dgm:cxn modelId="{5374E05F-DEAA-8A42-B892-24C403083D4C}" type="presParOf" srcId="{B950DED2-A115-2640-BAC7-092EEF0FC2C4}" destId="{1CD38B2F-5891-1F4A-B932-E9DBCD807F0F}" srcOrd="6" destOrd="0" presId="urn:microsoft.com/office/officeart/2005/8/layout/default"/>
    <dgm:cxn modelId="{7829B22E-D594-EB46-B981-739D8B131A6A}" type="presParOf" srcId="{B950DED2-A115-2640-BAC7-092EEF0FC2C4}" destId="{229840F5-8D18-3242-82B3-DA9DF88BC1B5}" srcOrd="7" destOrd="0" presId="urn:microsoft.com/office/officeart/2005/8/layout/default"/>
    <dgm:cxn modelId="{6CFBDD21-2DAE-4147-A9E1-2FEAC0BE24EC}" type="presParOf" srcId="{B950DED2-A115-2640-BAC7-092EEF0FC2C4}" destId="{73A91F62-BF45-B042-AD50-060D59705DA4}" srcOrd="8" destOrd="0" presId="urn:microsoft.com/office/officeart/2005/8/layout/default"/>
    <dgm:cxn modelId="{7C6FB1CD-CE8E-0648-BEAF-FE572557CEB0}" type="presParOf" srcId="{B950DED2-A115-2640-BAC7-092EEF0FC2C4}" destId="{1CE9FC4B-487C-0045-AF68-86A4561E9663}" srcOrd="9" destOrd="0" presId="urn:microsoft.com/office/officeart/2005/8/layout/default"/>
    <dgm:cxn modelId="{5CB2DBFD-B15D-9140-8240-75AB2EF794D0}" type="presParOf" srcId="{B950DED2-A115-2640-BAC7-092EEF0FC2C4}" destId="{DEF19C94-5071-6A4A-956D-62A5666A365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9A15B-D0AF-4E53-83E3-8664087927C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7113B05-68F3-4CF7-9276-46B490839050}">
      <dgm:prSet custT="1"/>
      <dgm:spPr>
        <a:solidFill>
          <a:schemeClr val="accent5">
            <a:lumMod val="60000"/>
            <a:lumOff val="40000"/>
          </a:schemeClr>
        </a:solidFill>
      </dgm:spPr>
      <dgm:t>
        <a:bodyPr/>
        <a:lstStyle/>
        <a:p>
          <a:r>
            <a:rPr lang="en-US" sz="1300" dirty="0">
              <a:solidFill>
                <a:schemeClr val="tx1"/>
              </a:solidFill>
            </a:rPr>
            <a:t>José Manuel Barroso, State of the Union, Address, Plenary Session of the European Parliament, Strasbourg, Speech/12/596, </a:t>
          </a:r>
        </a:p>
        <a:p>
          <a:r>
            <a:rPr lang="en-US" sz="1300" dirty="0">
              <a:solidFill>
                <a:schemeClr val="tx1"/>
              </a:solidFill>
            </a:rPr>
            <a:t>12 September 2012 </a:t>
          </a:r>
        </a:p>
      </dgm:t>
    </dgm:pt>
    <dgm:pt modelId="{D97F9954-FC1F-48A9-87E9-3C747264EDBB}" type="parTrans" cxnId="{A0C994DC-074F-4768-A471-D26C35E04A16}">
      <dgm:prSet/>
      <dgm:spPr/>
      <dgm:t>
        <a:bodyPr/>
        <a:lstStyle/>
        <a:p>
          <a:endParaRPr lang="en-US"/>
        </a:p>
      </dgm:t>
    </dgm:pt>
    <dgm:pt modelId="{9A51B91A-1427-4C30-ADE5-0171988CD9F2}" type="sibTrans" cxnId="{A0C994DC-074F-4768-A471-D26C35E04A16}">
      <dgm:prSet/>
      <dgm:spPr/>
      <dgm:t>
        <a:bodyPr/>
        <a:lstStyle/>
        <a:p>
          <a:endParaRPr lang="en-US"/>
        </a:p>
      </dgm:t>
    </dgm:pt>
    <dgm:pt modelId="{9A2867BD-C88C-46ED-B369-2623779F7ACE}">
      <dgm:prSet custT="1"/>
      <dgm:spPr/>
      <dgm:t>
        <a:bodyPr/>
        <a:lstStyle/>
        <a:p>
          <a:r>
            <a:rPr lang="en-GB" sz="1300" noProof="0" dirty="0">
              <a:solidFill>
                <a:schemeClr val="tx2"/>
              </a:solidFill>
            </a:rPr>
            <a:t>diminishing the independence of the judiciary + capturing the apex courts (corruption)</a:t>
          </a:r>
        </a:p>
      </dgm:t>
    </dgm:pt>
    <dgm:pt modelId="{ECA41813-85E6-44AA-872D-A8F013AB621D}" type="parTrans" cxnId="{00D56E2A-E35C-4941-8057-F29F15A20BA4}">
      <dgm:prSet/>
      <dgm:spPr/>
      <dgm:t>
        <a:bodyPr/>
        <a:lstStyle/>
        <a:p>
          <a:endParaRPr lang="en-US"/>
        </a:p>
      </dgm:t>
    </dgm:pt>
    <dgm:pt modelId="{393856EE-34E2-4556-AFAD-174F59B839DE}" type="sibTrans" cxnId="{00D56E2A-E35C-4941-8057-F29F15A20BA4}">
      <dgm:prSet/>
      <dgm:spPr/>
      <dgm:t>
        <a:bodyPr/>
        <a:lstStyle/>
        <a:p>
          <a:endParaRPr lang="en-US"/>
        </a:p>
      </dgm:t>
    </dgm:pt>
    <dgm:pt modelId="{A392AEFD-C482-4660-8064-D1279DE8D0E3}">
      <dgm:prSet custT="1"/>
      <dgm:spPr/>
      <dgm:t>
        <a:bodyPr/>
        <a:lstStyle/>
        <a:p>
          <a:r>
            <a:rPr lang="en-GB" sz="1300" dirty="0">
              <a:solidFill>
                <a:schemeClr val="tx2"/>
              </a:solidFill>
            </a:rPr>
            <a:t>Rejection of the rule of law values </a:t>
          </a:r>
          <a:r>
            <a:rPr lang="en-GB" sz="1300" dirty="0" err="1">
              <a:solidFill>
                <a:schemeClr val="tx2"/>
              </a:solidFill>
            </a:rPr>
            <a:t>à</a:t>
          </a:r>
          <a:r>
            <a:rPr lang="en-GB" sz="1300" i="1" noProof="1">
              <a:solidFill>
                <a:schemeClr val="tx2"/>
              </a:solidFill>
            </a:rPr>
            <a:t> l’européenne </a:t>
          </a:r>
          <a:r>
            <a:rPr lang="en-GB" sz="1300" dirty="0">
              <a:solidFill>
                <a:schemeClr val="tx2"/>
              </a:solidFill>
            </a:rPr>
            <a:t>by powerful apex courts of Central and Eastern Europe</a:t>
          </a:r>
        </a:p>
      </dgm:t>
    </dgm:pt>
    <dgm:pt modelId="{25C73E67-BB00-4673-AE12-D3EE82087654}" type="parTrans" cxnId="{F261CCA5-0746-45B6-922F-B4C69AEC781E}">
      <dgm:prSet/>
      <dgm:spPr/>
      <dgm:t>
        <a:bodyPr/>
        <a:lstStyle/>
        <a:p>
          <a:endParaRPr lang="en-US"/>
        </a:p>
      </dgm:t>
    </dgm:pt>
    <dgm:pt modelId="{D2194D54-8E9B-406B-840D-4A78055C5C82}" type="sibTrans" cxnId="{F261CCA5-0746-45B6-922F-B4C69AEC781E}">
      <dgm:prSet/>
      <dgm:spPr/>
      <dgm:t>
        <a:bodyPr/>
        <a:lstStyle/>
        <a:p>
          <a:endParaRPr lang="en-US"/>
        </a:p>
      </dgm:t>
    </dgm:pt>
    <dgm:pt modelId="{D3580088-C58A-4E73-8638-C9E7DAECB859}">
      <dgm:prSet custT="1"/>
      <dgm:spPr/>
      <dgm:t>
        <a:bodyPr/>
        <a:lstStyle/>
        <a:p>
          <a:r>
            <a:rPr lang="ro-RO" sz="1300" noProof="1">
              <a:solidFill>
                <a:schemeClr val="tx2"/>
              </a:solidFill>
            </a:rPr>
            <a:t>National constitutionsl identity </a:t>
          </a:r>
          <a:r>
            <a:rPr lang="en-US" sz="1300" noProof="1">
              <a:solidFill>
                <a:schemeClr val="tx2"/>
              </a:solidFill>
            </a:rPr>
            <a:t> </a:t>
          </a:r>
          <a:r>
            <a:rPr lang="ro-RO" sz="1300" noProof="1">
              <a:solidFill>
                <a:schemeClr val="tx2"/>
              </a:solidFill>
            </a:rPr>
            <a:t>+ national sovereignty</a:t>
          </a:r>
          <a:endParaRPr lang="en-US" sz="1300" noProof="1">
            <a:solidFill>
              <a:schemeClr val="tx2"/>
            </a:solidFill>
          </a:endParaRPr>
        </a:p>
      </dgm:t>
    </dgm:pt>
    <dgm:pt modelId="{A8D0CE72-8ACE-489A-B78C-98FF75147836}" type="parTrans" cxnId="{D1273570-B7C5-4EC7-84E5-AD9F2AE88A28}">
      <dgm:prSet/>
      <dgm:spPr/>
      <dgm:t>
        <a:bodyPr/>
        <a:lstStyle/>
        <a:p>
          <a:endParaRPr lang="en-US"/>
        </a:p>
      </dgm:t>
    </dgm:pt>
    <dgm:pt modelId="{B05E498A-FC0A-4952-ABF8-3AFDDBDF5DAD}" type="sibTrans" cxnId="{D1273570-B7C5-4EC7-84E5-AD9F2AE88A28}">
      <dgm:prSet/>
      <dgm:spPr/>
      <dgm:t>
        <a:bodyPr/>
        <a:lstStyle/>
        <a:p>
          <a:endParaRPr lang="en-US"/>
        </a:p>
      </dgm:t>
    </dgm:pt>
    <dgm:pt modelId="{EA3AF857-6B77-E74E-AF33-68F6345C2339}" type="pres">
      <dgm:prSet presAssocID="{6F79A15B-D0AF-4E53-83E3-8664087927CE}" presName="diagram" presStyleCnt="0">
        <dgm:presLayoutVars>
          <dgm:dir/>
          <dgm:resizeHandles val="exact"/>
        </dgm:presLayoutVars>
      </dgm:prSet>
      <dgm:spPr/>
    </dgm:pt>
    <dgm:pt modelId="{397E1DDC-F5B6-2F43-9498-4CAED16954F2}" type="pres">
      <dgm:prSet presAssocID="{C7113B05-68F3-4CF7-9276-46B490839050}" presName="node" presStyleLbl="node1" presStyleIdx="0" presStyleCnt="4" custScaleY="124328">
        <dgm:presLayoutVars>
          <dgm:bulletEnabled val="1"/>
        </dgm:presLayoutVars>
      </dgm:prSet>
      <dgm:spPr/>
    </dgm:pt>
    <dgm:pt modelId="{41FF6535-E518-6D4B-B91D-5D0193036DFD}" type="pres">
      <dgm:prSet presAssocID="{9A51B91A-1427-4C30-ADE5-0171988CD9F2}" presName="sibTrans" presStyleLbl="sibTrans2D1" presStyleIdx="0" presStyleCnt="3"/>
      <dgm:spPr/>
    </dgm:pt>
    <dgm:pt modelId="{DF034BB5-3484-DF40-ACB8-B246688981DD}" type="pres">
      <dgm:prSet presAssocID="{9A51B91A-1427-4C30-ADE5-0171988CD9F2}" presName="connectorText" presStyleLbl="sibTrans2D1" presStyleIdx="0" presStyleCnt="3"/>
      <dgm:spPr/>
    </dgm:pt>
    <dgm:pt modelId="{1F9DD4DC-C131-D24A-B8AC-993A574DC153}" type="pres">
      <dgm:prSet presAssocID="{9A2867BD-C88C-46ED-B369-2623779F7ACE}" presName="node" presStyleLbl="node1" presStyleIdx="1" presStyleCnt="4">
        <dgm:presLayoutVars>
          <dgm:bulletEnabled val="1"/>
        </dgm:presLayoutVars>
      </dgm:prSet>
      <dgm:spPr/>
    </dgm:pt>
    <dgm:pt modelId="{3581CC45-2CB9-3E4E-AA16-FA7891E6E66B}" type="pres">
      <dgm:prSet presAssocID="{393856EE-34E2-4556-AFAD-174F59B839DE}" presName="sibTrans" presStyleLbl="sibTrans2D1" presStyleIdx="1" presStyleCnt="3"/>
      <dgm:spPr/>
    </dgm:pt>
    <dgm:pt modelId="{6F1F115B-ADD1-D34D-B37B-025C9BE27E73}" type="pres">
      <dgm:prSet presAssocID="{393856EE-34E2-4556-AFAD-174F59B839DE}" presName="connectorText" presStyleLbl="sibTrans2D1" presStyleIdx="1" presStyleCnt="3"/>
      <dgm:spPr/>
    </dgm:pt>
    <dgm:pt modelId="{7069E9E6-17E7-B94C-8129-01C1422E7BEC}" type="pres">
      <dgm:prSet presAssocID="{A392AEFD-C482-4660-8064-D1279DE8D0E3}" presName="node" presStyleLbl="node1" presStyleIdx="2" presStyleCnt="4">
        <dgm:presLayoutVars>
          <dgm:bulletEnabled val="1"/>
        </dgm:presLayoutVars>
      </dgm:prSet>
      <dgm:spPr/>
    </dgm:pt>
    <dgm:pt modelId="{8C22FBC2-9B6F-7749-A1D8-E0A9155E2842}" type="pres">
      <dgm:prSet presAssocID="{D2194D54-8E9B-406B-840D-4A78055C5C82}" presName="sibTrans" presStyleLbl="sibTrans2D1" presStyleIdx="2" presStyleCnt="3"/>
      <dgm:spPr/>
    </dgm:pt>
    <dgm:pt modelId="{A71AAEF7-CA8A-D642-AC8A-31C8D8391F65}" type="pres">
      <dgm:prSet presAssocID="{D2194D54-8E9B-406B-840D-4A78055C5C82}" presName="connectorText" presStyleLbl="sibTrans2D1" presStyleIdx="2" presStyleCnt="3"/>
      <dgm:spPr/>
    </dgm:pt>
    <dgm:pt modelId="{C5964376-5973-FE4E-987F-ECA666D0D88D}" type="pres">
      <dgm:prSet presAssocID="{D3580088-C58A-4E73-8638-C9E7DAECB859}" presName="node" presStyleLbl="node1" presStyleIdx="3" presStyleCnt="4">
        <dgm:presLayoutVars>
          <dgm:bulletEnabled val="1"/>
        </dgm:presLayoutVars>
      </dgm:prSet>
      <dgm:spPr/>
    </dgm:pt>
  </dgm:ptLst>
  <dgm:cxnLst>
    <dgm:cxn modelId="{5C09F025-CA10-4149-A5B5-3CC66FE67850}" type="presOf" srcId="{393856EE-34E2-4556-AFAD-174F59B839DE}" destId="{6F1F115B-ADD1-D34D-B37B-025C9BE27E73}" srcOrd="1" destOrd="0" presId="urn:microsoft.com/office/officeart/2005/8/layout/process5"/>
    <dgm:cxn modelId="{2C2BD126-4A5C-D444-9404-2BC8ECF0CF4F}" type="presOf" srcId="{9A51B91A-1427-4C30-ADE5-0171988CD9F2}" destId="{DF034BB5-3484-DF40-ACB8-B246688981DD}" srcOrd="1" destOrd="0" presId="urn:microsoft.com/office/officeart/2005/8/layout/process5"/>
    <dgm:cxn modelId="{8325DE27-CEAE-8243-BAF6-A6E889EA2F6C}" type="presOf" srcId="{9A51B91A-1427-4C30-ADE5-0171988CD9F2}" destId="{41FF6535-E518-6D4B-B91D-5D0193036DFD}" srcOrd="0" destOrd="0" presId="urn:microsoft.com/office/officeart/2005/8/layout/process5"/>
    <dgm:cxn modelId="{00D56E2A-E35C-4941-8057-F29F15A20BA4}" srcId="{6F79A15B-D0AF-4E53-83E3-8664087927CE}" destId="{9A2867BD-C88C-46ED-B369-2623779F7ACE}" srcOrd="1" destOrd="0" parTransId="{ECA41813-85E6-44AA-872D-A8F013AB621D}" sibTransId="{393856EE-34E2-4556-AFAD-174F59B839DE}"/>
    <dgm:cxn modelId="{AAC11F35-14D7-6144-8C3B-63F4B3FDFA6A}" type="presOf" srcId="{D2194D54-8E9B-406B-840D-4A78055C5C82}" destId="{8C22FBC2-9B6F-7749-A1D8-E0A9155E2842}" srcOrd="0" destOrd="0" presId="urn:microsoft.com/office/officeart/2005/8/layout/process5"/>
    <dgm:cxn modelId="{3C777F3D-288E-8543-AFCB-7879FAECA5AC}" type="presOf" srcId="{393856EE-34E2-4556-AFAD-174F59B839DE}" destId="{3581CC45-2CB9-3E4E-AA16-FA7891E6E66B}" srcOrd="0" destOrd="0" presId="urn:microsoft.com/office/officeart/2005/8/layout/process5"/>
    <dgm:cxn modelId="{79943445-3FF6-ED46-A007-C58F26DE96B3}" type="presOf" srcId="{D2194D54-8E9B-406B-840D-4A78055C5C82}" destId="{A71AAEF7-CA8A-D642-AC8A-31C8D8391F65}" srcOrd="1" destOrd="0" presId="urn:microsoft.com/office/officeart/2005/8/layout/process5"/>
    <dgm:cxn modelId="{311B8948-6145-FD40-9962-58E96196A4A5}" type="presOf" srcId="{D3580088-C58A-4E73-8638-C9E7DAECB859}" destId="{C5964376-5973-FE4E-987F-ECA666D0D88D}" srcOrd="0" destOrd="0" presId="urn:microsoft.com/office/officeart/2005/8/layout/process5"/>
    <dgm:cxn modelId="{01EAB76B-9F90-C04E-A9B5-3DD59BF51FA5}" type="presOf" srcId="{A392AEFD-C482-4660-8064-D1279DE8D0E3}" destId="{7069E9E6-17E7-B94C-8129-01C1422E7BEC}" srcOrd="0" destOrd="0" presId="urn:microsoft.com/office/officeart/2005/8/layout/process5"/>
    <dgm:cxn modelId="{D1273570-B7C5-4EC7-84E5-AD9F2AE88A28}" srcId="{6F79A15B-D0AF-4E53-83E3-8664087927CE}" destId="{D3580088-C58A-4E73-8638-C9E7DAECB859}" srcOrd="3" destOrd="0" parTransId="{A8D0CE72-8ACE-489A-B78C-98FF75147836}" sibTransId="{B05E498A-FC0A-4952-ABF8-3AFDDBDF5DAD}"/>
    <dgm:cxn modelId="{E56A7C94-4847-624F-9819-99940DD82F78}" type="presOf" srcId="{C7113B05-68F3-4CF7-9276-46B490839050}" destId="{397E1DDC-F5B6-2F43-9498-4CAED16954F2}" srcOrd="0" destOrd="0" presId="urn:microsoft.com/office/officeart/2005/8/layout/process5"/>
    <dgm:cxn modelId="{F261CCA5-0746-45B6-922F-B4C69AEC781E}" srcId="{6F79A15B-D0AF-4E53-83E3-8664087927CE}" destId="{A392AEFD-C482-4660-8064-D1279DE8D0E3}" srcOrd="2" destOrd="0" parTransId="{25C73E67-BB00-4673-AE12-D3EE82087654}" sibTransId="{D2194D54-8E9B-406B-840D-4A78055C5C82}"/>
    <dgm:cxn modelId="{A0C994DC-074F-4768-A471-D26C35E04A16}" srcId="{6F79A15B-D0AF-4E53-83E3-8664087927CE}" destId="{C7113B05-68F3-4CF7-9276-46B490839050}" srcOrd="0" destOrd="0" parTransId="{D97F9954-FC1F-48A9-87E9-3C747264EDBB}" sibTransId="{9A51B91A-1427-4C30-ADE5-0171988CD9F2}"/>
    <dgm:cxn modelId="{8A2C8FDE-E253-2D4D-B6A1-D44E0D60C8F7}" type="presOf" srcId="{9A2867BD-C88C-46ED-B369-2623779F7ACE}" destId="{1F9DD4DC-C131-D24A-B8AC-993A574DC153}" srcOrd="0" destOrd="0" presId="urn:microsoft.com/office/officeart/2005/8/layout/process5"/>
    <dgm:cxn modelId="{6CDBF6FB-425B-DF4A-AB84-A51BBFAA5770}" type="presOf" srcId="{6F79A15B-D0AF-4E53-83E3-8664087927CE}" destId="{EA3AF857-6B77-E74E-AF33-68F6345C2339}" srcOrd="0" destOrd="0" presId="urn:microsoft.com/office/officeart/2005/8/layout/process5"/>
    <dgm:cxn modelId="{AAB82240-C045-DF45-A6BA-4839B9057434}" type="presParOf" srcId="{EA3AF857-6B77-E74E-AF33-68F6345C2339}" destId="{397E1DDC-F5B6-2F43-9498-4CAED16954F2}" srcOrd="0" destOrd="0" presId="urn:microsoft.com/office/officeart/2005/8/layout/process5"/>
    <dgm:cxn modelId="{A47D1359-3572-E245-B7DB-86ECB2818348}" type="presParOf" srcId="{EA3AF857-6B77-E74E-AF33-68F6345C2339}" destId="{41FF6535-E518-6D4B-B91D-5D0193036DFD}" srcOrd="1" destOrd="0" presId="urn:microsoft.com/office/officeart/2005/8/layout/process5"/>
    <dgm:cxn modelId="{866227EA-D76F-F64B-8D50-0157A5FFFA38}" type="presParOf" srcId="{41FF6535-E518-6D4B-B91D-5D0193036DFD}" destId="{DF034BB5-3484-DF40-ACB8-B246688981DD}" srcOrd="0" destOrd="0" presId="urn:microsoft.com/office/officeart/2005/8/layout/process5"/>
    <dgm:cxn modelId="{29F7819F-A793-AC42-BE90-AF5EAA2FACE6}" type="presParOf" srcId="{EA3AF857-6B77-E74E-AF33-68F6345C2339}" destId="{1F9DD4DC-C131-D24A-B8AC-993A574DC153}" srcOrd="2" destOrd="0" presId="urn:microsoft.com/office/officeart/2005/8/layout/process5"/>
    <dgm:cxn modelId="{9E0DA463-7081-D649-A171-57DF8779AB27}" type="presParOf" srcId="{EA3AF857-6B77-E74E-AF33-68F6345C2339}" destId="{3581CC45-2CB9-3E4E-AA16-FA7891E6E66B}" srcOrd="3" destOrd="0" presId="urn:microsoft.com/office/officeart/2005/8/layout/process5"/>
    <dgm:cxn modelId="{76359C30-07AE-8B4D-AE36-3BFDE7EC904D}" type="presParOf" srcId="{3581CC45-2CB9-3E4E-AA16-FA7891E6E66B}" destId="{6F1F115B-ADD1-D34D-B37B-025C9BE27E73}" srcOrd="0" destOrd="0" presId="urn:microsoft.com/office/officeart/2005/8/layout/process5"/>
    <dgm:cxn modelId="{66E94E51-3E6C-D644-996E-8A43705AB6E5}" type="presParOf" srcId="{EA3AF857-6B77-E74E-AF33-68F6345C2339}" destId="{7069E9E6-17E7-B94C-8129-01C1422E7BEC}" srcOrd="4" destOrd="0" presId="urn:microsoft.com/office/officeart/2005/8/layout/process5"/>
    <dgm:cxn modelId="{147FBE4B-916B-234B-B981-BDE1C1EF3640}" type="presParOf" srcId="{EA3AF857-6B77-E74E-AF33-68F6345C2339}" destId="{8C22FBC2-9B6F-7749-A1D8-E0A9155E2842}" srcOrd="5" destOrd="0" presId="urn:microsoft.com/office/officeart/2005/8/layout/process5"/>
    <dgm:cxn modelId="{794EA7A3-2E29-4F40-BBF0-883E5251D30B}" type="presParOf" srcId="{8C22FBC2-9B6F-7749-A1D8-E0A9155E2842}" destId="{A71AAEF7-CA8A-D642-AC8A-31C8D8391F65}" srcOrd="0" destOrd="0" presId="urn:microsoft.com/office/officeart/2005/8/layout/process5"/>
    <dgm:cxn modelId="{10F48BF7-685C-8B4A-AB8F-2C416AAA299E}" type="presParOf" srcId="{EA3AF857-6B77-E74E-AF33-68F6345C2339}" destId="{C5964376-5973-FE4E-987F-ECA666D0D88D}" srcOrd="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F7F1A-B429-4BAA-9658-7F2ABA34E760}"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D63E982A-1C7A-467B-8C2C-EA06EDDE8629}">
      <dgm:prSet/>
      <dgm:spPr/>
      <dgm:t>
        <a:bodyPr/>
        <a:lstStyle/>
        <a:p>
          <a:r>
            <a:rPr lang="en-US"/>
            <a:t>reversed RoL argument made by the governments on account of the public offices the high-ranking magistrates held, the restrictions on their freedom of speech were necessary to preserve the very rule of law </a:t>
          </a:r>
        </a:p>
      </dgm:t>
    </dgm:pt>
    <dgm:pt modelId="{0464608A-8FA2-4248-8367-C07287BFC792}" type="parTrans" cxnId="{85C05F8E-B355-4C52-8E48-187ED2EFDBE5}">
      <dgm:prSet/>
      <dgm:spPr/>
      <dgm:t>
        <a:bodyPr/>
        <a:lstStyle/>
        <a:p>
          <a:endParaRPr lang="en-US"/>
        </a:p>
      </dgm:t>
    </dgm:pt>
    <dgm:pt modelId="{DDB73F72-DAE9-4F37-822D-CCA341768FAA}" type="sibTrans" cxnId="{85C05F8E-B355-4C52-8E48-187ED2EFDBE5}">
      <dgm:prSet/>
      <dgm:spPr/>
      <dgm:t>
        <a:bodyPr/>
        <a:lstStyle/>
        <a:p>
          <a:endParaRPr lang="en-US"/>
        </a:p>
      </dgm:t>
    </dgm:pt>
    <dgm:pt modelId="{AFE5F3F0-3CD2-4B3A-BDA0-732EEEBCB09E}">
      <dgm:prSet/>
      <dgm:spPr/>
      <dgm:t>
        <a:bodyPr/>
        <a:lstStyle/>
        <a:p>
          <a:r>
            <a:rPr lang="en-US"/>
            <a:t>Wojtyczek: judges acting in their official capacity cannot claim that they are exercising their individual human rights. </a:t>
          </a:r>
        </a:p>
      </dgm:t>
    </dgm:pt>
    <dgm:pt modelId="{2FCC9544-3793-427E-BAA4-1C9B85DCC091}" type="parTrans" cxnId="{83DC9543-8453-447D-8C24-83449CA370B6}">
      <dgm:prSet/>
      <dgm:spPr/>
      <dgm:t>
        <a:bodyPr/>
        <a:lstStyle/>
        <a:p>
          <a:endParaRPr lang="en-US"/>
        </a:p>
      </dgm:t>
    </dgm:pt>
    <dgm:pt modelId="{854B34B9-2E9A-4E94-B684-EE8A45CD8A55}" type="sibTrans" cxnId="{83DC9543-8453-447D-8C24-83449CA370B6}">
      <dgm:prSet/>
      <dgm:spPr/>
      <dgm:t>
        <a:bodyPr/>
        <a:lstStyle/>
        <a:p>
          <a:endParaRPr lang="en-US"/>
        </a:p>
      </dgm:t>
    </dgm:pt>
    <dgm:pt modelId="{2C1E4DFB-2295-4364-B707-6C195BA6147D}">
      <dgm:prSet/>
      <dgm:spPr/>
      <dgm:t>
        <a:bodyPr/>
        <a:lstStyle/>
        <a:p>
          <a:r>
            <a:rPr lang="en-US"/>
            <a:t>outside the scope of the jurisdiction of the European Court of Human Rights </a:t>
          </a:r>
        </a:p>
      </dgm:t>
    </dgm:pt>
    <dgm:pt modelId="{B5408237-945F-403A-B833-9AB37E60037D}" type="parTrans" cxnId="{615C7D45-00DE-4ACD-BBB3-C247DA08F062}">
      <dgm:prSet/>
      <dgm:spPr/>
      <dgm:t>
        <a:bodyPr/>
        <a:lstStyle/>
        <a:p>
          <a:endParaRPr lang="en-US"/>
        </a:p>
      </dgm:t>
    </dgm:pt>
    <dgm:pt modelId="{ACD5C32C-9910-4956-BB50-04AFA357D5EE}" type="sibTrans" cxnId="{615C7D45-00DE-4ACD-BBB3-C247DA08F062}">
      <dgm:prSet/>
      <dgm:spPr/>
      <dgm:t>
        <a:bodyPr/>
        <a:lstStyle/>
        <a:p>
          <a:endParaRPr lang="en-US"/>
        </a:p>
      </dgm:t>
    </dgm:pt>
    <dgm:pt modelId="{4CAB211A-C686-45A2-9603-333B4CF70EC2}">
      <dgm:prSet/>
      <dgm:spPr/>
      <dgm:t>
        <a:bodyPr/>
        <a:lstStyle/>
        <a:p>
          <a:r>
            <a:rPr lang="en-US" dirty="0"/>
            <a:t>special human rights granted to judges</a:t>
          </a:r>
        </a:p>
      </dgm:t>
    </dgm:pt>
    <dgm:pt modelId="{7661F1C8-420E-4949-B3AA-2A2E8342D8BD}" type="parTrans" cxnId="{A47386BC-6E3C-4434-BF6B-A0CDB6EBD10E}">
      <dgm:prSet/>
      <dgm:spPr/>
      <dgm:t>
        <a:bodyPr/>
        <a:lstStyle/>
        <a:p>
          <a:endParaRPr lang="en-US"/>
        </a:p>
      </dgm:t>
    </dgm:pt>
    <dgm:pt modelId="{B588C09B-2DEE-4C53-B369-0076CF6D8A4A}" type="sibTrans" cxnId="{A47386BC-6E3C-4434-BF6B-A0CDB6EBD10E}">
      <dgm:prSet/>
      <dgm:spPr/>
      <dgm:t>
        <a:bodyPr/>
        <a:lstStyle/>
        <a:p>
          <a:endParaRPr lang="en-US"/>
        </a:p>
      </dgm:t>
    </dgm:pt>
    <dgm:pt modelId="{7031B7CC-3395-43FA-8E7B-80E6B88DB855}">
      <dgm:prSet/>
      <dgm:spPr/>
      <dgm:t>
        <a:bodyPr/>
        <a:lstStyle/>
        <a:p>
          <a:r>
            <a:rPr lang="en-US"/>
            <a:t>the Court extends its jurisdiction to public-law disputes between State organs, qualified as human rights disputes </a:t>
          </a:r>
        </a:p>
      </dgm:t>
    </dgm:pt>
    <dgm:pt modelId="{4D03FBEB-8743-4AB8-A859-73D2C99EA505}" type="parTrans" cxnId="{4F47896A-46D8-4D19-805A-EEC629B388AB}">
      <dgm:prSet/>
      <dgm:spPr/>
      <dgm:t>
        <a:bodyPr/>
        <a:lstStyle/>
        <a:p>
          <a:endParaRPr lang="en-US"/>
        </a:p>
      </dgm:t>
    </dgm:pt>
    <dgm:pt modelId="{6AC14E8A-3C6D-4060-9DFB-5A3571B06F37}" type="sibTrans" cxnId="{4F47896A-46D8-4D19-805A-EEC629B388AB}">
      <dgm:prSet/>
      <dgm:spPr/>
      <dgm:t>
        <a:bodyPr/>
        <a:lstStyle/>
        <a:p>
          <a:endParaRPr lang="en-US"/>
        </a:p>
      </dgm:t>
    </dgm:pt>
    <dgm:pt modelId="{3B4078FF-1DF2-497C-B53C-791FCB624C52}">
      <dgm:prSet/>
      <dgm:spPr/>
      <dgm:t>
        <a:bodyPr/>
        <a:lstStyle/>
        <a:p>
          <a:r>
            <a:rPr lang="en-US" dirty="0"/>
            <a:t> the exercise of the right, albeit in an official capacity, represented an institutional obligation </a:t>
          </a:r>
        </a:p>
      </dgm:t>
    </dgm:pt>
    <dgm:pt modelId="{3E0E3C83-1F70-4BB3-B4A5-634AAEBFA5AB}" type="parTrans" cxnId="{05459A50-C529-4BD1-942B-0C03450CA981}">
      <dgm:prSet/>
      <dgm:spPr/>
      <dgm:t>
        <a:bodyPr/>
        <a:lstStyle/>
        <a:p>
          <a:endParaRPr lang="en-US"/>
        </a:p>
      </dgm:t>
    </dgm:pt>
    <dgm:pt modelId="{49458812-7D18-4653-B046-9D647ECE1C2C}" type="sibTrans" cxnId="{05459A50-C529-4BD1-942B-0C03450CA981}">
      <dgm:prSet/>
      <dgm:spPr/>
      <dgm:t>
        <a:bodyPr/>
        <a:lstStyle/>
        <a:p>
          <a:endParaRPr lang="en-US"/>
        </a:p>
      </dgm:t>
    </dgm:pt>
    <dgm:pt modelId="{08B4E5FA-24F7-B447-9C76-690344B49FAB}" type="pres">
      <dgm:prSet presAssocID="{462F7F1A-B429-4BAA-9658-7F2ABA34E760}" presName="hierChild1" presStyleCnt="0">
        <dgm:presLayoutVars>
          <dgm:chPref val="1"/>
          <dgm:dir/>
          <dgm:animOne val="branch"/>
          <dgm:animLvl val="lvl"/>
          <dgm:resizeHandles/>
        </dgm:presLayoutVars>
      </dgm:prSet>
      <dgm:spPr/>
    </dgm:pt>
    <dgm:pt modelId="{40DA7C5A-BA51-3946-9901-0B460DC1D116}" type="pres">
      <dgm:prSet presAssocID="{D63E982A-1C7A-467B-8C2C-EA06EDDE8629}" presName="hierRoot1" presStyleCnt="0"/>
      <dgm:spPr/>
    </dgm:pt>
    <dgm:pt modelId="{EFE11017-21A6-B84C-B81E-43FA770E51FB}" type="pres">
      <dgm:prSet presAssocID="{D63E982A-1C7A-467B-8C2C-EA06EDDE8629}" presName="composite" presStyleCnt="0"/>
      <dgm:spPr/>
    </dgm:pt>
    <dgm:pt modelId="{10680FE3-8119-AD45-A204-AEFA6137057F}" type="pres">
      <dgm:prSet presAssocID="{D63E982A-1C7A-467B-8C2C-EA06EDDE8629}" presName="background" presStyleLbl="node0" presStyleIdx="0" presStyleCnt="2"/>
      <dgm:spPr/>
    </dgm:pt>
    <dgm:pt modelId="{24D6B7AC-E8F1-EC45-B906-3D7B0CF1B203}" type="pres">
      <dgm:prSet presAssocID="{D63E982A-1C7A-467B-8C2C-EA06EDDE8629}" presName="text" presStyleLbl="fgAcc0" presStyleIdx="0" presStyleCnt="2">
        <dgm:presLayoutVars>
          <dgm:chPref val="3"/>
        </dgm:presLayoutVars>
      </dgm:prSet>
      <dgm:spPr/>
    </dgm:pt>
    <dgm:pt modelId="{782DA6DD-6B14-AB4C-9E3C-71F6FA56138A}" type="pres">
      <dgm:prSet presAssocID="{D63E982A-1C7A-467B-8C2C-EA06EDDE8629}" presName="hierChild2" presStyleCnt="0"/>
      <dgm:spPr/>
    </dgm:pt>
    <dgm:pt modelId="{DD8D039A-E48B-CF44-B2AB-977E4F30D508}" type="pres">
      <dgm:prSet presAssocID="{AFE5F3F0-3CD2-4B3A-BDA0-732EEEBCB09E}" presName="hierRoot1" presStyleCnt="0"/>
      <dgm:spPr/>
    </dgm:pt>
    <dgm:pt modelId="{45E597C2-5CD8-5649-914F-285D6EAC6A80}" type="pres">
      <dgm:prSet presAssocID="{AFE5F3F0-3CD2-4B3A-BDA0-732EEEBCB09E}" presName="composite" presStyleCnt="0"/>
      <dgm:spPr/>
    </dgm:pt>
    <dgm:pt modelId="{52AE23F1-A706-6D4F-A119-B00BF95002A3}" type="pres">
      <dgm:prSet presAssocID="{AFE5F3F0-3CD2-4B3A-BDA0-732EEEBCB09E}" presName="background" presStyleLbl="node0" presStyleIdx="1" presStyleCnt="2"/>
      <dgm:spPr/>
    </dgm:pt>
    <dgm:pt modelId="{896162C2-8EA5-3F41-96D1-3CEDF489A63C}" type="pres">
      <dgm:prSet presAssocID="{AFE5F3F0-3CD2-4B3A-BDA0-732EEEBCB09E}" presName="text" presStyleLbl="fgAcc0" presStyleIdx="1" presStyleCnt="2">
        <dgm:presLayoutVars>
          <dgm:chPref val="3"/>
        </dgm:presLayoutVars>
      </dgm:prSet>
      <dgm:spPr/>
    </dgm:pt>
    <dgm:pt modelId="{23291872-3F61-044F-9CDD-ADE348A15137}" type="pres">
      <dgm:prSet presAssocID="{AFE5F3F0-3CD2-4B3A-BDA0-732EEEBCB09E}" presName="hierChild2" presStyleCnt="0"/>
      <dgm:spPr/>
    </dgm:pt>
    <dgm:pt modelId="{6CE34CCA-4699-A641-8F84-73992B672B63}" type="pres">
      <dgm:prSet presAssocID="{B5408237-945F-403A-B833-9AB37E60037D}" presName="Name10" presStyleLbl="parChTrans1D2" presStyleIdx="0" presStyleCnt="4"/>
      <dgm:spPr/>
    </dgm:pt>
    <dgm:pt modelId="{94D06F0B-D547-1649-A908-3761F99D55B1}" type="pres">
      <dgm:prSet presAssocID="{2C1E4DFB-2295-4364-B707-6C195BA6147D}" presName="hierRoot2" presStyleCnt="0"/>
      <dgm:spPr/>
    </dgm:pt>
    <dgm:pt modelId="{8AD8AB9A-2246-FB49-A6E9-0810668F64E3}" type="pres">
      <dgm:prSet presAssocID="{2C1E4DFB-2295-4364-B707-6C195BA6147D}" presName="composite2" presStyleCnt="0"/>
      <dgm:spPr/>
    </dgm:pt>
    <dgm:pt modelId="{C5C11C72-C603-D44B-AAC7-674D9807703B}" type="pres">
      <dgm:prSet presAssocID="{2C1E4DFB-2295-4364-B707-6C195BA6147D}" presName="background2" presStyleLbl="node2" presStyleIdx="0" presStyleCnt="4"/>
      <dgm:spPr/>
    </dgm:pt>
    <dgm:pt modelId="{352F9C0C-C90A-624F-BE2E-5723931F74D6}" type="pres">
      <dgm:prSet presAssocID="{2C1E4DFB-2295-4364-B707-6C195BA6147D}" presName="text2" presStyleLbl="fgAcc2" presStyleIdx="0" presStyleCnt="4">
        <dgm:presLayoutVars>
          <dgm:chPref val="3"/>
        </dgm:presLayoutVars>
      </dgm:prSet>
      <dgm:spPr/>
    </dgm:pt>
    <dgm:pt modelId="{8CD6712A-EF48-5F45-8465-D6DC1C0F0512}" type="pres">
      <dgm:prSet presAssocID="{2C1E4DFB-2295-4364-B707-6C195BA6147D}" presName="hierChild3" presStyleCnt="0"/>
      <dgm:spPr/>
    </dgm:pt>
    <dgm:pt modelId="{B448084F-144C-4B4B-A34B-19CA076D6053}" type="pres">
      <dgm:prSet presAssocID="{7661F1C8-420E-4949-B3AA-2A2E8342D8BD}" presName="Name10" presStyleLbl="parChTrans1D2" presStyleIdx="1" presStyleCnt="4"/>
      <dgm:spPr/>
    </dgm:pt>
    <dgm:pt modelId="{2E1DBE2D-BB27-3348-A8B1-F6B8DE65A3B0}" type="pres">
      <dgm:prSet presAssocID="{4CAB211A-C686-45A2-9603-333B4CF70EC2}" presName="hierRoot2" presStyleCnt="0"/>
      <dgm:spPr/>
    </dgm:pt>
    <dgm:pt modelId="{24FD747F-19E9-2843-8B03-3CA291D45EBD}" type="pres">
      <dgm:prSet presAssocID="{4CAB211A-C686-45A2-9603-333B4CF70EC2}" presName="composite2" presStyleCnt="0"/>
      <dgm:spPr/>
    </dgm:pt>
    <dgm:pt modelId="{BC4160A8-2D0C-CB47-9FCC-28D66F8A3C64}" type="pres">
      <dgm:prSet presAssocID="{4CAB211A-C686-45A2-9603-333B4CF70EC2}" presName="background2" presStyleLbl="node2" presStyleIdx="1" presStyleCnt="4"/>
      <dgm:spPr/>
    </dgm:pt>
    <dgm:pt modelId="{D47F48FD-5E1A-004D-9148-28E85553F4DD}" type="pres">
      <dgm:prSet presAssocID="{4CAB211A-C686-45A2-9603-333B4CF70EC2}" presName="text2" presStyleLbl="fgAcc2" presStyleIdx="1" presStyleCnt="4">
        <dgm:presLayoutVars>
          <dgm:chPref val="3"/>
        </dgm:presLayoutVars>
      </dgm:prSet>
      <dgm:spPr/>
    </dgm:pt>
    <dgm:pt modelId="{802E6605-5B48-1F45-AC2E-9D335000CD75}" type="pres">
      <dgm:prSet presAssocID="{4CAB211A-C686-45A2-9603-333B4CF70EC2}" presName="hierChild3" presStyleCnt="0"/>
      <dgm:spPr/>
    </dgm:pt>
    <dgm:pt modelId="{FDF0C814-490B-BA4F-913E-70FABEE6B9F4}" type="pres">
      <dgm:prSet presAssocID="{4D03FBEB-8743-4AB8-A859-73D2C99EA505}" presName="Name10" presStyleLbl="parChTrans1D2" presStyleIdx="2" presStyleCnt="4"/>
      <dgm:spPr/>
    </dgm:pt>
    <dgm:pt modelId="{17B17D57-FBA9-5045-AA7C-A4A94EA6D826}" type="pres">
      <dgm:prSet presAssocID="{7031B7CC-3395-43FA-8E7B-80E6B88DB855}" presName="hierRoot2" presStyleCnt="0"/>
      <dgm:spPr/>
    </dgm:pt>
    <dgm:pt modelId="{EF036FBE-6482-0341-827F-EC31700B8963}" type="pres">
      <dgm:prSet presAssocID="{7031B7CC-3395-43FA-8E7B-80E6B88DB855}" presName="composite2" presStyleCnt="0"/>
      <dgm:spPr/>
    </dgm:pt>
    <dgm:pt modelId="{C8ACC822-8D85-DE4A-8FAC-EBB12538C8AF}" type="pres">
      <dgm:prSet presAssocID="{7031B7CC-3395-43FA-8E7B-80E6B88DB855}" presName="background2" presStyleLbl="node2" presStyleIdx="2" presStyleCnt="4"/>
      <dgm:spPr/>
    </dgm:pt>
    <dgm:pt modelId="{BCD86245-C955-9240-A05A-79797CA3D36B}" type="pres">
      <dgm:prSet presAssocID="{7031B7CC-3395-43FA-8E7B-80E6B88DB855}" presName="text2" presStyleLbl="fgAcc2" presStyleIdx="2" presStyleCnt="4">
        <dgm:presLayoutVars>
          <dgm:chPref val="3"/>
        </dgm:presLayoutVars>
      </dgm:prSet>
      <dgm:spPr/>
    </dgm:pt>
    <dgm:pt modelId="{8A969599-AFB5-8E46-B15B-91B1DF5F6700}" type="pres">
      <dgm:prSet presAssocID="{7031B7CC-3395-43FA-8E7B-80E6B88DB855}" presName="hierChild3" presStyleCnt="0"/>
      <dgm:spPr/>
    </dgm:pt>
    <dgm:pt modelId="{7BDBD31F-E27D-0647-B899-A3FA5AB1990A}" type="pres">
      <dgm:prSet presAssocID="{3E0E3C83-1F70-4BB3-B4A5-634AAEBFA5AB}" presName="Name10" presStyleLbl="parChTrans1D2" presStyleIdx="3" presStyleCnt="4"/>
      <dgm:spPr/>
    </dgm:pt>
    <dgm:pt modelId="{2EA9FCE5-E9FC-3D4E-AAB2-F75CC2214C6C}" type="pres">
      <dgm:prSet presAssocID="{3B4078FF-1DF2-497C-B53C-791FCB624C52}" presName="hierRoot2" presStyleCnt="0"/>
      <dgm:spPr/>
    </dgm:pt>
    <dgm:pt modelId="{C3A9D65C-2075-E14D-9618-D593E842D254}" type="pres">
      <dgm:prSet presAssocID="{3B4078FF-1DF2-497C-B53C-791FCB624C52}" presName="composite2" presStyleCnt="0"/>
      <dgm:spPr/>
    </dgm:pt>
    <dgm:pt modelId="{85B92BC2-E24B-3C47-9938-D4C4826F46D8}" type="pres">
      <dgm:prSet presAssocID="{3B4078FF-1DF2-497C-B53C-791FCB624C52}" presName="background2" presStyleLbl="node2" presStyleIdx="3" presStyleCnt="4"/>
      <dgm:spPr/>
    </dgm:pt>
    <dgm:pt modelId="{6B18A44B-1B2E-1147-A718-2D324E5C1421}" type="pres">
      <dgm:prSet presAssocID="{3B4078FF-1DF2-497C-B53C-791FCB624C52}" presName="text2" presStyleLbl="fgAcc2" presStyleIdx="3" presStyleCnt="4">
        <dgm:presLayoutVars>
          <dgm:chPref val="3"/>
        </dgm:presLayoutVars>
      </dgm:prSet>
      <dgm:spPr/>
    </dgm:pt>
    <dgm:pt modelId="{5C59274C-F0E3-354F-B833-443A793DD7EC}" type="pres">
      <dgm:prSet presAssocID="{3B4078FF-1DF2-497C-B53C-791FCB624C52}" presName="hierChild3" presStyleCnt="0"/>
      <dgm:spPr/>
    </dgm:pt>
  </dgm:ptLst>
  <dgm:cxnLst>
    <dgm:cxn modelId="{4AC4D707-D0E0-C846-8CC9-29A26731D211}" type="presOf" srcId="{4CAB211A-C686-45A2-9603-333B4CF70EC2}" destId="{D47F48FD-5E1A-004D-9148-28E85553F4DD}" srcOrd="0" destOrd="0" presId="urn:microsoft.com/office/officeart/2005/8/layout/hierarchy1"/>
    <dgm:cxn modelId="{0C811C15-7EB7-BC48-A202-78C353B2155F}" type="presOf" srcId="{7661F1C8-420E-4949-B3AA-2A2E8342D8BD}" destId="{B448084F-144C-4B4B-A34B-19CA076D6053}" srcOrd="0" destOrd="0" presId="urn:microsoft.com/office/officeart/2005/8/layout/hierarchy1"/>
    <dgm:cxn modelId="{6598421E-0490-D141-8638-844B399BB661}" type="presOf" srcId="{462F7F1A-B429-4BAA-9658-7F2ABA34E760}" destId="{08B4E5FA-24F7-B447-9C76-690344B49FAB}" srcOrd="0" destOrd="0" presId="urn:microsoft.com/office/officeart/2005/8/layout/hierarchy1"/>
    <dgm:cxn modelId="{A3C79124-518F-CD41-B55C-A36D121B5037}" type="presOf" srcId="{AFE5F3F0-3CD2-4B3A-BDA0-732EEEBCB09E}" destId="{896162C2-8EA5-3F41-96D1-3CEDF489A63C}" srcOrd="0" destOrd="0" presId="urn:microsoft.com/office/officeart/2005/8/layout/hierarchy1"/>
    <dgm:cxn modelId="{83DC9543-8453-447D-8C24-83449CA370B6}" srcId="{462F7F1A-B429-4BAA-9658-7F2ABA34E760}" destId="{AFE5F3F0-3CD2-4B3A-BDA0-732EEEBCB09E}" srcOrd="1" destOrd="0" parTransId="{2FCC9544-3793-427E-BAA4-1C9B85DCC091}" sibTransId="{854B34B9-2E9A-4E94-B684-EE8A45CD8A55}"/>
    <dgm:cxn modelId="{615C7D45-00DE-4ACD-BBB3-C247DA08F062}" srcId="{AFE5F3F0-3CD2-4B3A-BDA0-732EEEBCB09E}" destId="{2C1E4DFB-2295-4364-B707-6C195BA6147D}" srcOrd="0" destOrd="0" parTransId="{B5408237-945F-403A-B833-9AB37E60037D}" sibTransId="{ACD5C32C-9910-4956-BB50-04AFA357D5EE}"/>
    <dgm:cxn modelId="{F9853547-041F-AD4D-B3CD-84457AD646B4}" type="presOf" srcId="{4D03FBEB-8743-4AB8-A859-73D2C99EA505}" destId="{FDF0C814-490B-BA4F-913E-70FABEE6B9F4}" srcOrd="0" destOrd="0" presId="urn:microsoft.com/office/officeart/2005/8/layout/hierarchy1"/>
    <dgm:cxn modelId="{05459A50-C529-4BD1-942B-0C03450CA981}" srcId="{AFE5F3F0-3CD2-4B3A-BDA0-732EEEBCB09E}" destId="{3B4078FF-1DF2-497C-B53C-791FCB624C52}" srcOrd="3" destOrd="0" parTransId="{3E0E3C83-1F70-4BB3-B4A5-634AAEBFA5AB}" sibTransId="{49458812-7D18-4653-B046-9D647ECE1C2C}"/>
    <dgm:cxn modelId="{4F47896A-46D8-4D19-805A-EEC629B388AB}" srcId="{AFE5F3F0-3CD2-4B3A-BDA0-732EEEBCB09E}" destId="{7031B7CC-3395-43FA-8E7B-80E6B88DB855}" srcOrd="2" destOrd="0" parTransId="{4D03FBEB-8743-4AB8-A859-73D2C99EA505}" sibTransId="{6AC14E8A-3C6D-4060-9DFB-5A3571B06F37}"/>
    <dgm:cxn modelId="{85C05F8E-B355-4C52-8E48-187ED2EFDBE5}" srcId="{462F7F1A-B429-4BAA-9658-7F2ABA34E760}" destId="{D63E982A-1C7A-467B-8C2C-EA06EDDE8629}" srcOrd="0" destOrd="0" parTransId="{0464608A-8FA2-4248-8367-C07287BFC792}" sibTransId="{DDB73F72-DAE9-4F37-822D-CCA341768FAA}"/>
    <dgm:cxn modelId="{DEC28A9D-275F-0D4C-8E5B-50CC1F835B2F}" type="presOf" srcId="{3E0E3C83-1F70-4BB3-B4A5-634AAEBFA5AB}" destId="{7BDBD31F-E27D-0647-B899-A3FA5AB1990A}" srcOrd="0" destOrd="0" presId="urn:microsoft.com/office/officeart/2005/8/layout/hierarchy1"/>
    <dgm:cxn modelId="{AA4BC5B7-C5CA-5642-8B0F-BEBBE79FD8A5}" type="presOf" srcId="{2C1E4DFB-2295-4364-B707-6C195BA6147D}" destId="{352F9C0C-C90A-624F-BE2E-5723931F74D6}" srcOrd="0" destOrd="0" presId="urn:microsoft.com/office/officeart/2005/8/layout/hierarchy1"/>
    <dgm:cxn modelId="{A47386BC-6E3C-4434-BF6B-A0CDB6EBD10E}" srcId="{AFE5F3F0-3CD2-4B3A-BDA0-732EEEBCB09E}" destId="{4CAB211A-C686-45A2-9603-333B4CF70EC2}" srcOrd="1" destOrd="0" parTransId="{7661F1C8-420E-4949-B3AA-2A2E8342D8BD}" sibTransId="{B588C09B-2DEE-4C53-B369-0076CF6D8A4A}"/>
    <dgm:cxn modelId="{CD0FE9D5-4455-7641-839F-6A5BA9459ECC}" type="presOf" srcId="{D63E982A-1C7A-467B-8C2C-EA06EDDE8629}" destId="{24D6B7AC-E8F1-EC45-B906-3D7B0CF1B203}" srcOrd="0" destOrd="0" presId="urn:microsoft.com/office/officeart/2005/8/layout/hierarchy1"/>
    <dgm:cxn modelId="{EEA6BBD9-D7CA-B246-861B-D7AD6C6C16AD}" type="presOf" srcId="{B5408237-945F-403A-B833-9AB37E60037D}" destId="{6CE34CCA-4699-A641-8F84-73992B672B63}" srcOrd="0" destOrd="0" presId="urn:microsoft.com/office/officeart/2005/8/layout/hierarchy1"/>
    <dgm:cxn modelId="{458FC5EE-0DE2-A84B-B95C-65262FAC5800}" type="presOf" srcId="{3B4078FF-1DF2-497C-B53C-791FCB624C52}" destId="{6B18A44B-1B2E-1147-A718-2D324E5C1421}" srcOrd="0" destOrd="0" presId="urn:microsoft.com/office/officeart/2005/8/layout/hierarchy1"/>
    <dgm:cxn modelId="{2E4915F5-FA4F-254E-BC6A-C2200E33070D}" type="presOf" srcId="{7031B7CC-3395-43FA-8E7B-80E6B88DB855}" destId="{BCD86245-C955-9240-A05A-79797CA3D36B}" srcOrd="0" destOrd="0" presId="urn:microsoft.com/office/officeart/2005/8/layout/hierarchy1"/>
    <dgm:cxn modelId="{7176BFAB-9806-1745-934E-B196B6514E49}" type="presParOf" srcId="{08B4E5FA-24F7-B447-9C76-690344B49FAB}" destId="{40DA7C5A-BA51-3946-9901-0B460DC1D116}" srcOrd="0" destOrd="0" presId="urn:microsoft.com/office/officeart/2005/8/layout/hierarchy1"/>
    <dgm:cxn modelId="{F80B0E21-CB8C-4B41-BF2A-76A75BF74F48}" type="presParOf" srcId="{40DA7C5A-BA51-3946-9901-0B460DC1D116}" destId="{EFE11017-21A6-B84C-B81E-43FA770E51FB}" srcOrd="0" destOrd="0" presId="urn:microsoft.com/office/officeart/2005/8/layout/hierarchy1"/>
    <dgm:cxn modelId="{461AEC61-E6AB-CE41-AD3D-FE7CA77CE116}" type="presParOf" srcId="{EFE11017-21A6-B84C-B81E-43FA770E51FB}" destId="{10680FE3-8119-AD45-A204-AEFA6137057F}" srcOrd="0" destOrd="0" presId="urn:microsoft.com/office/officeart/2005/8/layout/hierarchy1"/>
    <dgm:cxn modelId="{BCFE64AF-5F5E-C94F-8175-4E8DCAA176CA}" type="presParOf" srcId="{EFE11017-21A6-B84C-B81E-43FA770E51FB}" destId="{24D6B7AC-E8F1-EC45-B906-3D7B0CF1B203}" srcOrd="1" destOrd="0" presId="urn:microsoft.com/office/officeart/2005/8/layout/hierarchy1"/>
    <dgm:cxn modelId="{B91F611F-6394-CC44-9532-4213FAFDF53E}" type="presParOf" srcId="{40DA7C5A-BA51-3946-9901-0B460DC1D116}" destId="{782DA6DD-6B14-AB4C-9E3C-71F6FA56138A}" srcOrd="1" destOrd="0" presId="urn:microsoft.com/office/officeart/2005/8/layout/hierarchy1"/>
    <dgm:cxn modelId="{827C755E-5E27-724F-9A8F-BDC11E7B2AE7}" type="presParOf" srcId="{08B4E5FA-24F7-B447-9C76-690344B49FAB}" destId="{DD8D039A-E48B-CF44-B2AB-977E4F30D508}" srcOrd="1" destOrd="0" presId="urn:microsoft.com/office/officeart/2005/8/layout/hierarchy1"/>
    <dgm:cxn modelId="{F6C7CD9C-E37E-4945-9BFF-FAF6432768CA}" type="presParOf" srcId="{DD8D039A-E48B-CF44-B2AB-977E4F30D508}" destId="{45E597C2-5CD8-5649-914F-285D6EAC6A80}" srcOrd="0" destOrd="0" presId="urn:microsoft.com/office/officeart/2005/8/layout/hierarchy1"/>
    <dgm:cxn modelId="{ABB895A0-550D-D440-9C17-DF633146B275}" type="presParOf" srcId="{45E597C2-5CD8-5649-914F-285D6EAC6A80}" destId="{52AE23F1-A706-6D4F-A119-B00BF95002A3}" srcOrd="0" destOrd="0" presId="urn:microsoft.com/office/officeart/2005/8/layout/hierarchy1"/>
    <dgm:cxn modelId="{5D8D7FFD-457E-324C-87E1-9EB79C1FE751}" type="presParOf" srcId="{45E597C2-5CD8-5649-914F-285D6EAC6A80}" destId="{896162C2-8EA5-3F41-96D1-3CEDF489A63C}" srcOrd="1" destOrd="0" presId="urn:microsoft.com/office/officeart/2005/8/layout/hierarchy1"/>
    <dgm:cxn modelId="{893252C3-CE8E-194C-94AC-6C11B4F27C7F}" type="presParOf" srcId="{DD8D039A-E48B-CF44-B2AB-977E4F30D508}" destId="{23291872-3F61-044F-9CDD-ADE348A15137}" srcOrd="1" destOrd="0" presId="urn:microsoft.com/office/officeart/2005/8/layout/hierarchy1"/>
    <dgm:cxn modelId="{323F6AD3-2DAE-3F47-A3FC-7BB91AB313B6}" type="presParOf" srcId="{23291872-3F61-044F-9CDD-ADE348A15137}" destId="{6CE34CCA-4699-A641-8F84-73992B672B63}" srcOrd="0" destOrd="0" presId="urn:microsoft.com/office/officeart/2005/8/layout/hierarchy1"/>
    <dgm:cxn modelId="{02180184-990B-9C42-9942-A3B0586139C9}" type="presParOf" srcId="{23291872-3F61-044F-9CDD-ADE348A15137}" destId="{94D06F0B-D547-1649-A908-3761F99D55B1}" srcOrd="1" destOrd="0" presId="urn:microsoft.com/office/officeart/2005/8/layout/hierarchy1"/>
    <dgm:cxn modelId="{A9248F90-0BCF-EE40-BC02-BB31BB955CC2}" type="presParOf" srcId="{94D06F0B-D547-1649-A908-3761F99D55B1}" destId="{8AD8AB9A-2246-FB49-A6E9-0810668F64E3}" srcOrd="0" destOrd="0" presId="urn:microsoft.com/office/officeart/2005/8/layout/hierarchy1"/>
    <dgm:cxn modelId="{764F5EAB-2F3F-BF40-935F-0B679DAFE871}" type="presParOf" srcId="{8AD8AB9A-2246-FB49-A6E9-0810668F64E3}" destId="{C5C11C72-C603-D44B-AAC7-674D9807703B}" srcOrd="0" destOrd="0" presId="urn:microsoft.com/office/officeart/2005/8/layout/hierarchy1"/>
    <dgm:cxn modelId="{B9D8C2E9-59B6-9844-A347-CBEB100A9DA9}" type="presParOf" srcId="{8AD8AB9A-2246-FB49-A6E9-0810668F64E3}" destId="{352F9C0C-C90A-624F-BE2E-5723931F74D6}" srcOrd="1" destOrd="0" presId="urn:microsoft.com/office/officeart/2005/8/layout/hierarchy1"/>
    <dgm:cxn modelId="{39C2A08D-D06D-8A4A-A0D7-FF219A68B6BC}" type="presParOf" srcId="{94D06F0B-D547-1649-A908-3761F99D55B1}" destId="{8CD6712A-EF48-5F45-8465-D6DC1C0F0512}" srcOrd="1" destOrd="0" presId="urn:microsoft.com/office/officeart/2005/8/layout/hierarchy1"/>
    <dgm:cxn modelId="{41E61B7A-632C-7C4C-84D3-679EE81D9734}" type="presParOf" srcId="{23291872-3F61-044F-9CDD-ADE348A15137}" destId="{B448084F-144C-4B4B-A34B-19CA076D6053}" srcOrd="2" destOrd="0" presId="urn:microsoft.com/office/officeart/2005/8/layout/hierarchy1"/>
    <dgm:cxn modelId="{EA29E0C4-F5DB-DB4B-A37A-84815F885BC8}" type="presParOf" srcId="{23291872-3F61-044F-9CDD-ADE348A15137}" destId="{2E1DBE2D-BB27-3348-A8B1-F6B8DE65A3B0}" srcOrd="3" destOrd="0" presId="urn:microsoft.com/office/officeart/2005/8/layout/hierarchy1"/>
    <dgm:cxn modelId="{4F3A29B3-1C24-5245-8337-986FF989DC76}" type="presParOf" srcId="{2E1DBE2D-BB27-3348-A8B1-F6B8DE65A3B0}" destId="{24FD747F-19E9-2843-8B03-3CA291D45EBD}" srcOrd="0" destOrd="0" presId="urn:microsoft.com/office/officeart/2005/8/layout/hierarchy1"/>
    <dgm:cxn modelId="{37000CBE-504B-544D-80D3-331A67F145A8}" type="presParOf" srcId="{24FD747F-19E9-2843-8B03-3CA291D45EBD}" destId="{BC4160A8-2D0C-CB47-9FCC-28D66F8A3C64}" srcOrd="0" destOrd="0" presId="urn:microsoft.com/office/officeart/2005/8/layout/hierarchy1"/>
    <dgm:cxn modelId="{A3085456-E37E-FA4C-83A9-C1BF2A1F426B}" type="presParOf" srcId="{24FD747F-19E9-2843-8B03-3CA291D45EBD}" destId="{D47F48FD-5E1A-004D-9148-28E85553F4DD}" srcOrd="1" destOrd="0" presId="urn:microsoft.com/office/officeart/2005/8/layout/hierarchy1"/>
    <dgm:cxn modelId="{98B1FF44-DCF3-0443-A321-C03409C40AAF}" type="presParOf" srcId="{2E1DBE2D-BB27-3348-A8B1-F6B8DE65A3B0}" destId="{802E6605-5B48-1F45-AC2E-9D335000CD75}" srcOrd="1" destOrd="0" presId="urn:microsoft.com/office/officeart/2005/8/layout/hierarchy1"/>
    <dgm:cxn modelId="{9007F6AC-77E0-9F40-8227-90F52ED216B8}" type="presParOf" srcId="{23291872-3F61-044F-9CDD-ADE348A15137}" destId="{FDF0C814-490B-BA4F-913E-70FABEE6B9F4}" srcOrd="4" destOrd="0" presId="urn:microsoft.com/office/officeart/2005/8/layout/hierarchy1"/>
    <dgm:cxn modelId="{47A926A3-8F23-914D-B674-18DD6519FA3C}" type="presParOf" srcId="{23291872-3F61-044F-9CDD-ADE348A15137}" destId="{17B17D57-FBA9-5045-AA7C-A4A94EA6D826}" srcOrd="5" destOrd="0" presId="urn:microsoft.com/office/officeart/2005/8/layout/hierarchy1"/>
    <dgm:cxn modelId="{E47D35B4-DC6F-D34B-A1AC-5B2DEA01D1DE}" type="presParOf" srcId="{17B17D57-FBA9-5045-AA7C-A4A94EA6D826}" destId="{EF036FBE-6482-0341-827F-EC31700B8963}" srcOrd="0" destOrd="0" presId="urn:microsoft.com/office/officeart/2005/8/layout/hierarchy1"/>
    <dgm:cxn modelId="{16B65CF6-B1FE-7D49-BAEB-66F157A7BD11}" type="presParOf" srcId="{EF036FBE-6482-0341-827F-EC31700B8963}" destId="{C8ACC822-8D85-DE4A-8FAC-EBB12538C8AF}" srcOrd="0" destOrd="0" presId="urn:microsoft.com/office/officeart/2005/8/layout/hierarchy1"/>
    <dgm:cxn modelId="{69B98FC3-4D7E-084C-9338-C6E1E577E02C}" type="presParOf" srcId="{EF036FBE-6482-0341-827F-EC31700B8963}" destId="{BCD86245-C955-9240-A05A-79797CA3D36B}" srcOrd="1" destOrd="0" presId="urn:microsoft.com/office/officeart/2005/8/layout/hierarchy1"/>
    <dgm:cxn modelId="{B8524E9A-DA80-4241-A611-65C7C6D8C7E4}" type="presParOf" srcId="{17B17D57-FBA9-5045-AA7C-A4A94EA6D826}" destId="{8A969599-AFB5-8E46-B15B-91B1DF5F6700}" srcOrd="1" destOrd="0" presId="urn:microsoft.com/office/officeart/2005/8/layout/hierarchy1"/>
    <dgm:cxn modelId="{69B85E0B-A224-6844-819B-FC34C437B220}" type="presParOf" srcId="{23291872-3F61-044F-9CDD-ADE348A15137}" destId="{7BDBD31F-E27D-0647-B899-A3FA5AB1990A}" srcOrd="6" destOrd="0" presId="urn:microsoft.com/office/officeart/2005/8/layout/hierarchy1"/>
    <dgm:cxn modelId="{4B4465D2-99E5-8740-A2B4-7DA0895CA778}" type="presParOf" srcId="{23291872-3F61-044F-9CDD-ADE348A15137}" destId="{2EA9FCE5-E9FC-3D4E-AAB2-F75CC2214C6C}" srcOrd="7" destOrd="0" presId="urn:microsoft.com/office/officeart/2005/8/layout/hierarchy1"/>
    <dgm:cxn modelId="{46038EDD-E492-674F-92F9-8A151CB96499}" type="presParOf" srcId="{2EA9FCE5-E9FC-3D4E-AAB2-F75CC2214C6C}" destId="{C3A9D65C-2075-E14D-9618-D593E842D254}" srcOrd="0" destOrd="0" presId="urn:microsoft.com/office/officeart/2005/8/layout/hierarchy1"/>
    <dgm:cxn modelId="{2E8411A2-90D9-1044-AC46-0D5F66D7EF9C}" type="presParOf" srcId="{C3A9D65C-2075-E14D-9618-D593E842D254}" destId="{85B92BC2-E24B-3C47-9938-D4C4826F46D8}" srcOrd="0" destOrd="0" presId="urn:microsoft.com/office/officeart/2005/8/layout/hierarchy1"/>
    <dgm:cxn modelId="{4D776B46-83F0-7E4D-9F20-E7A8F1FD21C8}" type="presParOf" srcId="{C3A9D65C-2075-E14D-9618-D593E842D254}" destId="{6B18A44B-1B2E-1147-A718-2D324E5C1421}" srcOrd="1" destOrd="0" presId="urn:microsoft.com/office/officeart/2005/8/layout/hierarchy1"/>
    <dgm:cxn modelId="{585C251D-D6C2-264D-8AA9-34A78A2D3952}" type="presParOf" srcId="{2EA9FCE5-E9FC-3D4E-AAB2-F75CC2214C6C}" destId="{5C59274C-F0E3-354F-B833-443A793DD7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63795-D2D7-4B0A-966E-7AD1BD7F4902}"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05262950-EB72-40B8-8CF0-2F1F513FF301}">
      <dgm:prSet/>
      <dgm:spPr/>
      <dgm:t>
        <a:bodyPr/>
        <a:lstStyle/>
        <a:p>
          <a:r>
            <a:rPr lang="en-US"/>
            <a:t>broader context of anticorruption conditionalities applied to newer member states and candidate countries to the EU </a:t>
          </a:r>
        </a:p>
      </dgm:t>
    </dgm:pt>
    <dgm:pt modelId="{85011AAA-D205-40E2-8408-C3F5BD89D2BC}" type="parTrans" cxnId="{2EE8312F-E4A9-419F-8DF8-06C624F96ACF}">
      <dgm:prSet/>
      <dgm:spPr/>
      <dgm:t>
        <a:bodyPr/>
        <a:lstStyle/>
        <a:p>
          <a:endParaRPr lang="en-US"/>
        </a:p>
      </dgm:t>
    </dgm:pt>
    <dgm:pt modelId="{A7B6D104-08C5-4D07-B650-240B34960A24}" type="sibTrans" cxnId="{2EE8312F-E4A9-419F-8DF8-06C624F96ACF}">
      <dgm:prSet/>
      <dgm:spPr/>
      <dgm:t>
        <a:bodyPr/>
        <a:lstStyle/>
        <a:p>
          <a:endParaRPr lang="en-US"/>
        </a:p>
      </dgm:t>
    </dgm:pt>
    <dgm:pt modelId="{0DA76B0A-7752-4C11-94C9-D2227BE7E45E}">
      <dgm:prSet/>
      <dgm:spPr/>
      <dgm:t>
        <a:bodyPr/>
        <a:lstStyle/>
        <a:p>
          <a:r>
            <a:rPr lang="en-US"/>
            <a:t>BUT prosecutors are not covered by the term ‘judicial independence’ in the same way as judges </a:t>
          </a:r>
        </a:p>
      </dgm:t>
    </dgm:pt>
    <dgm:pt modelId="{0A9724FA-B5EB-4715-AA7F-3AD3456F0337}" type="parTrans" cxnId="{1C0E4C43-B36F-4587-BDF0-9311EA69FA91}">
      <dgm:prSet/>
      <dgm:spPr/>
      <dgm:t>
        <a:bodyPr/>
        <a:lstStyle/>
        <a:p>
          <a:endParaRPr lang="en-US"/>
        </a:p>
      </dgm:t>
    </dgm:pt>
    <dgm:pt modelId="{B092F206-9A3A-4719-85D3-B1CF02EAE9BD}" type="sibTrans" cxnId="{1C0E4C43-B36F-4587-BDF0-9311EA69FA91}">
      <dgm:prSet/>
      <dgm:spPr/>
      <dgm:t>
        <a:bodyPr/>
        <a:lstStyle/>
        <a:p>
          <a:endParaRPr lang="en-US"/>
        </a:p>
      </dgm:t>
    </dgm:pt>
    <dgm:pt modelId="{9B634C41-0A2C-4AAA-9067-F38E1248F241}">
      <dgm:prSet/>
      <dgm:spPr/>
      <dgm:t>
        <a:bodyPr/>
        <a:lstStyle/>
        <a:p>
          <a:r>
            <a:rPr lang="en-US"/>
            <a:t>if a chief prosecutor has a right to speak for her/ his institution, such right may collide with the free speech rights of Judicial Council members or of the apex court’s president</a:t>
          </a:r>
        </a:p>
      </dgm:t>
    </dgm:pt>
    <dgm:pt modelId="{02B992DA-5E85-4D77-B0B5-27B8D7AA9980}" type="parTrans" cxnId="{4BA87599-7FFA-47BD-A049-52BBB2FAC4F2}">
      <dgm:prSet/>
      <dgm:spPr/>
      <dgm:t>
        <a:bodyPr/>
        <a:lstStyle/>
        <a:p>
          <a:endParaRPr lang="en-US"/>
        </a:p>
      </dgm:t>
    </dgm:pt>
    <dgm:pt modelId="{85DFF079-80EC-468C-82D9-FF5C2671FEF7}" type="sibTrans" cxnId="{4BA87599-7FFA-47BD-A049-52BBB2FAC4F2}">
      <dgm:prSet/>
      <dgm:spPr/>
      <dgm:t>
        <a:bodyPr/>
        <a:lstStyle/>
        <a:p>
          <a:endParaRPr lang="en-US"/>
        </a:p>
      </dgm:t>
    </dgm:pt>
    <dgm:pt modelId="{3C18614E-64CB-4C4F-AB05-5A8156FE8935}">
      <dgm:prSet/>
      <dgm:spPr/>
      <dgm:t>
        <a:bodyPr/>
        <a:lstStyle/>
        <a:p>
          <a:r>
            <a:rPr lang="en-US"/>
            <a:t>which of these institutionally expressive rights is more deserving of enhanced conventionality protection ?</a:t>
          </a:r>
        </a:p>
      </dgm:t>
    </dgm:pt>
    <dgm:pt modelId="{8F73AEBC-12C7-42A9-90DD-0A76AB1DEEF3}" type="parTrans" cxnId="{4B1E85B1-C8F9-451D-A3E4-5BC9B82D9467}">
      <dgm:prSet/>
      <dgm:spPr/>
      <dgm:t>
        <a:bodyPr/>
        <a:lstStyle/>
        <a:p>
          <a:endParaRPr lang="en-US"/>
        </a:p>
      </dgm:t>
    </dgm:pt>
    <dgm:pt modelId="{28CBEAE3-048A-40CF-9680-08D84E3610CB}" type="sibTrans" cxnId="{4B1E85B1-C8F9-451D-A3E4-5BC9B82D9467}">
      <dgm:prSet/>
      <dgm:spPr/>
      <dgm:t>
        <a:bodyPr/>
        <a:lstStyle/>
        <a:p>
          <a:endParaRPr lang="en-US"/>
        </a:p>
      </dgm:t>
    </dgm:pt>
    <dgm:pt modelId="{1D9B3FE2-6751-C044-881F-826DAAB1B931}" type="pres">
      <dgm:prSet presAssocID="{ED963795-D2D7-4B0A-966E-7AD1BD7F4902}" presName="diagram" presStyleCnt="0">
        <dgm:presLayoutVars>
          <dgm:chPref val="1"/>
          <dgm:dir/>
          <dgm:animOne val="branch"/>
          <dgm:animLvl val="lvl"/>
          <dgm:resizeHandles val="exact"/>
        </dgm:presLayoutVars>
      </dgm:prSet>
      <dgm:spPr/>
    </dgm:pt>
    <dgm:pt modelId="{71629E4F-C494-A046-AF95-5F0345BE4197}" type="pres">
      <dgm:prSet presAssocID="{05262950-EB72-40B8-8CF0-2F1F513FF301}" presName="root1" presStyleCnt="0"/>
      <dgm:spPr/>
    </dgm:pt>
    <dgm:pt modelId="{8FF44EF1-8F9C-944C-BD08-D3CF65306B0C}" type="pres">
      <dgm:prSet presAssocID="{05262950-EB72-40B8-8CF0-2F1F513FF301}" presName="LevelOneTextNode" presStyleLbl="node0" presStyleIdx="0" presStyleCnt="2">
        <dgm:presLayoutVars>
          <dgm:chPref val="3"/>
        </dgm:presLayoutVars>
      </dgm:prSet>
      <dgm:spPr/>
    </dgm:pt>
    <dgm:pt modelId="{7341380C-CF2D-E647-A821-52F003FB89FB}" type="pres">
      <dgm:prSet presAssocID="{05262950-EB72-40B8-8CF0-2F1F513FF301}" presName="level2hierChild" presStyleCnt="0"/>
      <dgm:spPr/>
    </dgm:pt>
    <dgm:pt modelId="{09391482-8D09-9B49-928C-76F94273CE61}" type="pres">
      <dgm:prSet presAssocID="{0DA76B0A-7752-4C11-94C9-D2227BE7E45E}" presName="root1" presStyleCnt="0"/>
      <dgm:spPr/>
    </dgm:pt>
    <dgm:pt modelId="{77061946-F5D0-6E40-8222-08A28BC1F84C}" type="pres">
      <dgm:prSet presAssocID="{0DA76B0A-7752-4C11-94C9-D2227BE7E45E}" presName="LevelOneTextNode" presStyleLbl="node0" presStyleIdx="1" presStyleCnt="2">
        <dgm:presLayoutVars>
          <dgm:chPref val="3"/>
        </dgm:presLayoutVars>
      </dgm:prSet>
      <dgm:spPr/>
    </dgm:pt>
    <dgm:pt modelId="{B52DA531-6DBA-FC4C-BBB4-A4CF292EC326}" type="pres">
      <dgm:prSet presAssocID="{0DA76B0A-7752-4C11-94C9-D2227BE7E45E}" presName="level2hierChild" presStyleCnt="0"/>
      <dgm:spPr/>
    </dgm:pt>
    <dgm:pt modelId="{35388F8D-FE2B-9245-8DEC-F83614573C1F}" type="pres">
      <dgm:prSet presAssocID="{02B992DA-5E85-4D77-B0B5-27B8D7AA9980}" presName="conn2-1" presStyleLbl="parChTrans1D2" presStyleIdx="0" presStyleCnt="2"/>
      <dgm:spPr/>
    </dgm:pt>
    <dgm:pt modelId="{1850BF93-73D1-574A-9CB3-49C5C889D196}" type="pres">
      <dgm:prSet presAssocID="{02B992DA-5E85-4D77-B0B5-27B8D7AA9980}" presName="connTx" presStyleLbl="parChTrans1D2" presStyleIdx="0" presStyleCnt="2"/>
      <dgm:spPr/>
    </dgm:pt>
    <dgm:pt modelId="{15BD16F0-0635-1341-A046-C811F9FEFABC}" type="pres">
      <dgm:prSet presAssocID="{9B634C41-0A2C-4AAA-9067-F38E1248F241}" presName="root2" presStyleCnt="0"/>
      <dgm:spPr/>
    </dgm:pt>
    <dgm:pt modelId="{B6790A92-A0A3-3843-B89B-CEB6489BC6A6}" type="pres">
      <dgm:prSet presAssocID="{9B634C41-0A2C-4AAA-9067-F38E1248F241}" presName="LevelTwoTextNode" presStyleLbl="node2" presStyleIdx="0" presStyleCnt="2">
        <dgm:presLayoutVars>
          <dgm:chPref val="3"/>
        </dgm:presLayoutVars>
      </dgm:prSet>
      <dgm:spPr/>
    </dgm:pt>
    <dgm:pt modelId="{81B656A4-85DD-E04A-B6B9-6BFBAA140F13}" type="pres">
      <dgm:prSet presAssocID="{9B634C41-0A2C-4AAA-9067-F38E1248F241}" presName="level3hierChild" presStyleCnt="0"/>
      <dgm:spPr/>
    </dgm:pt>
    <dgm:pt modelId="{56EEC6A6-4270-5D43-A99E-015AB39B56D4}" type="pres">
      <dgm:prSet presAssocID="{8F73AEBC-12C7-42A9-90DD-0A76AB1DEEF3}" presName="conn2-1" presStyleLbl="parChTrans1D2" presStyleIdx="1" presStyleCnt="2"/>
      <dgm:spPr/>
    </dgm:pt>
    <dgm:pt modelId="{3371766D-62E4-8440-A286-1E6722E95479}" type="pres">
      <dgm:prSet presAssocID="{8F73AEBC-12C7-42A9-90DD-0A76AB1DEEF3}" presName="connTx" presStyleLbl="parChTrans1D2" presStyleIdx="1" presStyleCnt="2"/>
      <dgm:spPr/>
    </dgm:pt>
    <dgm:pt modelId="{3CDE2ED8-B319-754D-A237-F5C8D1261362}" type="pres">
      <dgm:prSet presAssocID="{3C18614E-64CB-4C4F-AB05-5A8156FE8935}" presName="root2" presStyleCnt="0"/>
      <dgm:spPr/>
    </dgm:pt>
    <dgm:pt modelId="{8B6072E4-3389-D344-A9C6-0D1A3F955DCA}" type="pres">
      <dgm:prSet presAssocID="{3C18614E-64CB-4C4F-AB05-5A8156FE8935}" presName="LevelTwoTextNode" presStyleLbl="node2" presStyleIdx="1" presStyleCnt="2">
        <dgm:presLayoutVars>
          <dgm:chPref val="3"/>
        </dgm:presLayoutVars>
      </dgm:prSet>
      <dgm:spPr/>
    </dgm:pt>
    <dgm:pt modelId="{D5D39094-4AF2-0F41-B1C5-8330E05477F8}" type="pres">
      <dgm:prSet presAssocID="{3C18614E-64CB-4C4F-AB05-5A8156FE8935}" presName="level3hierChild" presStyleCnt="0"/>
      <dgm:spPr/>
    </dgm:pt>
  </dgm:ptLst>
  <dgm:cxnLst>
    <dgm:cxn modelId="{2EE8312F-E4A9-419F-8DF8-06C624F96ACF}" srcId="{ED963795-D2D7-4B0A-966E-7AD1BD7F4902}" destId="{05262950-EB72-40B8-8CF0-2F1F513FF301}" srcOrd="0" destOrd="0" parTransId="{85011AAA-D205-40E2-8408-C3F5BD89D2BC}" sibTransId="{A7B6D104-08C5-4D07-B650-240B34960A24}"/>
    <dgm:cxn modelId="{A691D33F-DD2A-9948-8EB5-5DB7E7971C99}" type="presOf" srcId="{9B634C41-0A2C-4AAA-9067-F38E1248F241}" destId="{B6790A92-A0A3-3843-B89B-CEB6489BC6A6}" srcOrd="0" destOrd="0" presId="urn:microsoft.com/office/officeart/2005/8/layout/hierarchy2"/>
    <dgm:cxn modelId="{1C0E4C43-B36F-4587-BDF0-9311EA69FA91}" srcId="{ED963795-D2D7-4B0A-966E-7AD1BD7F4902}" destId="{0DA76B0A-7752-4C11-94C9-D2227BE7E45E}" srcOrd="1" destOrd="0" parTransId="{0A9724FA-B5EB-4715-AA7F-3AD3456F0337}" sibTransId="{B092F206-9A3A-4719-85D3-B1CF02EAE9BD}"/>
    <dgm:cxn modelId="{51466343-4836-2D4B-91D2-B9EF2441300C}" type="presOf" srcId="{ED963795-D2D7-4B0A-966E-7AD1BD7F4902}" destId="{1D9B3FE2-6751-C044-881F-826DAAB1B931}" srcOrd="0" destOrd="0" presId="urn:microsoft.com/office/officeart/2005/8/layout/hierarchy2"/>
    <dgm:cxn modelId="{AE100A6B-6B61-3444-B8A5-8C7F7129052A}" type="presOf" srcId="{3C18614E-64CB-4C4F-AB05-5A8156FE8935}" destId="{8B6072E4-3389-D344-A9C6-0D1A3F955DCA}" srcOrd="0" destOrd="0" presId="urn:microsoft.com/office/officeart/2005/8/layout/hierarchy2"/>
    <dgm:cxn modelId="{8FFA9796-A37B-0440-8928-CF5FB345F876}" type="presOf" srcId="{05262950-EB72-40B8-8CF0-2F1F513FF301}" destId="{8FF44EF1-8F9C-944C-BD08-D3CF65306B0C}" srcOrd="0" destOrd="0" presId="urn:microsoft.com/office/officeart/2005/8/layout/hierarchy2"/>
    <dgm:cxn modelId="{5013BB96-D023-BF40-BB9B-2EF59906FD6D}" type="presOf" srcId="{8F73AEBC-12C7-42A9-90DD-0A76AB1DEEF3}" destId="{56EEC6A6-4270-5D43-A99E-015AB39B56D4}" srcOrd="0" destOrd="0" presId="urn:microsoft.com/office/officeart/2005/8/layout/hierarchy2"/>
    <dgm:cxn modelId="{4BA87599-7FFA-47BD-A049-52BBB2FAC4F2}" srcId="{0DA76B0A-7752-4C11-94C9-D2227BE7E45E}" destId="{9B634C41-0A2C-4AAA-9067-F38E1248F241}" srcOrd="0" destOrd="0" parTransId="{02B992DA-5E85-4D77-B0B5-27B8D7AA9980}" sibTransId="{85DFF079-80EC-468C-82D9-FF5C2671FEF7}"/>
    <dgm:cxn modelId="{4B1E85B1-C8F9-451D-A3E4-5BC9B82D9467}" srcId="{0DA76B0A-7752-4C11-94C9-D2227BE7E45E}" destId="{3C18614E-64CB-4C4F-AB05-5A8156FE8935}" srcOrd="1" destOrd="0" parTransId="{8F73AEBC-12C7-42A9-90DD-0A76AB1DEEF3}" sibTransId="{28CBEAE3-048A-40CF-9680-08D84E3610CB}"/>
    <dgm:cxn modelId="{2AABA6B6-7503-9543-84DE-69920C72D484}" type="presOf" srcId="{8F73AEBC-12C7-42A9-90DD-0A76AB1DEEF3}" destId="{3371766D-62E4-8440-A286-1E6722E95479}" srcOrd="1" destOrd="0" presId="urn:microsoft.com/office/officeart/2005/8/layout/hierarchy2"/>
    <dgm:cxn modelId="{5E0974BD-7265-F845-8040-8D193258A6F2}" type="presOf" srcId="{02B992DA-5E85-4D77-B0B5-27B8D7AA9980}" destId="{35388F8D-FE2B-9245-8DEC-F83614573C1F}" srcOrd="0" destOrd="0" presId="urn:microsoft.com/office/officeart/2005/8/layout/hierarchy2"/>
    <dgm:cxn modelId="{76D6D2E2-7977-8844-B8A2-7F2BB65B5960}" type="presOf" srcId="{02B992DA-5E85-4D77-B0B5-27B8D7AA9980}" destId="{1850BF93-73D1-574A-9CB3-49C5C889D196}" srcOrd="1" destOrd="0" presId="urn:microsoft.com/office/officeart/2005/8/layout/hierarchy2"/>
    <dgm:cxn modelId="{4CCE6FF9-83BE-1D4E-8AC5-CCD85C6BB1AC}" type="presOf" srcId="{0DA76B0A-7752-4C11-94C9-D2227BE7E45E}" destId="{77061946-F5D0-6E40-8222-08A28BC1F84C}" srcOrd="0" destOrd="0" presId="urn:microsoft.com/office/officeart/2005/8/layout/hierarchy2"/>
    <dgm:cxn modelId="{08FE0E54-756E-1C46-A52C-C079AAC5AF8D}" type="presParOf" srcId="{1D9B3FE2-6751-C044-881F-826DAAB1B931}" destId="{71629E4F-C494-A046-AF95-5F0345BE4197}" srcOrd="0" destOrd="0" presId="urn:microsoft.com/office/officeart/2005/8/layout/hierarchy2"/>
    <dgm:cxn modelId="{64B8E839-610D-7149-8545-4A47BE186EB5}" type="presParOf" srcId="{71629E4F-C494-A046-AF95-5F0345BE4197}" destId="{8FF44EF1-8F9C-944C-BD08-D3CF65306B0C}" srcOrd="0" destOrd="0" presId="urn:microsoft.com/office/officeart/2005/8/layout/hierarchy2"/>
    <dgm:cxn modelId="{7DEC3FF0-9BAD-EC4A-89F3-1008D82A3972}" type="presParOf" srcId="{71629E4F-C494-A046-AF95-5F0345BE4197}" destId="{7341380C-CF2D-E647-A821-52F003FB89FB}" srcOrd="1" destOrd="0" presId="urn:microsoft.com/office/officeart/2005/8/layout/hierarchy2"/>
    <dgm:cxn modelId="{CA3F9441-7B2E-F642-9C09-101BF6C777D5}" type="presParOf" srcId="{1D9B3FE2-6751-C044-881F-826DAAB1B931}" destId="{09391482-8D09-9B49-928C-76F94273CE61}" srcOrd="1" destOrd="0" presId="urn:microsoft.com/office/officeart/2005/8/layout/hierarchy2"/>
    <dgm:cxn modelId="{5F4DB1CF-FE69-264E-8BAD-19BBC0E6B43D}" type="presParOf" srcId="{09391482-8D09-9B49-928C-76F94273CE61}" destId="{77061946-F5D0-6E40-8222-08A28BC1F84C}" srcOrd="0" destOrd="0" presId="urn:microsoft.com/office/officeart/2005/8/layout/hierarchy2"/>
    <dgm:cxn modelId="{E7E8D732-7AA7-DC43-BA58-310B45BBB936}" type="presParOf" srcId="{09391482-8D09-9B49-928C-76F94273CE61}" destId="{B52DA531-6DBA-FC4C-BBB4-A4CF292EC326}" srcOrd="1" destOrd="0" presId="urn:microsoft.com/office/officeart/2005/8/layout/hierarchy2"/>
    <dgm:cxn modelId="{D931C8D7-23E4-5A45-9F2D-358DB61A9D34}" type="presParOf" srcId="{B52DA531-6DBA-FC4C-BBB4-A4CF292EC326}" destId="{35388F8D-FE2B-9245-8DEC-F83614573C1F}" srcOrd="0" destOrd="0" presId="urn:microsoft.com/office/officeart/2005/8/layout/hierarchy2"/>
    <dgm:cxn modelId="{CA0276C3-97D1-B94D-8DE1-EE98BE1803A9}" type="presParOf" srcId="{35388F8D-FE2B-9245-8DEC-F83614573C1F}" destId="{1850BF93-73D1-574A-9CB3-49C5C889D196}" srcOrd="0" destOrd="0" presId="urn:microsoft.com/office/officeart/2005/8/layout/hierarchy2"/>
    <dgm:cxn modelId="{FC76DB6B-3ECB-B348-B79A-B69C65830CBA}" type="presParOf" srcId="{B52DA531-6DBA-FC4C-BBB4-A4CF292EC326}" destId="{15BD16F0-0635-1341-A046-C811F9FEFABC}" srcOrd="1" destOrd="0" presId="urn:microsoft.com/office/officeart/2005/8/layout/hierarchy2"/>
    <dgm:cxn modelId="{E677204D-EF21-EB41-AC09-3154DCD679F5}" type="presParOf" srcId="{15BD16F0-0635-1341-A046-C811F9FEFABC}" destId="{B6790A92-A0A3-3843-B89B-CEB6489BC6A6}" srcOrd="0" destOrd="0" presId="urn:microsoft.com/office/officeart/2005/8/layout/hierarchy2"/>
    <dgm:cxn modelId="{586642AD-3A38-B54A-A3BA-C1CF3DA909C6}" type="presParOf" srcId="{15BD16F0-0635-1341-A046-C811F9FEFABC}" destId="{81B656A4-85DD-E04A-B6B9-6BFBAA140F13}" srcOrd="1" destOrd="0" presId="urn:microsoft.com/office/officeart/2005/8/layout/hierarchy2"/>
    <dgm:cxn modelId="{19407D32-734E-1446-9BCB-427757949907}" type="presParOf" srcId="{B52DA531-6DBA-FC4C-BBB4-A4CF292EC326}" destId="{56EEC6A6-4270-5D43-A99E-015AB39B56D4}" srcOrd="2" destOrd="0" presId="urn:microsoft.com/office/officeart/2005/8/layout/hierarchy2"/>
    <dgm:cxn modelId="{F2610595-3D20-C24A-891A-1BD17454EE5D}" type="presParOf" srcId="{56EEC6A6-4270-5D43-A99E-015AB39B56D4}" destId="{3371766D-62E4-8440-A286-1E6722E95479}" srcOrd="0" destOrd="0" presId="urn:microsoft.com/office/officeart/2005/8/layout/hierarchy2"/>
    <dgm:cxn modelId="{D640148B-93E2-6146-B6A1-2D065A757639}" type="presParOf" srcId="{B52DA531-6DBA-FC4C-BBB4-A4CF292EC326}" destId="{3CDE2ED8-B319-754D-A237-F5C8D1261362}" srcOrd="3" destOrd="0" presId="urn:microsoft.com/office/officeart/2005/8/layout/hierarchy2"/>
    <dgm:cxn modelId="{43094196-7767-534E-B74A-C31701C82F41}" type="presParOf" srcId="{3CDE2ED8-B319-754D-A237-F5C8D1261362}" destId="{8B6072E4-3389-D344-A9C6-0D1A3F955DCA}" srcOrd="0" destOrd="0" presId="urn:microsoft.com/office/officeart/2005/8/layout/hierarchy2"/>
    <dgm:cxn modelId="{4FAD9E47-4386-5D47-AFDC-CC51824C0770}" type="presParOf" srcId="{3CDE2ED8-B319-754D-A237-F5C8D1261362}" destId="{D5D39094-4AF2-0F41-B1C5-8330E05477F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F57C1-ADBB-421F-A7AE-B92EB45C7DA4}"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9548D303-9755-459A-ADFC-B18EBD9A3022}">
      <dgm:prSet custT="1"/>
      <dgm:spPr/>
      <dgm:t>
        <a:bodyPr/>
        <a:lstStyle/>
        <a:p>
          <a:pPr algn="just"/>
          <a:r>
            <a:rPr lang="ro-RO" sz="1600" dirty="0"/>
            <a:t>Vlad PERJU</a:t>
          </a:r>
        </a:p>
        <a:p>
          <a:pPr algn="just"/>
          <a:r>
            <a:rPr lang="ro-RO" sz="1600" noProof="1"/>
            <a:t>caution in persisting in the dualist  classic theories on  EU law</a:t>
          </a:r>
        </a:p>
        <a:p>
          <a:pPr algn="just"/>
          <a:r>
            <a:rPr lang="ro-RO" sz="1600" b="0" i="1" noProof="1"/>
            <a:t>cf. </a:t>
          </a:r>
        </a:p>
        <a:p>
          <a:pPr algn="just"/>
          <a:r>
            <a:rPr lang="ro-RO" sz="1600" noProof="1"/>
            <a:t>global, multi-levelled constitutionalism</a:t>
          </a:r>
        </a:p>
      </dgm:t>
    </dgm:pt>
    <dgm:pt modelId="{E79DE8AB-3B79-49A8-84FC-615B5EC4358A}" type="parTrans" cxnId="{E5CBBD85-6F42-4DE0-84A7-581562EDD72A}">
      <dgm:prSet/>
      <dgm:spPr/>
      <dgm:t>
        <a:bodyPr/>
        <a:lstStyle/>
        <a:p>
          <a:endParaRPr lang="en-US"/>
        </a:p>
      </dgm:t>
    </dgm:pt>
    <dgm:pt modelId="{9B97143B-3D63-413D-B213-8CB8DD6163D1}" type="sibTrans" cxnId="{E5CBBD85-6F42-4DE0-84A7-581562EDD72A}">
      <dgm:prSet phldrT="1" phldr="0"/>
      <dgm:spPr/>
      <dgm:t>
        <a:bodyPr/>
        <a:lstStyle/>
        <a:p>
          <a:r>
            <a:rPr lang="en-US"/>
            <a:t>1</a:t>
          </a:r>
        </a:p>
      </dgm:t>
    </dgm:pt>
    <dgm:pt modelId="{9CBA4EBA-B561-495B-8591-998261B1E18B}">
      <dgm:prSet custT="1"/>
      <dgm:spPr/>
      <dgm:t>
        <a:bodyPr/>
        <a:lstStyle/>
        <a:p>
          <a:r>
            <a:rPr lang="ro-RO" sz="1600" dirty="0"/>
            <a:t>SUBSIDIARITY </a:t>
          </a:r>
        </a:p>
        <a:p>
          <a:r>
            <a:rPr lang="en-GB" sz="1600" noProof="0" dirty="0"/>
            <a:t>a European dynamic  community of national and supranational judges </a:t>
          </a:r>
        </a:p>
        <a:p>
          <a:endParaRPr lang="ro-RO" sz="1600" dirty="0"/>
        </a:p>
        <a:p>
          <a:r>
            <a:rPr lang="ro-RO" sz="1600" dirty="0"/>
            <a:t>NEGOCIATION</a:t>
          </a:r>
          <a:endParaRPr lang="en-US" sz="1600" dirty="0"/>
        </a:p>
      </dgm:t>
    </dgm:pt>
    <dgm:pt modelId="{85C51B60-3CC0-4174-A0EB-F991FA0867D7}" type="parTrans" cxnId="{2978B28C-11C7-482E-A319-27EA17803FD0}">
      <dgm:prSet/>
      <dgm:spPr/>
      <dgm:t>
        <a:bodyPr/>
        <a:lstStyle/>
        <a:p>
          <a:endParaRPr lang="en-US"/>
        </a:p>
      </dgm:t>
    </dgm:pt>
    <dgm:pt modelId="{D68BE6E3-E207-4F2E-AFEA-8C4DD679FEC9}" type="sibTrans" cxnId="{2978B28C-11C7-482E-A319-27EA17803FD0}">
      <dgm:prSet phldrT="2" phldr="0"/>
      <dgm:spPr/>
      <dgm:t>
        <a:bodyPr/>
        <a:lstStyle/>
        <a:p>
          <a:r>
            <a:rPr lang="en-US"/>
            <a:t>2</a:t>
          </a:r>
        </a:p>
      </dgm:t>
    </dgm:pt>
    <dgm:pt modelId="{FBDB448C-88EC-41D7-913A-A889E2611429}">
      <dgm:prSet custT="1"/>
      <dgm:spPr/>
      <dgm:t>
        <a:bodyPr/>
        <a:lstStyle/>
        <a:p>
          <a:r>
            <a:rPr lang="ro-RO" sz="1500" dirty="0"/>
            <a:t>RULE OF LAW</a:t>
          </a:r>
        </a:p>
        <a:p>
          <a:r>
            <a:rPr lang="en-GB" sz="1500" noProof="0" dirty="0"/>
            <a:t>priority to the national level; margin of appreciation + procedural autonomy; if necessary: ECtHR is fully competent to pierce the veil that hides only formal judiciary independence</a:t>
          </a:r>
        </a:p>
      </dgm:t>
    </dgm:pt>
    <dgm:pt modelId="{04F68EAD-48A2-4583-B44A-63993FE0A4BF}" type="parTrans" cxnId="{194E1C86-3F95-4856-93B6-39601491BBD8}">
      <dgm:prSet/>
      <dgm:spPr/>
      <dgm:t>
        <a:bodyPr/>
        <a:lstStyle/>
        <a:p>
          <a:endParaRPr lang="en-US"/>
        </a:p>
      </dgm:t>
    </dgm:pt>
    <dgm:pt modelId="{F815D82B-25C9-4898-998E-3F263BD1AB1A}" type="sibTrans" cxnId="{194E1C86-3F95-4856-93B6-39601491BBD8}">
      <dgm:prSet phldrT="3" phldr="0"/>
      <dgm:spPr/>
      <dgm:t>
        <a:bodyPr/>
        <a:lstStyle/>
        <a:p>
          <a:r>
            <a:rPr lang="en-US"/>
            <a:t>3</a:t>
          </a:r>
        </a:p>
      </dgm:t>
    </dgm:pt>
    <dgm:pt modelId="{FB8BF55B-C50C-4E3F-867F-D9AE6787ED0A}">
      <dgm:prSet custT="1"/>
      <dgm:spPr/>
      <dgm:t>
        <a:bodyPr/>
        <a:lstStyle/>
        <a:p>
          <a:pPr algn="l"/>
          <a:r>
            <a:rPr lang="ro-RO" sz="1400" dirty="0"/>
            <a:t>INFRASTRUCTURE </a:t>
          </a:r>
        </a:p>
        <a:p>
          <a:pPr algn="just"/>
          <a:r>
            <a:rPr lang="en-GB" sz="1400" noProof="0" dirty="0"/>
            <a:t>at the national level: </a:t>
          </a:r>
          <a:r>
            <a:rPr lang="en-GB" sz="1400" dirty="0"/>
            <a:t>a body of judges willing to bring cases before the international courts, thus generating dialogue</a:t>
          </a:r>
        </a:p>
        <a:p>
          <a:pPr algn="just"/>
          <a:r>
            <a:rPr lang="en-GB" sz="1400" dirty="0"/>
            <a:t>Ineffectiveness of individual complaints in the absence of such judiciary activism</a:t>
          </a:r>
        </a:p>
        <a:p>
          <a:pPr algn="l"/>
          <a:r>
            <a:rPr lang="ro-RO" sz="1400" dirty="0"/>
            <a:t> </a:t>
          </a:r>
          <a:endParaRPr lang="en-US" sz="1400" dirty="0"/>
        </a:p>
      </dgm:t>
    </dgm:pt>
    <dgm:pt modelId="{A72BFF9B-0990-416B-844F-E2BE26DB8CE2}" type="parTrans" cxnId="{10E510C2-1792-4CAD-88DA-C1AB14F3D4DB}">
      <dgm:prSet/>
      <dgm:spPr/>
      <dgm:t>
        <a:bodyPr/>
        <a:lstStyle/>
        <a:p>
          <a:endParaRPr lang="en-US"/>
        </a:p>
      </dgm:t>
    </dgm:pt>
    <dgm:pt modelId="{D6C92E97-DA38-4CA6-917C-D488732701F0}" type="sibTrans" cxnId="{10E510C2-1792-4CAD-88DA-C1AB14F3D4DB}">
      <dgm:prSet phldrT="4" phldr="0"/>
      <dgm:spPr/>
      <dgm:t>
        <a:bodyPr/>
        <a:lstStyle/>
        <a:p>
          <a:r>
            <a:rPr lang="en-US"/>
            <a:t>4</a:t>
          </a:r>
        </a:p>
      </dgm:t>
    </dgm:pt>
    <dgm:pt modelId="{216F4AA1-BAF4-4240-A887-F6D2529F7366}" type="pres">
      <dgm:prSet presAssocID="{829F57C1-ADBB-421F-A7AE-B92EB45C7DA4}" presName="Name0" presStyleCnt="0">
        <dgm:presLayoutVars>
          <dgm:animLvl val="lvl"/>
          <dgm:resizeHandles val="exact"/>
        </dgm:presLayoutVars>
      </dgm:prSet>
      <dgm:spPr/>
    </dgm:pt>
    <dgm:pt modelId="{8131BF91-C9DF-474E-8708-2F9AD64BB0DF}" type="pres">
      <dgm:prSet presAssocID="{9548D303-9755-459A-ADFC-B18EBD9A3022}" presName="compositeNode" presStyleCnt="0">
        <dgm:presLayoutVars>
          <dgm:bulletEnabled val="1"/>
        </dgm:presLayoutVars>
      </dgm:prSet>
      <dgm:spPr/>
    </dgm:pt>
    <dgm:pt modelId="{0C541006-D541-7B4E-9B48-A0FAC8C9CF9E}" type="pres">
      <dgm:prSet presAssocID="{9548D303-9755-459A-ADFC-B18EBD9A3022}" presName="bgRect" presStyleLbl="bgAccFollowNode1" presStyleIdx="0" presStyleCnt="4" custScaleY="106249"/>
      <dgm:spPr/>
    </dgm:pt>
    <dgm:pt modelId="{7EC14586-EBE9-BF46-8FC7-A4B139867B5F}" type="pres">
      <dgm:prSet presAssocID="{9B97143B-3D63-413D-B213-8CB8DD6163D1}" presName="sibTransNodeCircle" presStyleLbl="alignNode1" presStyleIdx="0" presStyleCnt="8">
        <dgm:presLayoutVars>
          <dgm:chMax val="0"/>
          <dgm:bulletEnabled/>
        </dgm:presLayoutVars>
      </dgm:prSet>
      <dgm:spPr/>
    </dgm:pt>
    <dgm:pt modelId="{E5FE90F7-A69A-7D45-8EAC-6146E8710B07}" type="pres">
      <dgm:prSet presAssocID="{9548D303-9755-459A-ADFC-B18EBD9A3022}" presName="bottomLine" presStyleLbl="alignNode1" presStyleIdx="1" presStyleCnt="8">
        <dgm:presLayoutVars/>
      </dgm:prSet>
      <dgm:spPr/>
    </dgm:pt>
    <dgm:pt modelId="{884A658F-FA86-9E48-8BC6-6B39F36CCC62}" type="pres">
      <dgm:prSet presAssocID="{9548D303-9755-459A-ADFC-B18EBD9A3022}" presName="nodeText" presStyleLbl="bgAccFollowNode1" presStyleIdx="0" presStyleCnt="4">
        <dgm:presLayoutVars>
          <dgm:bulletEnabled val="1"/>
        </dgm:presLayoutVars>
      </dgm:prSet>
      <dgm:spPr/>
    </dgm:pt>
    <dgm:pt modelId="{1C8B2F64-91CE-D94A-A6E4-ADBFB26940E1}" type="pres">
      <dgm:prSet presAssocID="{9B97143B-3D63-413D-B213-8CB8DD6163D1}" presName="sibTrans" presStyleCnt="0"/>
      <dgm:spPr/>
    </dgm:pt>
    <dgm:pt modelId="{A3158119-6268-6845-9FE5-812A74CB2C23}" type="pres">
      <dgm:prSet presAssocID="{9CBA4EBA-B561-495B-8591-998261B1E18B}" presName="compositeNode" presStyleCnt="0">
        <dgm:presLayoutVars>
          <dgm:bulletEnabled val="1"/>
        </dgm:presLayoutVars>
      </dgm:prSet>
      <dgm:spPr/>
    </dgm:pt>
    <dgm:pt modelId="{70BF1AC0-AFA7-214A-A853-25EBAD686267}" type="pres">
      <dgm:prSet presAssocID="{9CBA4EBA-B561-495B-8591-998261B1E18B}" presName="bgRect" presStyleLbl="bgAccFollowNode1" presStyleIdx="1" presStyleCnt="4"/>
      <dgm:spPr/>
    </dgm:pt>
    <dgm:pt modelId="{BCFB2C14-30D8-EE4C-9D0E-52E48458BF93}" type="pres">
      <dgm:prSet presAssocID="{D68BE6E3-E207-4F2E-AFEA-8C4DD679FEC9}" presName="sibTransNodeCircle" presStyleLbl="alignNode1" presStyleIdx="2" presStyleCnt="8">
        <dgm:presLayoutVars>
          <dgm:chMax val="0"/>
          <dgm:bulletEnabled/>
        </dgm:presLayoutVars>
      </dgm:prSet>
      <dgm:spPr/>
    </dgm:pt>
    <dgm:pt modelId="{29B4F5A0-A3BA-494C-B376-A92E4A66ECC2}" type="pres">
      <dgm:prSet presAssocID="{9CBA4EBA-B561-495B-8591-998261B1E18B}" presName="bottomLine" presStyleLbl="alignNode1" presStyleIdx="3" presStyleCnt="8">
        <dgm:presLayoutVars/>
      </dgm:prSet>
      <dgm:spPr/>
    </dgm:pt>
    <dgm:pt modelId="{4F9F0F58-9C3A-064C-B273-0AA54AA91794}" type="pres">
      <dgm:prSet presAssocID="{9CBA4EBA-B561-495B-8591-998261B1E18B}" presName="nodeText" presStyleLbl="bgAccFollowNode1" presStyleIdx="1" presStyleCnt="4">
        <dgm:presLayoutVars>
          <dgm:bulletEnabled val="1"/>
        </dgm:presLayoutVars>
      </dgm:prSet>
      <dgm:spPr/>
    </dgm:pt>
    <dgm:pt modelId="{4D75C63D-6126-EA41-818C-BA1EE1F5B8A0}" type="pres">
      <dgm:prSet presAssocID="{D68BE6E3-E207-4F2E-AFEA-8C4DD679FEC9}" presName="sibTrans" presStyleCnt="0"/>
      <dgm:spPr/>
    </dgm:pt>
    <dgm:pt modelId="{5CA1EC7E-A253-D84C-A19E-17C6CE403CEE}" type="pres">
      <dgm:prSet presAssocID="{FBDB448C-88EC-41D7-913A-A889E2611429}" presName="compositeNode" presStyleCnt="0">
        <dgm:presLayoutVars>
          <dgm:bulletEnabled val="1"/>
        </dgm:presLayoutVars>
      </dgm:prSet>
      <dgm:spPr/>
    </dgm:pt>
    <dgm:pt modelId="{2FE4BF0D-458E-2C4E-B47A-99FFEEA5E448}" type="pres">
      <dgm:prSet presAssocID="{FBDB448C-88EC-41D7-913A-A889E2611429}" presName="bgRect" presStyleLbl="bgAccFollowNode1" presStyleIdx="2" presStyleCnt="4"/>
      <dgm:spPr/>
    </dgm:pt>
    <dgm:pt modelId="{2887FC60-1626-B343-A857-BF71B19DDA0A}" type="pres">
      <dgm:prSet presAssocID="{F815D82B-25C9-4898-998E-3F263BD1AB1A}" presName="sibTransNodeCircle" presStyleLbl="alignNode1" presStyleIdx="4" presStyleCnt="8">
        <dgm:presLayoutVars>
          <dgm:chMax val="0"/>
          <dgm:bulletEnabled/>
        </dgm:presLayoutVars>
      </dgm:prSet>
      <dgm:spPr/>
    </dgm:pt>
    <dgm:pt modelId="{262E66AA-0E59-5041-9082-19AD27128D64}" type="pres">
      <dgm:prSet presAssocID="{FBDB448C-88EC-41D7-913A-A889E2611429}" presName="bottomLine" presStyleLbl="alignNode1" presStyleIdx="5" presStyleCnt="8">
        <dgm:presLayoutVars/>
      </dgm:prSet>
      <dgm:spPr/>
    </dgm:pt>
    <dgm:pt modelId="{35A0F60E-F849-8F4C-8129-34D454CBE7A5}" type="pres">
      <dgm:prSet presAssocID="{FBDB448C-88EC-41D7-913A-A889E2611429}" presName="nodeText" presStyleLbl="bgAccFollowNode1" presStyleIdx="2" presStyleCnt="4">
        <dgm:presLayoutVars>
          <dgm:bulletEnabled val="1"/>
        </dgm:presLayoutVars>
      </dgm:prSet>
      <dgm:spPr/>
    </dgm:pt>
    <dgm:pt modelId="{EE155F23-1177-BE4C-80AF-FBC0725EB706}" type="pres">
      <dgm:prSet presAssocID="{F815D82B-25C9-4898-998E-3F263BD1AB1A}" presName="sibTrans" presStyleCnt="0"/>
      <dgm:spPr/>
    </dgm:pt>
    <dgm:pt modelId="{96D50805-C8E2-DF4F-8706-B9F518A1417E}" type="pres">
      <dgm:prSet presAssocID="{FB8BF55B-C50C-4E3F-867F-D9AE6787ED0A}" presName="compositeNode" presStyleCnt="0">
        <dgm:presLayoutVars>
          <dgm:bulletEnabled val="1"/>
        </dgm:presLayoutVars>
      </dgm:prSet>
      <dgm:spPr/>
    </dgm:pt>
    <dgm:pt modelId="{13E57023-0F13-4146-82A4-2D007232E9D0}" type="pres">
      <dgm:prSet presAssocID="{FB8BF55B-C50C-4E3F-867F-D9AE6787ED0A}" presName="bgRect" presStyleLbl="bgAccFollowNode1" presStyleIdx="3" presStyleCnt="4"/>
      <dgm:spPr/>
    </dgm:pt>
    <dgm:pt modelId="{7A1F397A-A73B-C04A-A607-8A6BC8F1D168}" type="pres">
      <dgm:prSet presAssocID="{D6C92E97-DA38-4CA6-917C-D488732701F0}" presName="sibTransNodeCircle" presStyleLbl="alignNode1" presStyleIdx="6" presStyleCnt="8">
        <dgm:presLayoutVars>
          <dgm:chMax val="0"/>
          <dgm:bulletEnabled/>
        </dgm:presLayoutVars>
      </dgm:prSet>
      <dgm:spPr/>
    </dgm:pt>
    <dgm:pt modelId="{BB26D65F-5DDD-A64F-AE9B-0612604FEA9B}" type="pres">
      <dgm:prSet presAssocID="{FB8BF55B-C50C-4E3F-867F-D9AE6787ED0A}" presName="bottomLine" presStyleLbl="alignNode1" presStyleIdx="7" presStyleCnt="8">
        <dgm:presLayoutVars/>
      </dgm:prSet>
      <dgm:spPr/>
    </dgm:pt>
    <dgm:pt modelId="{26A06707-2310-1949-B508-DC122599A12D}" type="pres">
      <dgm:prSet presAssocID="{FB8BF55B-C50C-4E3F-867F-D9AE6787ED0A}" presName="nodeText" presStyleLbl="bgAccFollowNode1" presStyleIdx="3" presStyleCnt="4">
        <dgm:presLayoutVars>
          <dgm:bulletEnabled val="1"/>
        </dgm:presLayoutVars>
      </dgm:prSet>
      <dgm:spPr/>
    </dgm:pt>
  </dgm:ptLst>
  <dgm:cxnLst>
    <dgm:cxn modelId="{4D6D7B15-E20B-494F-A907-5F9CACFC26E3}" type="presOf" srcId="{9548D303-9755-459A-ADFC-B18EBD9A3022}" destId="{884A658F-FA86-9E48-8BC6-6B39F36CCC62}" srcOrd="1" destOrd="0" presId="urn:microsoft.com/office/officeart/2016/7/layout/BasicLinearProcessNumbered"/>
    <dgm:cxn modelId="{0B80031E-AE1F-964B-A047-F098B87CA89A}" type="presOf" srcId="{F815D82B-25C9-4898-998E-3F263BD1AB1A}" destId="{2887FC60-1626-B343-A857-BF71B19DDA0A}" srcOrd="0" destOrd="0" presId="urn:microsoft.com/office/officeart/2016/7/layout/BasicLinearProcessNumbered"/>
    <dgm:cxn modelId="{F5BF1D2D-8744-644E-A28A-3B04A5046E03}" type="presOf" srcId="{FBDB448C-88EC-41D7-913A-A889E2611429}" destId="{2FE4BF0D-458E-2C4E-B47A-99FFEEA5E448}" srcOrd="0" destOrd="0" presId="urn:microsoft.com/office/officeart/2016/7/layout/BasicLinearProcessNumbered"/>
    <dgm:cxn modelId="{E9A8DD38-0795-5E41-8EF8-029D43C6B334}" type="presOf" srcId="{FB8BF55B-C50C-4E3F-867F-D9AE6787ED0A}" destId="{26A06707-2310-1949-B508-DC122599A12D}" srcOrd="1" destOrd="0" presId="urn:microsoft.com/office/officeart/2016/7/layout/BasicLinearProcessNumbered"/>
    <dgm:cxn modelId="{750C6250-965A-5148-B5FC-4640138BC228}" type="presOf" srcId="{9B97143B-3D63-413D-B213-8CB8DD6163D1}" destId="{7EC14586-EBE9-BF46-8FC7-A4B139867B5F}" srcOrd="0" destOrd="0" presId="urn:microsoft.com/office/officeart/2016/7/layout/BasicLinearProcessNumbered"/>
    <dgm:cxn modelId="{A528EF62-B972-1349-99CA-4D992279EEBF}" type="presOf" srcId="{D68BE6E3-E207-4F2E-AFEA-8C4DD679FEC9}" destId="{BCFB2C14-30D8-EE4C-9D0E-52E48458BF93}" srcOrd="0" destOrd="0" presId="urn:microsoft.com/office/officeart/2016/7/layout/BasicLinearProcessNumbered"/>
    <dgm:cxn modelId="{15FD9663-D475-F447-B673-9DAEE50CDFD9}" type="presOf" srcId="{9CBA4EBA-B561-495B-8591-998261B1E18B}" destId="{4F9F0F58-9C3A-064C-B273-0AA54AA91794}" srcOrd="1" destOrd="0" presId="urn:microsoft.com/office/officeart/2016/7/layout/BasicLinearProcessNumbered"/>
    <dgm:cxn modelId="{AB45AB74-A9F5-2A4B-8C5F-06A56D1E8C1E}" type="presOf" srcId="{FB8BF55B-C50C-4E3F-867F-D9AE6787ED0A}" destId="{13E57023-0F13-4146-82A4-2D007232E9D0}" srcOrd="0" destOrd="0" presId="urn:microsoft.com/office/officeart/2016/7/layout/BasicLinearProcessNumbered"/>
    <dgm:cxn modelId="{E587B376-D06B-E249-B7AC-86BD91570310}" type="presOf" srcId="{FBDB448C-88EC-41D7-913A-A889E2611429}" destId="{35A0F60E-F849-8F4C-8129-34D454CBE7A5}" srcOrd="1" destOrd="0" presId="urn:microsoft.com/office/officeart/2016/7/layout/BasicLinearProcessNumbered"/>
    <dgm:cxn modelId="{8781A97A-D5CD-984B-A599-A7A6AA0F75B9}" type="presOf" srcId="{829F57C1-ADBB-421F-A7AE-B92EB45C7DA4}" destId="{216F4AA1-BAF4-4240-A887-F6D2529F7366}" srcOrd="0" destOrd="0" presId="urn:microsoft.com/office/officeart/2016/7/layout/BasicLinearProcessNumbered"/>
    <dgm:cxn modelId="{E5CBBD85-6F42-4DE0-84A7-581562EDD72A}" srcId="{829F57C1-ADBB-421F-A7AE-B92EB45C7DA4}" destId="{9548D303-9755-459A-ADFC-B18EBD9A3022}" srcOrd="0" destOrd="0" parTransId="{E79DE8AB-3B79-49A8-84FC-615B5EC4358A}" sibTransId="{9B97143B-3D63-413D-B213-8CB8DD6163D1}"/>
    <dgm:cxn modelId="{194E1C86-3F95-4856-93B6-39601491BBD8}" srcId="{829F57C1-ADBB-421F-A7AE-B92EB45C7DA4}" destId="{FBDB448C-88EC-41D7-913A-A889E2611429}" srcOrd="2" destOrd="0" parTransId="{04F68EAD-48A2-4583-B44A-63993FE0A4BF}" sibTransId="{F815D82B-25C9-4898-998E-3F263BD1AB1A}"/>
    <dgm:cxn modelId="{2978B28C-11C7-482E-A319-27EA17803FD0}" srcId="{829F57C1-ADBB-421F-A7AE-B92EB45C7DA4}" destId="{9CBA4EBA-B561-495B-8591-998261B1E18B}" srcOrd="1" destOrd="0" parTransId="{85C51B60-3CC0-4174-A0EB-F991FA0867D7}" sibTransId="{D68BE6E3-E207-4F2E-AFEA-8C4DD679FEC9}"/>
    <dgm:cxn modelId="{918A109D-E650-3745-AF1F-B4A175E310AF}" type="presOf" srcId="{9548D303-9755-459A-ADFC-B18EBD9A3022}" destId="{0C541006-D541-7B4E-9B48-A0FAC8C9CF9E}" srcOrd="0" destOrd="0" presId="urn:microsoft.com/office/officeart/2016/7/layout/BasicLinearProcessNumbered"/>
    <dgm:cxn modelId="{4B483AB7-37B9-8348-851F-106848BEF3FC}" type="presOf" srcId="{D6C92E97-DA38-4CA6-917C-D488732701F0}" destId="{7A1F397A-A73B-C04A-A607-8A6BC8F1D168}" srcOrd="0" destOrd="0" presId="urn:microsoft.com/office/officeart/2016/7/layout/BasicLinearProcessNumbered"/>
    <dgm:cxn modelId="{10E510C2-1792-4CAD-88DA-C1AB14F3D4DB}" srcId="{829F57C1-ADBB-421F-A7AE-B92EB45C7DA4}" destId="{FB8BF55B-C50C-4E3F-867F-D9AE6787ED0A}" srcOrd="3" destOrd="0" parTransId="{A72BFF9B-0990-416B-844F-E2BE26DB8CE2}" sibTransId="{D6C92E97-DA38-4CA6-917C-D488732701F0}"/>
    <dgm:cxn modelId="{A5DEE8ED-66C4-8544-8277-0BD7E118C967}" type="presOf" srcId="{9CBA4EBA-B561-495B-8591-998261B1E18B}" destId="{70BF1AC0-AFA7-214A-A853-25EBAD686267}" srcOrd="0" destOrd="0" presId="urn:microsoft.com/office/officeart/2016/7/layout/BasicLinearProcessNumbered"/>
    <dgm:cxn modelId="{5C6C2D95-18AD-C844-8B3F-F3531374E618}" type="presParOf" srcId="{216F4AA1-BAF4-4240-A887-F6D2529F7366}" destId="{8131BF91-C9DF-474E-8708-2F9AD64BB0DF}" srcOrd="0" destOrd="0" presId="urn:microsoft.com/office/officeart/2016/7/layout/BasicLinearProcessNumbered"/>
    <dgm:cxn modelId="{76079870-C192-4C4B-A8BB-FB545AA7CD06}" type="presParOf" srcId="{8131BF91-C9DF-474E-8708-2F9AD64BB0DF}" destId="{0C541006-D541-7B4E-9B48-A0FAC8C9CF9E}" srcOrd="0" destOrd="0" presId="urn:microsoft.com/office/officeart/2016/7/layout/BasicLinearProcessNumbered"/>
    <dgm:cxn modelId="{405A9ECD-F76A-A74D-BC68-48AAE7384980}" type="presParOf" srcId="{8131BF91-C9DF-474E-8708-2F9AD64BB0DF}" destId="{7EC14586-EBE9-BF46-8FC7-A4B139867B5F}" srcOrd="1" destOrd="0" presId="urn:microsoft.com/office/officeart/2016/7/layout/BasicLinearProcessNumbered"/>
    <dgm:cxn modelId="{2EE6C719-5841-3E48-B125-9D3CEC6B653C}" type="presParOf" srcId="{8131BF91-C9DF-474E-8708-2F9AD64BB0DF}" destId="{E5FE90F7-A69A-7D45-8EAC-6146E8710B07}" srcOrd="2" destOrd="0" presId="urn:microsoft.com/office/officeart/2016/7/layout/BasicLinearProcessNumbered"/>
    <dgm:cxn modelId="{DE03D2A2-E2B3-0B46-8C16-47ACF77634B4}" type="presParOf" srcId="{8131BF91-C9DF-474E-8708-2F9AD64BB0DF}" destId="{884A658F-FA86-9E48-8BC6-6B39F36CCC62}" srcOrd="3" destOrd="0" presId="urn:microsoft.com/office/officeart/2016/7/layout/BasicLinearProcessNumbered"/>
    <dgm:cxn modelId="{3DECE660-E08B-444D-A295-718511FFB92C}" type="presParOf" srcId="{216F4AA1-BAF4-4240-A887-F6D2529F7366}" destId="{1C8B2F64-91CE-D94A-A6E4-ADBFB26940E1}" srcOrd="1" destOrd="0" presId="urn:microsoft.com/office/officeart/2016/7/layout/BasicLinearProcessNumbered"/>
    <dgm:cxn modelId="{4203B254-CB1C-B446-B638-868DFBE0CA7B}" type="presParOf" srcId="{216F4AA1-BAF4-4240-A887-F6D2529F7366}" destId="{A3158119-6268-6845-9FE5-812A74CB2C23}" srcOrd="2" destOrd="0" presId="urn:microsoft.com/office/officeart/2016/7/layout/BasicLinearProcessNumbered"/>
    <dgm:cxn modelId="{6A24AF70-C2E0-C140-853C-34EA18B41352}" type="presParOf" srcId="{A3158119-6268-6845-9FE5-812A74CB2C23}" destId="{70BF1AC0-AFA7-214A-A853-25EBAD686267}" srcOrd="0" destOrd="0" presId="urn:microsoft.com/office/officeart/2016/7/layout/BasicLinearProcessNumbered"/>
    <dgm:cxn modelId="{A8035474-F61E-4745-9BDF-6A4C5ABA2EF5}" type="presParOf" srcId="{A3158119-6268-6845-9FE5-812A74CB2C23}" destId="{BCFB2C14-30D8-EE4C-9D0E-52E48458BF93}" srcOrd="1" destOrd="0" presId="urn:microsoft.com/office/officeart/2016/7/layout/BasicLinearProcessNumbered"/>
    <dgm:cxn modelId="{D65DE1D5-748E-1443-B8AA-CBAB2C3B3464}" type="presParOf" srcId="{A3158119-6268-6845-9FE5-812A74CB2C23}" destId="{29B4F5A0-A3BA-494C-B376-A92E4A66ECC2}" srcOrd="2" destOrd="0" presId="urn:microsoft.com/office/officeart/2016/7/layout/BasicLinearProcessNumbered"/>
    <dgm:cxn modelId="{B8986175-3926-0B46-9284-0C9B1EDAACFA}" type="presParOf" srcId="{A3158119-6268-6845-9FE5-812A74CB2C23}" destId="{4F9F0F58-9C3A-064C-B273-0AA54AA91794}" srcOrd="3" destOrd="0" presId="urn:microsoft.com/office/officeart/2016/7/layout/BasicLinearProcessNumbered"/>
    <dgm:cxn modelId="{E2DB47B9-EE69-D349-AC4B-944A2CD7CFC1}" type="presParOf" srcId="{216F4AA1-BAF4-4240-A887-F6D2529F7366}" destId="{4D75C63D-6126-EA41-818C-BA1EE1F5B8A0}" srcOrd="3" destOrd="0" presId="urn:microsoft.com/office/officeart/2016/7/layout/BasicLinearProcessNumbered"/>
    <dgm:cxn modelId="{2867A1D9-A5D8-A14C-8574-48C9783493EA}" type="presParOf" srcId="{216F4AA1-BAF4-4240-A887-F6D2529F7366}" destId="{5CA1EC7E-A253-D84C-A19E-17C6CE403CEE}" srcOrd="4" destOrd="0" presId="urn:microsoft.com/office/officeart/2016/7/layout/BasicLinearProcessNumbered"/>
    <dgm:cxn modelId="{6EE64E39-55F6-2845-9EDE-00CAF3C01E91}" type="presParOf" srcId="{5CA1EC7E-A253-D84C-A19E-17C6CE403CEE}" destId="{2FE4BF0D-458E-2C4E-B47A-99FFEEA5E448}" srcOrd="0" destOrd="0" presId="urn:microsoft.com/office/officeart/2016/7/layout/BasicLinearProcessNumbered"/>
    <dgm:cxn modelId="{A5E4C763-82EF-7340-BAF2-BFAE76B0DF40}" type="presParOf" srcId="{5CA1EC7E-A253-D84C-A19E-17C6CE403CEE}" destId="{2887FC60-1626-B343-A857-BF71B19DDA0A}" srcOrd="1" destOrd="0" presId="urn:microsoft.com/office/officeart/2016/7/layout/BasicLinearProcessNumbered"/>
    <dgm:cxn modelId="{FEF0EB10-0DAE-1448-A0D4-0549A1C2D658}" type="presParOf" srcId="{5CA1EC7E-A253-D84C-A19E-17C6CE403CEE}" destId="{262E66AA-0E59-5041-9082-19AD27128D64}" srcOrd="2" destOrd="0" presId="urn:microsoft.com/office/officeart/2016/7/layout/BasicLinearProcessNumbered"/>
    <dgm:cxn modelId="{27851C4B-9B84-2C43-BDEE-3782159C042A}" type="presParOf" srcId="{5CA1EC7E-A253-D84C-A19E-17C6CE403CEE}" destId="{35A0F60E-F849-8F4C-8129-34D454CBE7A5}" srcOrd="3" destOrd="0" presId="urn:microsoft.com/office/officeart/2016/7/layout/BasicLinearProcessNumbered"/>
    <dgm:cxn modelId="{ADCC4D50-84D9-094D-8ECA-497917F556C7}" type="presParOf" srcId="{216F4AA1-BAF4-4240-A887-F6D2529F7366}" destId="{EE155F23-1177-BE4C-80AF-FBC0725EB706}" srcOrd="5" destOrd="0" presId="urn:microsoft.com/office/officeart/2016/7/layout/BasicLinearProcessNumbered"/>
    <dgm:cxn modelId="{569CDD93-A5F9-7544-BE04-71F6F342F2E6}" type="presParOf" srcId="{216F4AA1-BAF4-4240-A887-F6D2529F7366}" destId="{96D50805-C8E2-DF4F-8706-B9F518A1417E}" srcOrd="6" destOrd="0" presId="urn:microsoft.com/office/officeart/2016/7/layout/BasicLinearProcessNumbered"/>
    <dgm:cxn modelId="{2696954C-A6D1-7C4F-A0F2-B832FAAA6F5F}" type="presParOf" srcId="{96D50805-C8E2-DF4F-8706-B9F518A1417E}" destId="{13E57023-0F13-4146-82A4-2D007232E9D0}" srcOrd="0" destOrd="0" presId="urn:microsoft.com/office/officeart/2016/7/layout/BasicLinearProcessNumbered"/>
    <dgm:cxn modelId="{60E77DDD-679B-664E-8EE3-A6E7016F3A94}" type="presParOf" srcId="{96D50805-C8E2-DF4F-8706-B9F518A1417E}" destId="{7A1F397A-A73B-C04A-A607-8A6BC8F1D168}" srcOrd="1" destOrd="0" presId="urn:microsoft.com/office/officeart/2016/7/layout/BasicLinearProcessNumbered"/>
    <dgm:cxn modelId="{54C1F9D1-0BBF-B643-90AE-470B6E5A879C}" type="presParOf" srcId="{96D50805-C8E2-DF4F-8706-B9F518A1417E}" destId="{BB26D65F-5DDD-A64F-AE9B-0612604FEA9B}" srcOrd="2" destOrd="0" presId="urn:microsoft.com/office/officeart/2016/7/layout/BasicLinearProcessNumbered"/>
    <dgm:cxn modelId="{E712CC83-E5C5-DC47-869B-4FAD8B60BF6E}" type="presParOf" srcId="{96D50805-C8E2-DF4F-8706-B9F518A1417E}" destId="{26A06707-2310-1949-B508-DC122599A12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82F6B8-86EC-40E6-A7A8-40BA044B3105}" type="doc">
      <dgm:prSet loTypeId="urn:microsoft.com/office/officeart/2005/8/layout/hierarchy3" loCatId="hierarchy" qsTypeId="urn:microsoft.com/office/officeart/2005/8/quickstyle/simple1" qsCatId="simple" csTypeId="urn:microsoft.com/office/officeart/2005/8/colors/accent4_2" csCatId="accent4"/>
      <dgm:spPr/>
      <dgm:t>
        <a:bodyPr/>
        <a:lstStyle/>
        <a:p>
          <a:endParaRPr lang="en-US"/>
        </a:p>
      </dgm:t>
    </dgm:pt>
    <dgm:pt modelId="{35EDAA17-638A-496F-A25B-F902B0A28F04}">
      <dgm:prSet/>
      <dgm:spPr/>
      <dgm:t>
        <a:bodyPr/>
        <a:lstStyle/>
        <a:p>
          <a:r>
            <a:rPr lang="en-GB"/>
            <a:t>Procedural autonomy – determines the legal boundaries of the right to refer (</a:t>
          </a:r>
          <a:r>
            <a:rPr lang="en-US"/>
            <a:t>by merely invoking EU law, a national judge does not completely break free from any constraints normally applicable to the exercise of the national judicial function, including national judicial hierarchy and discipline) </a:t>
          </a:r>
        </a:p>
      </dgm:t>
    </dgm:pt>
    <dgm:pt modelId="{83C12673-D4BB-4ED5-B124-6EA5BEA046AF}" type="parTrans" cxnId="{77A9F91E-40D3-4411-B440-9D5A05BA220A}">
      <dgm:prSet/>
      <dgm:spPr/>
      <dgm:t>
        <a:bodyPr/>
        <a:lstStyle/>
        <a:p>
          <a:endParaRPr lang="en-US"/>
        </a:p>
      </dgm:t>
    </dgm:pt>
    <dgm:pt modelId="{594F2046-D289-4D22-9ED8-44DE68D232BF}" type="sibTrans" cxnId="{77A9F91E-40D3-4411-B440-9D5A05BA220A}">
      <dgm:prSet/>
      <dgm:spPr/>
      <dgm:t>
        <a:bodyPr/>
        <a:lstStyle/>
        <a:p>
          <a:endParaRPr lang="en-US"/>
        </a:p>
      </dgm:t>
    </dgm:pt>
    <dgm:pt modelId="{87EB3FEB-5582-4C67-B3F6-068BFBB1D524}">
      <dgm:prSet/>
      <dgm:spPr/>
      <dgm:t>
        <a:bodyPr/>
        <a:lstStyle/>
        <a:p>
          <a:r>
            <a:rPr lang="en-GB"/>
            <a:t>Rule of law cases: ordinary courts adopt a critical position vis-à-vis the case-law of the Constitutional Court or the superior courts questioning the binding character of their rulings </a:t>
          </a:r>
          <a:endParaRPr lang="en-US"/>
        </a:p>
      </dgm:t>
    </dgm:pt>
    <dgm:pt modelId="{FD6F289A-3091-4735-BD4C-399C869122DB}" type="parTrans" cxnId="{A310BD48-0D70-4C01-AEA0-B8423F62CC36}">
      <dgm:prSet/>
      <dgm:spPr/>
      <dgm:t>
        <a:bodyPr/>
        <a:lstStyle/>
        <a:p>
          <a:endParaRPr lang="en-US"/>
        </a:p>
      </dgm:t>
    </dgm:pt>
    <dgm:pt modelId="{970E70F8-DED1-413C-814F-2DBBC2F0CE47}" type="sibTrans" cxnId="{A310BD48-0D70-4C01-AEA0-B8423F62CC36}">
      <dgm:prSet/>
      <dgm:spPr/>
      <dgm:t>
        <a:bodyPr/>
        <a:lstStyle/>
        <a:p>
          <a:endParaRPr lang="en-US"/>
        </a:p>
      </dgm:t>
    </dgm:pt>
    <dgm:pt modelId="{79B9E5BE-1050-4BB5-B66F-48226E80C06B}">
      <dgm:prSet/>
      <dgm:spPr/>
      <dgm:t>
        <a:bodyPr/>
        <a:lstStyle/>
        <a:p>
          <a:r>
            <a:rPr lang="en-US"/>
            <a:t>Should a national judge be faced with disciplinary proceedings merely for having made a request for a preliminary ruling, questioning the position of a national constitutional or ordinary superior court, “any debate about the appropriate balance between the systemic requirements of national law and EU law is over” (AG Bobek) </a:t>
          </a:r>
        </a:p>
      </dgm:t>
    </dgm:pt>
    <dgm:pt modelId="{4E89A0A6-79A8-4E4F-BDBB-56E988C20490}" type="parTrans" cxnId="{A1329F45-4058-44B3-8978-0AEAAD540D08}">
      <dgm:prSet/>
      <dgm:spPr/>
      <dgm:t>
        <a:bodyPr/>
        <a:lstStyle/>
        <a:p>
          <a:endParaRPr lang="en-US"/>
        </a:p>
      </dgm:t>
    </dgm:pt>
    <dgm:pt modelId="{BBF511E6-2FF7-4088-A1B5-C523F8E0C713}" type="sibTrans" cxnId="{A1329F45-4058-44B3-8978-0AEAAD540D08}">
      <dgm:prSet/>
      <dgm:spPr/>
      <dgm:t>
        <a:bodyPr/>
        <a:lstStyle/>
        <a:p>
          <a:endParaRPr lang="en-US"/>
        </a:p>
      </dgm:t>
    </dgm:pt>
    <dgm:pt modelId="{7A50CD1B-BFA6-AD43-A2B1-22773E0A9DF5}" type="pres">
      <dgm:prSet presAssocID="{3A82F6B8-86EC-40E6-A7A8-40BA044B3105}" presName="diagram" presStyleCnt="0">
        <dgm:presLayoutVars>
          <dgm:chPref val="1"/>
          <dgm:dir/>
          <dgm:animOne val="branch"/>
          <dgm:animLvl val="lvl"/>
          <dgm:resizeHandles/>
        </dgm:presLayoutVars>
      </dgm:prSet>
      <dgm:spPr/>
    </dgm:pt>
    <dgm:pt modelId="{2011D09E-9587-CA4D-8D4D-E2D7FBF13498}" type="pres">
      <dgm:prSet presAssocID="{35EDAA17-638A-496F-A25B-F902B0A28F04}" presName="root" presStyleCnt="0"/>
      <dgm:spPr/>
    </dgm:pt>
    <dgm:pt modelId="{05E38DE9-3586-C14E-BB61-21BEA027E85E}" type="pres">
      <dgm:prSet presAssocID="{35EDAA17-638A-496F-A25B-F902B0A28F04}" presName="rootComposite" presStyleCnt="0"/>
      <dgm:spPr/>
    </dgm:pt>
    <dgm:pt modelId="{2777E22B-AF5D-A843-9C1F-C68C0940112D}" type="pres">
      <dgm:prSet presAssocID="{35EDAA17-638A-496F-A25B-F902B0A28F04}" presName="rootText" presStyleLbl="node1" presStyleIdx="0" presStyleCnt="2"/>
      <dgm:spPr/>
    </dgm:pt>
    <dgm:pt modelId="{579CBCAC-0D4C-8A49-93C0-917759501EFA}" type="pres">
      <dgm:prSet presAssocID="{35EDAA17-638A-496F-A25B-F902B0A28F04}" presName="rootConnector" presStyleLbl="node1" presStyleIdx="0" presStyleCnt="2"/>
      <dgm:spPr/>
    </dgm:pt>
    <dgm:pt modelId="{771F3C50-F921-144A-A4F6-9FD648869099}" type="pres">
      <dgm:prSet presAssocID="{35EDAA17-638A-496F-A25B-F902B0A28F04}" presName="childShape" presStyleCnt="0"/>
      <dgm:spPr/>
    </dgm:pt>
    <dgm:pt modelId="{FF04A34A-A69A-084E-A742-0E931636151B}" type="pres">
      <dgm:prSet presAssocID="{87EB3FEB-5582-4C67-B3F6-068BFBB1D524}" presName="root" presStyleCnt="0"/>
      <dgm:spPr/>
    </dgm:pt>
    <dgm:pt modelId="{83B5F458-4FB1-0C48-BB2C-920490ED4B9F}" type="pres">
      <dgm:prSet presAssocID="{87EB3FEB-5582-4C67-B3F6-068BFBB1D524}" presName="rootComposite" presStyleCnt="0"/>
      <dgm:spPr/>
    </dgm:pt>
    <dgm:pt modelId="{565CB3B4-1A03-6F4C-9D35-A390270CFF20}" type="pres">
      <dgm:prSet presAssocID="{87EB3FEB-5582-4C67-B3F6-068BFBB1D524}" presName="rootText" presStyleLbl="node1" presStyleIdx="1" presStyleCnt="2"/>
      <dgm:spPr/>
    </dgm:pt>
    <dgm:pt modelId="{ED9F7721-1A12-3647-A8D2-004ADBAB1977}" type="pres">
      <dgm:prSet presAssocID="{87EB3FEB-5582-4C67-B3F6-068BFBB1D524}" presName="rootConnector" presStyleLbl="node1" presStyleIdx="1" presStyleCnt="2"/>
      <dgm:spPr/>
    </dgm:pt>
    <dgm:pt modelId="{909E21C4-3940-C24A-972E-BB95B325D64F}" type="pres">
      <dgm:prSet presAssocID="{87EB3FEB-5582-4C67-B3F6-068BFBB1D524}" presName="childShape" presStyleCnt="0"/>
      <dgm:spPr/>
    </dgm:pt>
    <dgm:pt modelId="{7C5E8DCB-620F-3F4E-8FDA-604492613DA3}" type="pres">
      <dgm:prSet presAssocID="{4E89A0A6-79A8-4E4F-BDBB-56E988C20490}" presName="Name13" presStyleLbl="parChTrans1D2" presStyleIdx="0" presStyleCnt="1"/>
      <dgm:spPr/>
    </dgm:pt>
    <dgm:pt modelId="{71CCED64-5F3C-654B-8459-EFD8B5E491DE}" type="pres">
      <dgm:prSet presAssocID="{79B9E5BE-1050-4BB5-B66F-48226E80C06B}" presName="childText" presStyleLbl="bgAcc1" presStyleIdx="0" presStyleCnt="1">
        <dgm:presLayoutVars>
          <dgm:bulletEnabled val="1"/>
        </dgm:presLayoutVars>
      </dgm:prSet>
      <dgm:spPr/>
    </dgm:pt>
  </dgm:ptLst>
  <dgm:cxnLst>
    <dgm:cxn modelId="{A2111806-3374-3148-BC90-D054E5CC84A7}" type="presOf" srcId="{79B9E5BE-1050-4BB5-B66F-48226E80C06B}" destId="{71CCED64-5F3C-654B-8459-EFD8B5E491DE}" srcOrd="0" destOrd="0" presId="urn:microsoft.com/office/officeart/2005/8/layout/hierarchy3"/>
    <dgm:cxn modelId="{77A9F91E-40D3-4411-B440-9D5A05BA220A}" srcId="{3A82F6B8-86EC-40E6-A7A8-40BA044B3105}" destId="{35EDAA17-638A-496F-A25B-F902B0A28F04}" srcOrd="0" destOrd="0" parTransId="{83C12673-D4BB-4ED5-B124-6EA5BEA046AF}" sibTransId="{594F2046-D289-4D22-9ED8-44DE68D232BF}"/>
    <dgm:cxn modelId="{D3F2EA21-16B3-954A-AD8D-7E2EA6343793}" type="presOf" srcId="{87EB3FEB-5582-4C67-B3F6-068BFBB1D524}" destId="{565CB3B4-1A03-6F4C-9D35-A390270CFF20}" srcOrd="0" destOrd="0" presId="urn:microsoft.com/office/officeart/2005/8/layout/hierarchy3"/>
    <dgm:cxn modelId="{03C44324-02D5-4E4B-8270-9C9E833172B2}" type="presOf" srcId="{4E89A0A6-79A8-4E4F-BDBB-56E988C20490}" destId="{7C5E8DCB-620F-3F4E-8FDA-604492613DA3}" srcOrd="0" destOrd="0" presId="urn:microsoft.com/office/officeart/2005/8/layout/hierarchy3"/>
    <dgm:cxn modelId="{A1329F45-4058-44B3-8978-0AEAAD540D08}" srcId="{87EB3FEB-5582-4C67-B3F6-068BFBB1D524}" destId="{79B9E5BE-1050-4BB5-B66F-48226E80C06B}" srcOrd="0" destOrd="0" parTransId="{4E89A0A6-79A8-4E4F-BDBB-56E988C20490}" sibTransId="{BBF511E6-2FF7-4088-A1B5-C523F8E0C713}"/>
    <dgm:cxn modelId="{A310BD48-0D70-4C01-AEA0-B8423F62CC36}" srcId="{3A82F6B8-86EC-40E6-A7A8-40BA044B3105}" destId="{87EB3FEB-5582-4C67-B3F6-068BFBB1D524}" srcOrd="1" destOrd="0" parTransId="{FD6F289A-3091-4735-BD4C-399C869122DB}" sibTransId="{970E70F8-DED1-413C-814F-2DBBC2F0CE47}"/>
    <dgm:cxn modelId="{A5B0C058-4F54-AD48-A35A-626A73F22CB3}" type="presOf" srcId="{35EDAA17-638A-496F-A25B-F902B0A28F04}" destId="{2777E22B-AF5D-A843-9C1F-C68C0940112D}" srcOrd="0" destOrd="0" presId="urn:microsoft.com/office/officeart/2005/8/layout/hierarchy3"/>
    <dgm:cxn modelId="{46CE8377-B3A5-1E47-805F-13B50B040A0E}" type="presOf" srcId="{87EB3FEB-5582-4C67-B3F6-068BFBB1D524}" destId="{ED9F7721-1A12-3647-A8D2-004ADBAB1977}" srcOrd="1" destOrd="0" presId="urn:microsoft.com/office/officeart/2005/8/layout/hierarchy3"/>
    <dgm:cxn modelId="{9AA45C80-E25B-6049-8AAD-AD8E397AEF7B}" type="presOf" srcId="{3A82F6B8-86EC-40E6-A7A8-40BA044B3105}" destId="{7A50CD1B-BFA6-AD43-A2B1-22773E0A9DF5}" srcOrd="0" destOrd="0" presId="urn:microsoft.com/office/officeart/2005/8/layout/hierarchy3"/>
    <dgm:cxn modelId="{F028F296-0A49-A44B-B964-80711CD17953}" type="presOf" srcId="{35EDAA17-638A-496F-A25B-F902B0A28F04}" destId="{579CBCAC-0D4C-8A49-93C0-917759501EFA}" srcOrd="1" destOrd="0" presId="urn:microsoft.com/office/officeart/2005/8/layout/hierarchy3"/>
    <dgm:cxn modelId="{6FB8ADDC-F507-2049-BDD0-526CC6008A6C}" type="presParOf" srcId="{7A50CD1B-BFA6-AD43-A2B1-22773E0A9DF5}" destId="{2011D09E-9587-CA4D-8D4D-E2D7FBF13498}" srcOrd="0" destOrd="0" presId="urn:microsoft.com/office/officeart/2005/8/layout/hierarchy3"/>
    <dgm:cxn modelId="{E8FE8280-68C7-B348-AC85-6F5CD7E70BBA}" type="presParOf" srcId="{2011D09E-9587-CA4D-8D4D-E2D7FBF13498}" destId="{05E38DE9-3586-C14E-BB61-21BEA027E85E}" srcOrd="0" destOrd="0" presId="urn:microsoft.com/office/officeart/2005/8/layout/hierarchy3"/>
    <dgm:cxn modelId="{C1FB1D80-2094-BB43-950E-E4B3EBF0092E}" type="presParOf" srcId="{05E38DE9-3586-C14E-BB61-21BEA027E85E}" destId="{2777E22B-AF5D-A843-9C1F-C68C0940112D}" srcOrd="0" destOrd="0" presId="urn:microsoft.com/office/officeart/2005/8/layout/hierarchy3"/>
    <dgm:cxn modelId="{1358E00D-8E2A-E046-8E8D-8A6D0D765BD6}" type="presParOf" srcId="{05E38DE9-3586-C14E-BB61-21BEA027E85E}" destId="{579CBCAC-0D4C-8A49-93C0-917759501EFA}" srcOrd="1" destOrd="0" presId="urn:microsoft.com/office/officeart/2005/8/layout/hierarchy3"/>
    <dgm:cxn modelId="{D381EDA1-789A-C642-885F-2FF39D50457E}" type="presParOf" srcId="{2011D09E-9587-CA4D-8D4D-E2D7FBF13498}" destId="{771F3C50-F921-144A-A4F6-9FD648869099}" srcOrd="1" destOrd="0" presId="urn:microsoft.com/office/officeart/2005/8/layout/hierarchy3"/>
    <dgm:cxn modelId="{90F35F07-F1FE-5F45-A8B4-32E8067326B7}" type="presParOf" srcId="{7A50CD1B-BFA6-AD43-A2B1-22773E0A9DF5}" destId="{FF04A34A-A69A-084E-A742-0E931636151B}" srcOrd="1" destOrd="0" presId="urn:microsoft.com/office/officeart/2005/8/layout/hierarchy3"/>
    <dgm:cxn modelId="{8940C760-11D0-1D46-B553-69E6AC42F17D}" type="presParOf" srcId="{FF04A34A-A69A-084E-A742-0E931636151B}" destId="{83B5F458-4FB1-0C48-BB2C-920490ED4B9F}" srcOrd="0" destOrd="0" presId="urn:microsoft.com/office/officeart/2005/8/layout/hierarchy3"/>
    <dgm:cxn modelId="{66A6ECB2-2FE4-F14C-8400-FAC4AF59F6E0}" type="presParOf" srcId="{83B5F458-4FB1-0C48-BB2C-920490ED4B9F}" destId="{565CB3B4-1A03-6F4C-9D35-A390270CFF20}" srcOrd="0" destOrd="0" presId="urn:microsoft.com/office/officeart/2005/8/layout/hierarchy3"/>
    <dgm:cxn modelId="{A5063FB3-F286-D745-9C0A-508461435FFB}" type="presParOf" srcId="{83B5F458-4FB1-0C48-BB2C-920490ED4B9F}" destId="{ED9F7721-1A12-3647-A8D2-004ADBAB1977}" srcOrd="1" destOrd="0" presId="urn:microsoft.com/office/officeart/2005/8/layout/hierarchy3"/>
    <dgm:cxn modelId="{13F73D66-2161-0742-8B2F-B0700A8477E6}" type="presParOf" srcId="{FF04A34A-A69A-084E-A742-0E931636151B}" destId="{909E21C4-3940-C24A-972E-BB95B325D64F}" srcOrd="1" destOrd="0" presId="urn:microsoft.com/office/officeart/2005/8/layout/hierarchy3"/>
    <dgm:cxn modelId="{A061661B-8FB7-9C49-BEB8-F11A81B21B59}" type="presParOf" srcId="{909E21C4-3940-C24A-972E-BB95B325D64F}" destId="{7C5E8DCB-620F-3F4E-8FDA-604492613DA3}" srcOrd="0" destOrd="0" presId="urn:microsoft.com/office/officeart/2005/8/layout/hierarchy3"/>
    <dgm:cxn modelId="{3CF9C9EE-8FD6-514E-9C40-0B7A800FBC3A}" type="presParOf" srcId="{909E21C4-3940-C24A-972E-BB95B325D64F}" destId="{71CCED64-5F3C-654B-8459-EFD8B5E491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54FCE5-141D-48B7-BB80-20814779724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D610123-BEE2-4E04-B5D2-C91471E0022B}">
      <dgm:prSet/>
      <dgm:spPr/>
      <dgm:t>
        <a:bodyPr/>
        <a:lstStyle/>
        <a:p>
          <a:r>
            <a:rPr lang="en-US" dirty="0"/>
            <a:t>the CJEU has come to empower lower echelons of the judiciary, in their fights with ‘captured’ apex structures</a:t>
          </a:r>
          <a:endParaRPr lang="en-US" noProof="1"/>
        </a:p>
      </dgm:t>
    </dgm:pt>
    <dgm:pt modelId="{C9D00D99-FD35-493D-A5F0-837A4E9E245A}" type="parTrans" cxnId="{77C0B578-CCFA-49A3-8B5E-743F07E549B8}">
      <dgm:prSet/>
      <dgm:spPr/>
      <dgm:t>
        <a:bodyPr/>
        <a:lstStyle/>
        <a:p>
          <a:endParaRPr lang="en-US"/>
        </a:p>
      </dgm:t>
    </dgm:pt>
    <dgm:pt modelId="{EF4E2652-2CE1-4F23-AB13-F492C8870199}" type="sibTrans" cxnId="{77C0B578-CCFA-49A3-8B5E-743F07E549B8}">
      <dgm:prSet/>
      <dgm:spPr/>
      <dgm:t>
        <a:bodyPr/>
        <a:lstStyle/>
        <a:p>
          <a:endParaRPr lang="en-US"/>
        </a:p>
      </dgm:t>
    </dgm:pt>
    <dgm:pt modelId="{23FFC47A-6C01-4A1B-AFDA-DA94FBECCB39}">
      <dgm:prSet/>
      <dgm:spPr/>
      <dgm:t>
        <a:bodyPr/>
        <a:lstStyle/>
        <a:p>
          <a:r>
            <a:rPr lang="en-US" dirty="0"/>
            <a:t>the ECtHR has consistently vindicated apex-level members of the same system in their struggles with populist governments  </a:t>
          </a:r>
          <a:endParaRPr lang="en-US" noProof="1">
            <a:latin typeface="+mj-lt"/>
          </a:endParaRPr>
        </a:p>
      </dgm:t>
    </dgm:pt>
    <dgm:pt modelId="{97E2AB85-9A44-4BC7-ADAA-40D9C7A0AD31}" type="parTrans" cxnId="{A281C8BB-C35E-422C-9EE4-7052098B980B}">
      <dgm:prSet/>
      <dgm:spPr/>
      <dgm:t>
        <a:bodyPr/>
        <a:lstStyle/>
        <a:p>
          <a:endParaRPr lang="en-US"/>
        </a:p>
      </dgm:t>
    </dgm:pt>
    <dgm:pt modelId="{70C8642C-0674-4A09-A53A-B00B2F7B1A1B}" type="sibTrans" cxnId="{A281C8BB-C35E-422C-9EE4-7052098B980B}">
      <dgm:prSet/>
      <dgm:spPr/>
      <dgm:t>
        <a:bodyPr/>
        <a:lstStyle/>
        <a:p>
          <a:endParaRPr lang="en-US"/>
        </a:p>
      </dgm:t>
    </dgm:pt>
    <dgm:pt modelId="{4E457968-05A3-CC4C-9F77-AE3B7741B570}" type="pres">
      <dgm:prSet presAssocID="{2554FCE5-141D-48B7-BB80-208147797249}" presName="Name0" presStyleCnt="0">
        <dgm:presLayoutVars>
          <dgm:dir/>
          <dgm:resizeHandles val="exact"/>
        </dgm:presLayoutVars>
      </dgm:prSet>
      <dgm:spPr/>
    </dgm:pt>
    <dgm:pt modelId="{97590E78-5655-F046-A5BF-3CA1C62E959B}" type="pres">
      <dgm:prSet presAssocID="{4D610123-BEE2-4E04-B5D2-C91471E0022B}" presName="node" presStyleLbl="node1" presStyleIdx="0" presStyleCnt="2">
        <dgm:presLayoutVars>
          <dgm:bulletEnabled val="1"/>
        </dgm:presLayoutVars>
      </dgm:prSet>
      <dgm:spPr/>
    </dgm:pt>
    <dgm:pt modelId="{5BF1D6A6-ECDE-7E45-9919-39B0CDED97D3}" type="pres">
      <dgm:prSet presAssocID="{EF4E2652-2CE1-4F23-AB13-F492C8870199}" presName="sibTrans" presStyleLbl="sibTrans1D1" presStyleIdx="0" presStyleCnt="1"/>
      <dgm:spPr/>
    </dgm:pt>
    <dgm:pt modelId="{5819C568-9957-284F-B9F9-D7302ABC5963}" type="pres">
      <dgm:prSet presAssocID="{EF4E2652-2CE1-4F23-AB13-F492C8870199}" presName="connectorText" presStyleLbl="sibTrans1D1" presStyleIdx="0" presStyleCnt="1"/>
      <dgm:spPr/>
    </dgm:pt>
    <dgm:pt modelId="{B9E735B6-3927-7D4E-9B16-EBF16F24DD60}" type="pres">
      <dgm:prSet presAssocID="{23FFC47A-6C01-4A1B-AFDA-DA94FBECCB39}" presName="node" presStyleLbl="node1" presStyleIdx="1" presStyleCnt="2">
        <dgm:presLayoutVars>
          <dgm:bulletEnabled val="1"/>
        </dgm:presLayoutVars>
      </dgm:prSet>
      <dgm:spPr/>
    </dgm:pt>
  </dgm:ptLst>
  <dgm:cxnLst>
    <dgm:cxn modelId="{77C0B578-CCFA-49A3-8B5E-743F07E549B8}" srcId="{2554FCE5-141D-48B7-BB80-208147797249}" destId="{4D610123-BEE2-4E04-B5D2-C91471E0022B}" srcOrd="0" destOrd="0" parTransId="{C9D00D99-FD35-493D-A5F0-837A4E9E245A}" sibTransId="{EF4E2652-2CE1-4F23-AB13-F492C8870199}"/>
    <dgm:cxn modelId="{C48BA581-C3EC-E340-8132-F9BD27F3BBDC}" type="presOf" srcId="{2554FCE5-141D-48B7-BB80-208147797249}" destId="{4E457968-05A3-CC4C-9F77-AE3B7741B570}" srcOrd="0" destOrd="0" presId="urn:microsoft.com/office/officeart/2016/7/layout/RepeatingBendingProcessNew"/>
    <dgm:cxn modelId="{ECB712A6-DDFA-F44C-A79A-B0AF9F10136F}" type="presOf" srcId="{EF4E2652-2CE1-4F23-AB13-F492C8870199}" destId="{5BF1D6A6-ECDE-7E45-9919-39B0CDED97D3}" srcOrd="0" destOrd="0" presId="urn:microsoft.com/office/officeart/2016/7/layout/RepeatingBendingProcessNew"/>
    <dgm:cxn modelId="{7B8D41AD-B353-134D-95A4-B195767CD49E}" type="presOf" srcId="{EF4E2652-2CE1-4F23-AB13-F492C8870199}" destId="{5819C568-9957-284F-B9F9-D7302ABC5963}" srcOrd="1" destOrd="0" presId="urn:microsoft.com/office/officeart/2016/7/layout/RepeatingBendingProcessNew"/>
    <dgm:cxn modelId="{17C5E7B5-972A-4E44-89DF-C2493E920051}" type="presOf" srcId="{4D610123-BEE2-4E04-B5D2-C91471E0022B}" destId="{97590E78-5655-F046-A5BF-3CA1C62E959B}" srcOrd="0" destOrd="0" presId="urn:microsoft.com/office/officeart/2016/7/layout/RepeatingBendingProcessNew"/>
    <dgm:cxn modelId="{A281C8BB-C35E-422C-9EE4-7052098B980B}" srcId="{2554FCE5-141D-48B7-BB80-208147797249}" destId="{23FFC47A-6C01-4A1B-AFDA-DA94FBECCB39}" srcOrd="1" destOrd="0" parTransId="{97E2AB85-9A44-4BC7-ADAA-40D9C7A0AD31}" sibTransId="{70C8642C-0674-4A09-A53A-B00B2F7B1A1B}"/>
    <dgm:cxn modelId="{CABD12F3-B572-2046-A172-29169F4B8394}" type="presOf" srcId="{23FFC47A-6C01-4A1B-AFDA-DA94FBECCB39}" destId="{B9E735B6-3927-7D4E-9B16-EBF16F24DD60}" srcOrd="0" destOrd="0" presId="urn:microsoft.com/office/officeart/2016/7/layout/RepeatingBendingProcessNew"/>
    <dgm:cxn modelId="{448A35A0-A5D9-844A-8A54-9039B20742D4}" type="presParOf" srcId="{4E457968-05A3-CC4C-9F77-AE3B7741B570}" destId="{97590E78-5655-F046-A5BF-3CA1C62E959B}" srcOrd="0" destOrd="0" presId="urn:microsoft.com/office/officeart/2016/7/layout/RepeatingBendingProcessNew"/>
    <dgm:cxn modelId="{59EAA5E1-E11E-EB42-B39E-B7EA6EA57BC0}" type="presParOf" srcId="{4E457968-05A3-CC4C-9F77-AE3B7741B570}" destId="{5BF1D6A6-ECDE-7E45-9919-39B0CDED97D3}" srcOrd="1" destOrd="0" presId="urn:microsoft.com/office/officeart/2016/7/layout/RepeatingBendingProcessNew"/>
    <dgm:cxn modelId="{18818E68-E99B-604A-A5D2-7440A3E623E6}" type="presParOf" srcId="{5BF1D6A6-ECDE-7E45-9919-39B0CDED97D3}" destId="{5819C568-9957-284F-B9F9-D7302ABC5963}" srcOrd="0" destOrd="0" presId="urn:microsoft.com/office/officeart/2016/7/layout/RepeatingBendingProcessNew"/>
    <dgm:cxn modelId="{EBA92697-9351-5246-9D52-AA49413D6C39}" type="presParOf" srcId="{4E457968-05A3-CC4C-9F77-AE3B7741B570}" destId="{B9E735B6-3927-7D4E-9B16-EBF16F24DD60}"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F8BB5-7FE9-6143-B80A-7773CD76CD36}">
      <dsp:nvSpPr>
        <dsp:cNvPr id="0" name=""/>
        <dsp:cNvSpPr/>
      </dsp:nvSpPr>
      <dsp:spPr>
        <a:xfrm>
          <a:off x="837778" y="226"/>
          <a:ext cx="2827501" cy="16965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Council of Europe</a:t>
          </a:r>
          <a:endParaRPr lang="en-US" sz="2600" kern="1200"/>
        </a:p>
      </dsp:txBody>
      <dsp:txXfrm>
        <a:off x="837778" y="226"/>
        <a:ext cx="2827501" cy="1696501"/>
      </dsp:txXfrm>
    </dsp:sp>
    <dsp:sp modelId="{579760BE-6593-844F-921D-8CBAD94335C9}">
      <dsp:nvSpPr>
        <dsp:cNvPr id="0" name=""/>
        <dsp:cNvSpPr/>
      </dsp:nvSpPr>
      <dsp:spPr>
        <a:xfrm>
          <a:off x="3948030" y="226"/>
          <a:ext cx="2827501" cy="16965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o-RO" sz="2600" kern="1200"/>
            <a:t>European Convention on Human Rights</a:t>
          </a:r>
          <a:endParaRPr lang="en-US" sz="2600" kern="1200"/>
        </a:p>
      </dsp:txBody>
      <dsp:txXfrm>
        <a:off x="3948030" y="226"/>
        <a:ext cx="2827501" cy="1696501"/>
      </dsp:txXfrm>
    </dsp:sp>
    <dsp:sp modelId="{30F32C40-F55D-CF45-A105-404BF5ECB975}">
      <dsp:nvSpPr>
        <dsp:cNvPr id="0" name=""/>
        <dsp:cNvSpPr/>
      </dsp:nvSpPr>
      <dsp:spPr>
        <a:xfrm>
          <a:off x="7058282" y="226"/>
          <a:ext cx="2827501" cy="16965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o-RO" sz="2600" kern="1200"/>
            <a:t>European Court of Human Rights</a:t>
          </a:r>
          <a:endParaRPr lang="en-US" sz="2600" kern="1200"/>
        </a:p>
      </dsp:txBody>
      <dsp:txXfrm>
        <a:off x="7058282" y="226"/>
        <a:ext cx="2827501" cy="1696501"/>
      </dsp:txXfrm>
    </dsp:sp>
    <dsp:sp modelId="{1CD38B2F-5891-1F4A-B932-E9DBCD807F0F}">
      <dsp:nvSpPr>
        <dsp:cNvPr id="0" name=""/>
        <dsp:cNvSpPr/>
      </dsp:nvSpPr>
      <dsp:spPr>
        <a:xfrm>
          <a:off x="837778" y="1979478"/>
          <a:ext cx="2827501" cy="16965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European Communities / European Union</a:t>
          </a:r>
          <a:endParaRPr lang="en-US" sz="2600" kern="1200" dirty="0"/>
        </a:p>
      </dsp:txBody>
      <dsp:txXfrm>
        <a:off x="837778" y="1979478"/>
        <a:ext cx="2827501" cy="1696501"/>
      </dsp:txXfrm>
    </dsp:sp>
    <dsp:sp modelId="{73A91F62-BF45-B042-AD50-060D59705DA4}">
      <dsp:nvSpPr>
        <dsp:cNvPr id="0" name=""/>
        <dsp:cNvSpPr/>
      </dsp:nvSpPr>
      <dsp:spPr>
        <a:xfrm>
          <a:off x="3948030" y="1979478"/>
          <a:ext cx="2827501" cy="16965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o-RO" sz="2600" kern="1200"/>
            <a:t>Charter of Fundamental Rights of the European Union</a:t>
          </a:r>
          <a:endParaRPr lang="en-US" sz="2600" kern="1200"/>
        </a:p>
      </dsp:txBody>
      <dsp:txXfrm>
        <a:off x="3948030" y="1979478"/>
        <a:ext cx="2827501" cy="1696501"/>
      </dsp:txXfrm>
    </dsp:sp>
    <dsp:sp modelId="{DEF19C94-5071-6A4A-956D-62A5666A3652}">
      <dsp:nvSpPr>
        <dsp:cNvPr id="0" name=""/>
        <dsp:cNvSpPr/>
      </dsp:nvSpPr>
      <dsp:spPr>
        <a:xfrm>
          <a:off x="7058282" y="1979478"/>
          <a:ext cx="2827501" cy="16965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o-RO" sz="2600" kern="1200"/>
            <a:t>Court of Justice of the European Union</a:t>
          </a:r>
          <a:endParaRPr lang="en-US" sz="2600" kern="1200"/>
        </a:p>
      </dsp:txBody>
      <dsp:txXfrm>
        <a:off x="7058282" y="1979478"/>
        <a:ext cx="2827501" cy="1696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1DDC-F5B6-2F43-9498-4CAED16954F2}">
      <dsp:nvSpPr>
        <dsp:cNvPr id="0" name=""/>
        <dsp:cNvSpPr/>
      </dsp:nvSpPr>
      <dsp:spPr>
        <a:xfrm>
          <a:off x="79325" y="273"/>
          <a:ext cx="1997645" cy="1490179"/>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José Manuel Barroso, State of the Union, Address, Plenary Session of the European Parliament, Strasbourg, Speech/12/596, </a:t>
          </a:r>
        </a:p>
        <a:p>
          <a:pPr marL="0" lvl="0" indent="0" algn="ctr" defTabSz="577850">
            <a:lnSpc>
              <a:spcPct val="90000"/>
            </a:lnSpc>
            <a:spcBef>
              <a:spcPct val="0"/>
            </a:spcBef>
            <a:spcAft>
              <a:spcPct val="35000"/>
            </a:spcAft>
            <a:buNone/>
          </a:pPr>
          <a:r>
            <a:rPr lang="en-US" sz="1300" kern="1200" dirty="0">
              <a:solidFill>
                <a:schemeClr val="tx1"/>
              </a:solidFill>
            </a:rPr>
            <a:t>12 September 2012 </a:t>
          </a:r>
        </a:p>
      </dsp:txBody>
      <dsp:txXfrm>
        <a:off x="122971" y="43919"/>
        <a:ext cx="1910353" cy="1402887"/>
      </dsp:txXfrm>
    </dsp:sp>
    <dsp:sp modelId="{41FF6535-E518-6D4B-B91D-5D0193036DFD}">
      <dsp:nvSpPr>
        <dsp:cNvPr id="0" name=""/>
        <dsp:cNvSpPr/>
      </dsp:nvSpPr>
      <dsp:spPr>
        <a:xfrm>
          <a:off x="2252763" y="497655"/>
          <a:ext cx="423500" cy="495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52763" y="596738"/>
        <a:ext cx="296450" cy="297249"/>
      </dsp:txXfrm>
    </dsp:sp>
    <dsp:sp modelId="{1F9DD4DC-C131-D24A-B8AC-993A574DC153}">
      <dsp:nvSpPr>
        <dsp:cNvPr id="0" name=""/>
        <dsp:cNvSpPr/>
      </dsp:nvSpPr>
      <dsp:spPr>
        <a:xfrm>
          <a:off x="2876028" y="146069"/>
          <a:ext cx="1997645" cy="119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solidFill>
                <a:schemeClr val="tx2"/>
              </a:solidFill>
            </a:rPr>
            <a:t>diminishing the independence of the judiciary + capturing the apex courts (corruption)</a:t>
          </a:r>
        </a:p>
      </dsp:txBody>
      <dsp:txXfrm>
        <a:off x="2911133" y="181174"/>
        <a:ext cx="1927435" cy="1128377"/>
      </dsp:txXfrm>
    </dsp:sp>
    <dsp:sp modelId="{3581CC45-2CB9-3E4E-AA16-FA7891E6E66B}">
      <dsp:nvSpPr>
        <dsp:cNvPr id="0" name=""/>
        <dsp:cNvSpPr/>
      </dsp:nvSpPr>
      <dsp:spPr>
        <a:xfrm rot="5400000">
          <a:off x="3624464" y="1555203"/>
          <a:ext cx="500772" cy="495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3726225" y="1552525"/>
        <a:ext cx="297249" cy="352148"/>
      </dsp:txXfrm>
    </dsp:sp>
    <dsp:sp modelId="{7069E9E6-17E7-B94C-8129-01C1422E7BEC}">
      <dsp:nvSpPr>
        <dsp:cNvPr id="0" name=""/>
        <dsp:cNvSpPr/>
      </dsp:nvSpPr>
      <dsp:spPr>
        <a:xfrm>
          <a:off x="2876028" y="2289511"/>
          <a:ext cx="1997645" cy="119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2"/>
              </a:solidFill>
            </a:rPr>
            <a:t>Rejection of the rule of law values </a:t>
          </a:r>
          <a:r>
            <a:rPr lang="en-GB" sz="1300" kern="1200" dirty="0" err="1">
              <a:solidFill>
                <a:schemeClr val="tx2"/>
              </a:solidFill>
            </a:rPr>
            <a:t>à</a:t>
          </a:r>
          <a:r>
            <a:rPr lang="en-GB" sz="1300" i="1" kern="1200" noProof="1">
              <a:solidFill>
                <a:schemeClr val="tx2"/>
              </a:solidFill>
            </a:rPr>
            <a:t> l’européenne </a:t>
          </a:r>
          <a:r>
            <a:rPr lang="en-GB" sz="1300" kern="1200" dirty="0">
              <a:solidFill>
                <a:schemeClr val="tx2"/>
              </a:solidFill>
            </a:rPr>
            <a:t>by powerful apex courts of Central and Eastern Europe</a:t>
          </a:r>
        </a:p>
      </dsp:txBody>
      <dsp:txXfrm>
        <a:off x="2911133" y="2324616"/>
        <a:ext cx="1927435" cy="1128377"/>
      </dsp:txXfrm>
    </dsp:sp>
    <dsp:sp modelId="{8C22FBC2-9B6F-7749-A1D8-E0A9155E2842}">
      <dsp:nvSpPr>
        <dsp:cNvPr id="0" name=""/>
        <dsp:cNvSpPr/>
      </dsp:nvSpPr>
      <dsp:spPr>
        <a:xfrm rot="10800000">
          <a:off x="2276734" y="2641096"/>
          <a:ext cx="423500" cy="495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403784" y="2740179"/>
        <a:ext cx="296450" cy="297249"/>
      </dsp:txXfrm>
    </dsp:sp>
    <dsp:sp modelId="{C5964376-5973-FE4E-987F-ECA666D0D88D}">
      <dsp:nvSpPr>
        <dsp:cNvPr id="0" name=""/>
        <dsp:cNvSpPr/>
      </dsp:nvSpPr>
      <dsp:spPr>
        <a:xfrm>
          <a:off x="79325" y="2289511"/>
          <a:ext cx="1997645" cy="119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1">
              <a:solidFill>
                <a:schemeClr val="tx2"/>
              </a:solidFill>
            </a:rPr>
            <a:t>National constitutionsl identity </a:t>
          </a:r>
          <a:r>
            <a:rPr lang="en-US" sz="1300" kern="1200" noProof="1">
              <a:solidFill>
                <a:schemeClr val="tx2"/>
              </a:solidFill>
            </a:rPr>
            <a:t> </a:t>
          </a:r>
          <a:r>
            <a:rPr lang="ro-RO" sz="1300" kern="1200" noProof="1">
              <a:solidFill>
                <a:schemeClr val="tx2"/>
              </a:solidFill>
            </a:rPr>
            <a:t>+ national sovereignty</a:t>
          </a:r>
          <a:endParaRPr lang="en-US" sz="1300" kern="1200" noProof="1">
            <a:solidFill>
              <a:schemeClr val="tx2"/>
            </a:solidFill>
          </a:endParaRPr>
        </a:p>
      </dsp:txBody>
      <dsp:txXfrm>
        <a:off x="114430" y="2324616"/>
        <a:ext cx="1927435" cy="1128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BD31F-E27D-0647-B899-A3FA5AB1990A}">
      <dsp:nvSpPr>
        <dsp:cNvPr id="0" name=""/>
        <dsp:cNvSpPr/>
      </dsp:nvSpPr>
      <dsp:spPr>
        <a:xfrm>
          <a:off x="5239256" y="1400994"/>
          <a:ext cx="4043327" cy="641418"/>
        </a:xfrm>
        <a:custGeom>
          <a:avLst/>
          <a:gdLst/>
          <a:ahLst/>
          <a:cxnLst/>
          <a:rect l="0" t="0" r="0" b="0"/>
          <a:pathLst>
            <a:path>
              <a:moveTo>
                <a:pt x="0" y="0"/>
              </a:moveTo>
              <a:lnTo>
                <a:pt x="0" y="437108"/>
              </a:lnTo>
              <a:lnTo>
                <a:pt x="4043327" y="437108"/>
              </a:lnTo>
              <a:lnTo>
                <a:pt x="4043327" y="6414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0C814-490B-BA4F-913E-70FABEE6B9F4}">
      <dsp:nvSpPr>
        <dsp:cNvPr id="0" name=""/>
        <dsp:cNvSpPr/>
      </dsp:nvSpPr>
      <dsp:spPr>
        <a:xfrm>
          <a:off x="5239256" y="1400994"/>
          <a:ext cx="1347775" cy="641418"/>
        </a:xfrm>
        <a:custGeom>
          <a:avLst/>
          <a:gdLst/>
          <a:ahLst/>
          <a:cxnLst/>
          <a:rect l="0" t="0" r="0" b="0"/>
          <a:pathLst>
            <a:path>
              <a:moveTo>
                <a:pt x="0" y="0"/>
              </a:moveTo>
              <a:lnTo>
                <a:pt x="0" y="437108"/>
              </a:lnTo>
              <a:lnTo>
                <a:pt x="1347775" y="437108"/>
              </a:lnTo>
              <a:lnTo>
                <a:pt x="1347775" y="6414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8084F-144C-4B4B-A34B-19CA076D6053}">
      <dsp:nvSpPr>
        <dsp:cNvPr id="0" name=""/>
        <dsp:cNvSpPr/>
      </dsp:nvSpPr>
      <dsp:spPr>
        <a:xfrm>
          <a:off x="3891480" y="1400994"/>
          <a:ext cx="1347775" cy="641418"/>
        </a:xfrm>
        <a:custGeom>
          <a:avLst/>
          <a:gdLst/>
          <a:ahLst/>
          <a:cxnLst/>
          <a:rect l="0" t="0" r="0" b="0"/>
          <a:pathLst>
            <a:path>
              <a:moveTo>
                <a:pt x="1347775" y="0"/>
              </a:moveTo>
              <a:lnTo>
                <a:pt x="1347775" y="437108"/>
              </a:lnTo>
              <a:lnTo>
                <a:pt x="0" y="437108"/>
              </a:lnTo>
              <a:lnTo>
                <a:pt x="0" y="6414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E34CCA-4699-A641-8F84-73992B672B63}">
      <dsp:nvSpPr>
        <dsp:cNvPr id="0" name=""/>
        <dsp:cNvSpPr/>
      </dsp:nvSpPr>
      <dsp:spPr>
        <a:xfrm>
          <a:off x="1195928" y="1400994"/>
          <a:ext cx="4043327" cy="641418"/>
        </a:xfrm>
        <a:custGeom>
          <a:avLst/>
          <a:gdLst/>
          <a:ahLst/>
          <a:cxnLst/>
          <a:rect l="0" t="0" r="0" b="0"/>
          <a:pathLst>
            <a:path>
              <a:moveTo>
                <a:pt x="4043327" y="0"/>
              </a:moveTo>
              <a:lnTo>
                <a:pt x="4043327" y="437108"/>
              </a:lnTo>
              <a:lnTo>
                <a:pt x="0" y="437108"/>
              </a:lnTo>
              <a:lnTo>
                <a:pt x="0" y="6414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80FE3-8119-AD45-A204-AEFA6137057F}">
      <dsp:nvSpPr>
        <dsp:cNvPr id="0" name=""/>
        <dsp:cNvSpPr/>
      </dsp:nvSpPr>
      <dsp:spPr>
        <a:xfrm>
          <a:off x="1440978" y="53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6B7AC-E8F1-EC45-B906-3D7B0CF1B203}">
      <dsp:nvSpPr>
        <dsp:cNvPr id="0" name=""/>
        <dsp:cNvSpPr/>
      </dsp:nvSpPr>
      <dsp:spPr>
        <a:xfrm>
          <a:off x="1686028" y="233330"/>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reversed RoL argument made by the governments on account of the public offices the high-ranking magistrates held, the restrictions on their freedom of speech were necessary to preserve the very rule of law </a:t>
          </a:r>
        </a:p>
      </dsp:txBody>
      <dsp:txXfrm>
        <a:off x="1727046" y="274348"/>
        <a:ext cx="2123415" cy="1318425"/>
      </dsp:txXfrm>
    </dsp:sp>
    <dsp:sp modelId="{52AE23F1-A706-6D4F-A119-B00BF95002A3}">
      <dsp:nvSpPr>
        <dsp:cNvPr id="0" name=""/>
        <dsp:cNvSpPr/>
      </dsp:nvSpPr>
      <dsp:spPr>
        <a:xfrm>
          <a:off x="4136530" y="53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162C2-8EA5-3F41-96D1-3CEDF489A63C}">
      <dsp:nvSpPr>
        <dsp:cNvPr id="0" name=""/>
        <dsp:cNvSpPr/>
      </dsp:nvSpPr>
      <dsp:spPr>
        <a:xfrm>
          <a:off x="4381580" y="233330"/>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Wojtyczek: judges acting in their official capacity cannot claim that they are exercising their individual human rights. </a:t>
          </a:r>
        </a:p>
      </dsp:txBody>
      <dsp:txXfrm>
        <a:off x="4422598" y="274348"/>
        <a:ext cx="2123415" cy="1318425"/>
      </dsp:txXfrm>
    </dsp:sp>
    <dsp:sp modelId="{C5C11C72-C603-D44B-AAC7-674D9807703B}">
      <dsp:nvSpPr>
        <dsp:cNvPr id="0" name=""/>
        <dsp:cNvSpPr/>
      </dsp:nvSpPr>
      <dsp:spPr>
        <a:xfrm>
          <a:off x="93202" y="204241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F9C0C-C90A-624F-BE2E-5723931F74D6}">
      <dsp:nvSpPr>
        <dsp:cNvPr id="0" name=""/>
        <dsp:cNvSpPr/>
      </dsp:nvSpPr>
      <dsp:spPr>
        <a:xfrm>
          <a:off x="338253" y="2275211"/>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outside the scope of the jurisdiction of the European Court of Human Rights </a:t>
          </a:r>
        </a:p>
      </dsp:txBody>
      <dsp:txXfrm>
        <a:off x="379271" y="2316229"/>
        <a:ext cx="2123415" cy="1318425"/>
      </dsp:txXfrm>
    </dsp:sp>
    <dsp:sp modelId="{BC4160A8-2D0C-CB47-9FCC-28D66F8A3C64}">
      <dsp:nvSpPr>
        <dsp:cNvPr id="0" name=""/>
        <dsp:cNvSpPr/>
      </dsp:nvSpPr>
      <dsp:spPr>
        <a:xfrm>
          <a:off x="2788754" y="204241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F48FD-5E1A-004D-9148-28E85553F4DD}">
      <dsp:nvSpPr>
        <dsp:cNvPr id="0" name=""/>
        <dsp:cNvSpPr/>
      </dsp:nvSpPr>
      <dsp:spPr>
        <a:xfrm>
          <a:off x="3033804" y="2275211"/>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special human rights granted to judges</a:t>
          </a:r>
        </a:p>
      </dsp:txBody>
      <dsp:txXfrm>
        <a:off x="3074822" y="2316229"/>
        <a:ext cx="2123415" cy="1318425"/>
      </dsp:txXfrm>
    </dsp:sp>
    <dsp:sp modelId="{C8ACC822-8D85-DE4A-8FAC-EBB12538C8AF}">
      <dsp:nvSpPr>
        <dsp:cNvPr id="0" name=""/>
        <dsp:cNvSpPr/>
      </dsp:nvSpPr>
      <dsp:spPr>
        <a:xfrm>
          <a:off x="5484306" y="204241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86245-C955-9240-A05A-79797CA3D36B}">
      <dsp:nvSpPr>
        <dsp:cNvPr id="0" name=""/>
        <dsp:cNvSpPr/>
      </dsp:nvSpPr>
      <dsp:spPr>
        <a:xfrm>
          <a:off x="5729356" y="2275211"/>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Court extends its jurisdiction to public-law disputes between State organs, qualified as human rights disputes </a:t>
          </a:r>
        </a:p>
      </dsp:txBody>
      <dsp:txXfrm>
        <a:off x="5770374" y="2316229"/>
        <a:ext cx="2123415" cy="1318425"/>
      </dsp:txXfrm>
    </dsp:sp>
    <dsp:sp modelId="{85B92BC2-E24B-3C47-9938-D4C4826F46D8}">
      <dsp:nvSpPr>
        <dsp:cNvPr id="0" name=""/>
        <dsp:cNvSpPr/>
      </dsp:nvSpPr>
      <dsp:spPr>
        <a:xfrm>
          <a:off x="8179858" y="2042413"/>
          <a:ext cx="2205451" cy="1400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8A44B-1B2E-1147-A718-2D324E5C1421}">
      <dsp:nvSpPr>
        <dsp:cNvPr id="0" name=""/>
        <dsp:cNvSpPr/>
      </dsp:nvSpPr>
      <dsp:spPr>
        <a:xfrm>
          <a:off x="8424908" y="2275211"/>
          <a:ext cx="2205451" cy="140046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 the exercise of the right, albeit in an official capacity, represented an institutional obligation </a:t>
          </a:r>
        </a:p>
      </dsp:txBody>
      <dsp:txXfrm>
        <a:off x="8465926" y="2316229"/>
        <a:ext cx="2123415" cy="1318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44EF1-8F9C-944C-BD08-D3CF65306B0C}">
      <dsp:nvSpPr>
        <dsp:cNvPr id="0" name=""/>
        <dsp:cNvSpPr/>
      </dsp:nvSpPr>
      <dsp:spPr>
        <a:xfrm>
          <a:off x="5633" y="867562"/>
          <a:ext cx="3250539" cy="16252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broader context of anticorruption conditionalities applied to newer member states and candidate countries to the EU </a:t>
          </a:r>
        </a:p>
      </dsp:txBody>
      <dsp:txXfrm>
        <a:off x="53236" y="915165"/>
        <a:ext cx="3155333" cy="1530063"/>
      </dsp:txXfrm>
    </dsp:sp>
    <dsp:sp modelId="{77061946-F5D0-6E40-8222-08A28BC1F84C}">
      <dsp:nvSpPr>
        <dsp:cNvPr id="0" name=""/>
        <dsp:cNvSpPr/>
      </dsp:nvSpPr>
      <dsp:spPr>
        <a:xfrm>
          <a:off x="5633" y="2736623"/>
          <a:ext cx="3250539" cy="16252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BUT prosecutors are not covered by the term ‘judicial independence’ in the same way as judges </a:t>
          </a:r>
        </a:p>
      </dsp:txBody>
      <dsp:txXfrm>
        <a:off x="53236" y="2784226"/>
        <a:ext cx="3155333" cy="1530063"/>
      </dsp:txXfrm>
    </dsp:sp>
    <dsp:sp modelId="{35388F8D-FE2B-9245-8DEC-F83614573C1F}">
      <dsp:nvSpPr>
        <dsp:cNvPr id="0" name=""/>
        <dsp:cNvSpPr/>
      </dsp:nvSpPr>
      <dsp:spPr>
        <a:xfrm rot="19457599">
          <a:off x="3105670" y="3058262"/>
          <a:ext cx="1601220" cy="47460"/>
        </a:xfrm>
        <a:custGeom>
          <a:avLst/>
          <a:gdLst/>
          <a:ahLst/>
          <a:cxnLst/>
          <a:rect l="0" t="0" r="0" b="0"/>
          <a:pathLst>
            <a:path>
              <a:moveTo>
                <a:pt x="0" y="23730"/>
              </a:moveTo>
              <a:lnTo>
                <a:pt x="1601220" y="237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6250" y="3041962"/>
        <a:ext cx="80061" cy="80061"/>
      </dsp:txXfrm>
    </dsp:sp>
    <dsp:sp modelId="{B6790A92-A0A3-3843-B89B-CEB6489BC6A6}">
      <dsp:nvSpPr>
        <dsp:cNvPr id="0" name=""/>
        <dsp:cNvSpPr/>
      </dsp:nvSpPr>
      <dsp:spPr>
        <a:xfrm>
          <a:off x="4556388" y="1802093"/>
          <a:ext cx="3250539" cy="16252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if a chief prosecutor has a right to speak for her/ his institution, such right may collide with the free speech rights of Judicial Council members or of the apex court’s president</a:t>
          </a:r>
        </a:p>
      </dsp:txBody>
      <dsp:txXfrm>
        <a:off x="4603991" y="1849696"/>
        <a:ext cx="3155333" cy="1530063"/>
      </dsp:txXfrm>
    </dsp:sp>
    <dsp:sp modelId="{56EEC6A6-4270-5D43-A99E-015AB39B56D4}">
      <dsp:nvSpPr>
        <dsp:cNvPr id="0" name=""/>
        <dsp:cNvSpPr/>
      </dsp:nvSpPr>
      <dsp:spPr>
        <a:xfrm rot="2142401">
          <a:off x="3105670" y="3992792"/>
          <a:ext cx="1601220" cy="47460"/>
        </a:xfrm>
        <a:custGeom>
          <a:avLst/>
          <a:gdLst/>
          <a:ahLst/>
          <a:cxnLst/>
          <a:rect l="0" t="0" r="0" b="0"/>
          <a:pathLst>
            <a:path>
              <a:moveTo>
                <a:pt x="0" y="23730"/>
              </a:moveTo>
              <a:lnTo>
                <a:pt x="1601220" y="237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6250" y="3976492"/>
        <a:ext cx="80061" cy="80061"/>
      </dsp:txXfrm>
    </dsp:sp>
    <dsp:sp modelId="{8B6072E4-3389-D344-A9C6-0D1A3F955DCA}">
      <dsp:nvSpPr>
        <dsp:cNvPr id="0" name=""/>
        <dsp:cNvSpPr/>
      </dsp:nvSpPr>
      <dsp:spPr>
        <a:xfrm>
          <a:off x="4556388" y="3671153"/>
          <a:ext cx="3250539" cy="16252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which of these institutionally expressive rights is more deserving of enhanced conventionality protection ?</a:t>
          </a:r>
        </a:p>
      </dsp:txBody>
      <dsp:txXfrm>
        <a:off x="4603991" y="3718756"/>
        <a:ext cx="3155333" cy="1530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41006-D541-7B4E-9B48-A0FAC8C9CF9E}">
      <dsp:nvSpPr>
        <dsp:cNvPr id="0" name=""/>
        <dsp:cNvSpPr/>
      </dsp:nvSpPr>
      <dsp:spPr>
        <a:xfrm>
          <a:off x="3369" y="-3"/>
          <a:ext cx="2673347" cy="397656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425" tIns="330200" rIns="208425" bIns="330200" numCol="1" spcCol="1270" anchor="t" anchorCtr="0">
          <a:noAutofit/>
        </a:bodyPr>
        <a:lstStyle/>
        <a:p>
          <a:pPr marL="0" lvl="0" indent="0" algn="just" defTabSz="711200">
            <a:lnSpc>
              <a:spcPct val="90000"/>
            </a:lnSpc>
            <a:spcBef>
              <a:spcPct val="0"/>
            </a:spcBef>
            <a:spcAft>
              <a:spcPct val="35000"/>
            </a:spcAft>
            <a:buNone/>
          </a:pPr>
          <a:r>
            <a:rPr lang="ro-RO" sz="1600" kern="1200" dirty="0"/>
            <a:t>Vlad PERJU</a:t>
          </a:r>
        </a:p>
        <a:p>
          <a:pPr marL="0" lvl="0" indent="0" algn="just" defTabSz="711200">
            <a:lnSpc>
              <a:spcPct val="90000"/>
            </a:lnSpc>
            <a:spcBef>
              <a:spcPct val="0"/>
            </a:spcBef>
            <a:spcAft>
              <a:spcPct val="35000"/>
            </a:spcAft>
            <a:buNone/>
          </a:pPr>
          <a:r>
            <a:rPr lang="ro-RO" sz="1600" kern="1200" noProof="1"/>
            <a:t>caution in persisting in the dualist  classic theories on  EU law</a:t>
          </a:r>
        </a:p>
        <a:p>
          <a:pPr marL="0" lvl="0" indent="0" algn="just" defTabSz="711200">
            <a:lnSpc>
              <a:spcPct val="90000"/>
            </a:lnSpc>
            <a:spcBef>
              <a:spcPct val="0"/>
            </a:spcBef>
            <a:spcAft>
              <a:spcPct val="35000"/>
            </a:spcAft>
            <a:buNone/>
          </a:pPr>
          <a:r>
            <a:rPr lang="ro-RO" sz="1600" b="0" i="1" kern="1200" noProof="1"/>
            <a:t>cf. </a:t>
          </a:r>
        </a:p>
        <a:p>
          <a:pPr marL="0" lvl="0" indent="0" algn="just" defTabSz="711200">
            <a:lnSpc>
              <a:spcPct val="90000"/>
            </a:lnSpc>
            <a:spcBef>
              <a:spcPct val="0"/>
            </a:spcBef>
            <a:spcAft>
              <a:spcPct val="35000"/>
            </a:spcAft>
            <a:buNone/>
          </a:pPr>
          <a:r>
            <a:rPr lang="ro-RO" sz="1600" kern="1200" noProof="1"/>
            <a:t>global, multi-levelled constitutionalism</a:t>
          </a:r>
        </a:p>
      </dsp:txBody>
      <dsp:txXfrm>
        <a:off x="3369" y="1511092"/>
        <a:ext cx="2673347" cy="2385940"/>
      </dsp:txXfrm>
    </dsp:sp>
    <dsp:sp modelId="{7EC14586-EBE9-BF46-8FC7-A4B139867B5F}">
      <dsp:nvSpPr>
        <dsp:cNvPr id="0" name=""/>
        <dsp:cNvSpPr/>
      </dsp:nvSpPr>
      <dsp:spPr>
        <a:xfrm>
          <a:off x="778640" y="491205"/>
          <a:ext cx="1122806" cy="112280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538" tIns="12700" rIns="8753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43071" y="655636"/>
        <a:ext cx="793944" cy="793944"/>
      </dsp:txXfrm>
    </dsp:sp>
    <dsp:sp modelId="{E5FE90F7-A69A-7D45-8EAC-6146E8710B07}">
      <dsp:nvSpPr>
        <dsp:cNvPr id="0" name=""/>
        <dsp:cNvSpPr/>
      </dsp:nvSpPr>
      <dsp:spPr>
        <a:xfrm>
          <a:off x="3369" y="3859551"/>
          <a:ext cx="2673347" cy="72"/>
        </a:xfrm>
        <a:prstGeom prst="rect">
          <a:avLst/>
        </a:prstGeom>
        <a:solidFill>
          <a:schemeClr val="accent5">
            <a:hueOff val="215554"/>
            <a:satOff val="46"/>
            <a:lumOff val="-980"/>
            <a:alphaOff val="0"/>
          </a:schemeClr>
        </a:solidFill>
        <a:ln w="12700" cap="flat" cmpd="sng" algn="ctr">
          <a:solidFill>
            <a:schemeClr val="accent5">
              <a:hueOff val="215554"/>
              <a:satOff val="46"/>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F1AC0-AFA7-214A-A853-25EBAD686267}">
      <dsp:nvSpPr>
        <dsp:cNvPr id="0" name=""/>
        <dsp:cNvSpPr/>
      </dsp:nvSpPr>
      <dsp:spPr>
        <a:xfrm>
          <a:off x="2944052" y="-3"/>
          <a:ext cx="2673347" cy="3742686"/>
        </a:xfrm>
        <a:prstGeom prst="rect">
          <a:avLst/>
        </a:prstGeom>
        <a:solidFill>
          <a:schemeClr val="accent5">
            <a:tint val="40000"/>
            <a:alpha val="90000"/>
            <a:hueOff val="483219"/>
            <a:satOff val="-424"/>
            <a:lumOff val="-578"/>
            <a:alphaOff val="0"/>
          </a:schemeClr>
        </a:solidFill>
        <a:ln w="12700" cap="flat" cmpd="sng" algn="ctr">
          <a:solidFill>
            <a:schemeClr val="accent5">
              <a:tint val="40000"/>
              <a:alpha val="90000"/>
              <a:hueOff val="483219"/>
              <a:satOff val="-424"/>
              <a:lumOff val="-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425" tIns="330200" rIns="208425" bIns="330200" numCol="1" spcCol="1270" anchor="t" anchorCtr="0">
          <a:noAutofit/>
        </a:bodyPr>
        <a:lstStyle/>
        <a:p>
          <a:pPr marL="0" lvl="0" indent="0" algn="l" defTabSz="711200">
            <a:lnSpc>
              <a:spcPct val="90000"/>
            </a:lnSpc>
            <a:spcBef>
              <a:spcPct val="0"/>
            </a:spcBef>
            <a:spcAft>
              <a:spcPct val="35000"/>
            </a:spcAft>
            <a:buNone/>
          </a:pPr>
          <a:r>
            <a:rPr lang="ro-RO" sz="1600" kern="1200" dirty="0"/>
            <a:t>SUBSIDIARITY </a:t>
          </a:r>
        </a:p>
        <a:p>
          <a:pPr marL="0" lvl="0" indent="0" algn="l" defTabSz="711200">
            <a:lnSpc>
              <a:spcPct val="90000"/>
            </a:lnSpc>
            <a:spcBef>
              <a:spcPct val="0"/>
            </a:spcBef>
            <a:spcAft>
              <a:spcPct val="35000"/>
            </a:spcAft>
            <a:buNone/>
          </a:pPr>
          <a:r>
            <a:rPr lang="en-GB" sz="1600" kern="1200" noProof="0" dirty="0"/>
            <a:t>a European dynamic  community of national and supranational judges </a:t>
          </a:r>
        </a:p>
        <a:p>
          <a:pPr marL="0" lvl="0" indent="0" algn="l" defTabSz="711200">
            <a:lnSpc>
              <a:spcPct val="90000"/>
            </a:lnSpc>
            <a:spcBef>
              <a:spcPct val="0"/>
            </a:spcBef>
            <a:spcAft>
              <a:spcPct val="35000"/>
            </a:spcAft>
            <a:buNone/>
          </a:pPr>
          <a:endParaRPr lang="ro-RO" sz="1600" kern="1200" dirty="0"/>
        </a:p>
        <a:p>
          <a:pPr marL="0" lvl="0" indent="0" algn="l" defTabSz="711200">
            <a:lnSpc>
              <a:spcPct val="90000"/>
            </a:lnSpc>
            <a:spcBef>
              <a:spcPct val="0"/>
            </a:spcBef>
            <a:spcAft>
              <a:spcPct val="35000"/>
            </a:spcAft>
            <a:buNone/>
          </a:pPr>
          <a:r>
            <a:rPr lang="ro-RO" sz="1600" kern="1200" dirty="0"/>
            <a:t>NEGOCIATION</a:t>
          </a:r>
          <a:endParaRPr lang="en-US" sz="1600" kern="1200" dirty="0"/>
        </a:p>
      </dsp:txBody>
      <dsp:txXfrm>
        <a:off x="2944052" y="1422217"/>
        <a:ext cx="2673347" cy="2245612"/>
      </dsp:txXfrm>
    </dsp:sp>
    <dsp:sp modelId="{BCFB2C14-30D8-EE4C-9D0E-52E48458BF93}">
      <dsp:nvSpPr>
        <dsp:cNvPr id="0" name=""/>
        <dsp:cNvSpPr/>
      </dsp:nvSpPr>
      <dsp:spPr>
        <a:xfrm>
          <a:off x="3719323" y="374265"/>
          <a:ext cx="1122806" cy="1122806"/>
        </a:xfrm>
        <a:prstGeom prst="ellipse">
          <a:avLst/>
        </a:prstGeom>
        <a:solidFill>
          <a:schemeClr val="accent5">
            <a:hueOff val="431108"/>
            <a:satOff val="91"/>
            <a:lumOff val="-1961"/>
            <a:alphaOff val="0"/>
          </a:schemeClr>
        </a:solidFill>
        <a:ln w="12700" cap="flat" cmpd="sng" algn="ctr">
          <a:solidFill>
            <a:schemeClr val="accent5">
              <a:hueOff val="431108"/>
              <a:satOff val="91"/>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538" tIns="12700" rIns="8753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83754" y="538696"/>
        <a:ext cx="793944" cy="793944"/>
      </dsp:txXfrm>
    </dsp:sp>
    <dsp:sp modelId="{29B4F5A0-A3BA-494C-B376-A92E4A66ECC2}">
      <dsp:nvSpPr>
        <dsp:cNvPr id="0" name=""/>
        <dsp:cNvSpPr/>
      </dsp:nvSpPr>
      <dsp:spPr>
        <a:xfrm>
          <a:off x="2944052" y="3742611"/>
          <a:ext cx="2673347" cy="72"/>
        </a:xfrm>
        <a:prstGeom prst="rect">
          <a:avLst/>
        </a:prstGeom>
        <a:solidFill>
          <a:schemeClr val="accent5">
            <a:hueOff val="646662"/>
            <a:satOff val="137"/>
            <a:lumOff val="-2941"/>
            <a:alphaOff val="0"/>
          </a:schemeClr>
        </a:solidFill>
        <a:ln w="12700" cap="flat" cmpd="sng" algn="ctr">
          <a:solidFill>
            <a:schemeClr val="accent5">
              <a:hueOff val="646662"/>
              <a:satOff val="137"/>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4BF0D-458E-2C4E-B47A-99FFEEA5E448}">
      <dsp:nvSpPr>
        <dsp:cNvPr id="0" name=""/>
        <dsp:cNvSpPr/>
      </dsp:nvSpPr>
      <dsp:spPr>
        <a:xfrm>
          <a:off x="5884734" y="-3"/>
          <a:ext cx="2673347" cy="3742686"/>
        </a:xfrm>
        <a:prstGeom prst="rect">
          <a:avLst/>
        </a:prstGeom>
        <a:solidFill>
          <a:schemeClr val="accent5">
            <a:tint val="40000"/>
            <a:alpha val="90000"/>
            <a:hueOff val="966438"/>
            <a:satOff val="-848"/>
            <a:lumOff val="-1156"/>
            <a:alphaOff val="0"/>
          </a:schemeClr>
        </a:solidFill>
        <a:ln w="12700" cap="flat" cmpd="sng" algn="ctr">
          <a:solidFill>
            <a:schemeClr val="accent5">
              <a:tint val="40000"/>
              <a:alpha val="90000"/>
              <a:hueOff val="966438"/>
              <a:satOff val="-848"/>
              <a:lumOff val="-1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425" tIns="330200" rIns="208425" bIns="330200" numCol="1" spcCol="1270" anchor="t" anchorCtr="0">
          <a:noAutofit/>
        </a:bodyPr>
        <a:lstStyle/>
        <a:p>
          <a:pPr marL="0" lvl="0" indent="0" algn="l" defTabSz="666750">
            <a:lnSpc>
              <a:spcPct val="90000"/>
            </a:lnSpc>
            <a:spcBef>
              <a:spcPct val="0"/>
            </a:spcBef>
            <a:spcAft>
              <a:spcPct val="35000"/>
            </a:spcAft>
            <a:buNone/>
          </a:pPr>
          <a:r>
            <a:rPr lang="ro-RO" sz="1500" kern="1200" dirty="0"/>
            <a:t>RULE OF LAW</a:t>
          </a:r>
        </a:p>
        <a:p>
          <a:pPr marL="0" lvl="0" indent="0" algn="l" defTabSz="666750">
            <a:lnSpc>
              <a:spcPct val="90000"/>
            </a:lnSpc>
            <a:spcBef>
              <a:spcPct val="0"/>
            </a:spcBef>
            <a:spcAft>
              <a:spcPct val="35000"/>
            </a:spcAft>
            <a:buNone/>
          </a:pPr>
          <a:r>
            <a:rPr lang="en-GB" sz="1500" kern="1200" noProof="0" dirty="0"/>
            <a:t>priority to the national level; margin of appreciation + procedural autonomy; if necessary: ECtHR is fully competent to pierce the veil that hides only formal judiciary independence</a:t>
          </a:r>
        </a:p>
      </dsp:txBody>
      <dsp:txXfrm>
        <a:off x="5884734" y="1422217"/>
        <a:ext cx="2673347" cy="2245612"/>
      </dsp:txXfrm>
    </dsp:sp>
    <dsp:sp modelId="{2887FC60-1626-B343-A857-BF71B19DDA0A}">
      <dsp:nvSpPr>
        <dsp:cNvPr id="0" name=""/>
        <dsp:cNvSpPr/>
      </dsp:nvSpPr>
      <dsp:spPr>
        <a:xfrm>
          <a:off x="6660005" y="374265"/>
          <a:ext cx="1122806" cy="1122806"/>
        </a:xfrm>
        <a:prstGeom prst="ellipse">
          <a:avLst/>
        </a:prstGeom>
        <a:solidFill>
          <a:schemeClr val="accent5">
            <a:hueOff val="862215"/>
            <a:satOff val="183"/>
            <a:lumOff val="-3922"/>
            <a:alphaOff val="0"/>
          </a:schemeClr>
        </a:solidFill>
        <a:ln w="12700" cap="flat" cmpd="sng" algn="ctr">
          <a:solidFill>
            <a:schemeClr val="accent5">
              <a:hueOff val="862215"/>
              <a:satOff val="183"/>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538" tIns="12700" rIns="8753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824436" y="538696"/>
        <a:ext cx="793944" cy="793944"/>
      </dsp:txXfrm>
    </dsp:sp>
    <dsp:sp modelId="{262E66AA-0E59-5041-9082-19AD27128D64}">
      <dsp:nvSpPr>
        <dsp:cNvPr id="0" name=""/>
        <dsp:cNvSpPr/>
      </dsp:nvSpPr>
      <dsp:spPr>
        <a:xfrm>
          <a:off x="5884734" y="3742611"/>
          <a:ext cx="2673347" cy="72"/>
        </a:xfrm>
        <a:prstGeom prst="rect">
          <a:avLst/>
        </a:prstGeom>
        <a:solidFill>
          <a:schemeClr val="accent5">
            <a:hueOff val="1077769"/>
            <a:satOff val="229"/>
            <a:lumOff val="-4902"/>
            <a:alphaOff val="0"/>
          </a:schemeClr>
        </a:solidFill>
        <a:ln w="12700" cap="flat" cmpd="sng" algn="ctr">
          <a:solidFill>
            <a:schemeClr val="accent5">
              <a:hueOff val="1077769"/>
              <a:satOff val="229"/>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57023-0F13-4146-82A4-2D007232E9D0}">
      <dsp:nvSpPr>
        <dsp:cNvPr id="0" name=""/>
        <dsp:cNvSpPr/>
      </dsp:nvSpPr>
      <dsp:spPr>
        <a:xfrm>
          <a:off x="8825417" y="-3"/>
          <a:ext cx="2673347" cy="3742686"/>
        </a:xfrm>
        <a:prstGeom prst="rect">
          <a:avLst/>
        </a:prstGeom>
        <a:solidFill>
          <a:schemeClr val="accent5">
            <a:tint val="40000"/>
            <a:alpha val="90000"/>
            <a:hueOff val="1449657"/>
            <a:satOff val="-1272"/>
            <a:lumOff val="-1734"/>
            <a:alphaOff val="0"/>
          </a:schemeClr>
        </a:solidFill>
        <a:ln w="12700" cap="flat" cmpd="sng" algn="ctr">
          <a:solidFill>
            <a:schemeClr val="accent5">
              <a:tint val="40000"/>
              <a:alpha val="90000"/>
              <a:hueOff val="1449657"/>
              <a:satOff val="-1272"/>
              <a:lumOff val="-17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425" tIns="330200" rIns="208425" bIns="330200" numCol="1" spcCol="1270" anchor="t" anchorCtr="0">
          <a:noAutofit/>
        </a:bodyPr>
        <a:lstStyle/>
        <a:p>
          <a:pPr marL="0" lvl="0" indent="0" algn="l" defTabSz="622300">
            <a:lnSpc>
              <a:spcPct val="90000"/>
            </a:lnSpc>
            <a:spcBef>
              <a:spcPct val="0"/>
            </a:spcBef>
            <a:spcAft>
              <a:spcPct val="35000"/>
            </a:spcAft>
            <a:buNone/>
          </a:pPr>
          <a:r>
            <a:rPr lang="ro-RO" sz="1400" kern="1200" dirty="0"/>
            <a:t>INFRASTRUCTURE </a:t>
          </a:r>
        </a:p>
        <a:p>
          <a:pPr marL="0" lvl="0" indent="0" algn="just" defTabSz="622300">
            <a:lnSpc>
              <a:spcPct val="90000"/>
            </a:lnSpc>
            <a:spcBef>
              <a:spcPct val="0"/>
            </a:spcBef>
            <a:spcAft>
              <a:spcPct val="35000"/>
            </a:spcAft>
            <a:buNone/>
          </a:pPr>
          <a:r>
            <a:rPr lang="en-GB" sz="1400" kern="1200" noProof="0" dirty="0"/>
            <a:t>at the national level: </a:t>
          </a:r>
          <a:r>
            <a:rPr lang="en-GB" sz="1400" kern="1200" dirty="0"/>
            <a:t>a body of judges willing to bring cases before the international courts, thus generating dialogue</a:t>
          </a:r>
        </a:p>
        <a:p>
          <a:pPr marL="0" lvl="0" indent="0" algn="just" defTabSz="622300">
            <a:lnSpc>
              <a:spcPct val="90000"/>
            </a:lnSpc>
            <a:spcBef>
              <a:spcPct val="0"/>
            </a:spcBef>
            <a:spcAft>
              <a:spcPct val="35000"/>
            </a:spcAft>
            <a:buNone/>
          </a:pPr>
          <a:r>
            <a:rPr lang="en-GB" sz="1400" kern="1200" dirty="0"/>
            <a:t>Ineffectiveness of individual complaints in the absence of such judiciary activism</a:t>
          </a:r>
        </a:p>
        <a:p>
          <a:pPr marL="0" lvl="0" indent="0" algn="l" defTabSz="622300">
            <a:lnSpc>
              <a:spcPct val="90000"/>
            </a:lnSpc>
            <a:spcBef>
              <a:spcPct val="0"/>
            </a:spcBef>
            <a:spcAft>
              <a:spcPct val="35000"/>
            </a:spcAft>
            <a:buNone/>
          </a:pPr>
          <a:r>
            <a:rPr lang="ro-RO" sz="1400" kern="1200" dirty="0"/>
            <a:t> </a:t>
          </a:r>
          <a:endParaRPr lang="en-US" sz="1400" kern="1200" dirty="0"/>
        </a:p>
      </dsp:txBody>
      <dsp:txXfrm>
        <a:off x="8825417" y="1422217"/>
        <a:ext cx="2673347" cy="2245612"/>
      </dsp:txXfrm>
    </dsp:sp>
    <dsp:sp modelId="{7A1F397A-A73B-C04A-A607-8A6BC8F1D168}">
      <dsp:nvSpPr>
        <dsp:cNvPr id="0" name=""/>
        <dsp:cNvSpPr/>
      </dsp:nvSpPr>
      <dsp:spPr>
        <a:xfrm>
          <a:off x="9600688" y="374265"/>
          <a:ext cx="1122806" cy="1122806"/>
        </a:xfrm>
        <a:prstGeom prst="ellipse">
          <a:avLst/>
        </a:prstGeom>
        <a:solidFill>
          <a:schemeClr val="accent5">
            <a:hueOff val="1293323"/>
            <a:satOff val="274"/>
            <a:lumOff val="-5883"/>
            <a:alphaOff val="0"/>
          </a:schemeClr>
        </a:solidFill>
        <a:ln w="12700" cap="flat" cmpd="sng" algn="ctr">
          <a:solidFill>
            <a:schemeClr val="accent5">
              <a:hueOff val="1293323"/>
              <a:satOff val="274"/>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538" tIns="12700" rIns="8753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765119" y="538696"/>
        <a:ext cx="793944" cy="793944"/>
      </dsp:txXfrm>
    </dsp:sp>
    <dsp:sp modelId="{BB26D65F-5DDD-A64F-AE9B-0612604FEA9B}">
      <dsp:nvSpPr>
        <dsp:cNvPr id="0" name=""/>
        <dsp:cNvSpPr/>
      </dsp:nvSpPr>
      <dsp:spPr>
        <a:xfrm>
          <a:off x="8825417" y="3742611"/>
          <a:ext cx="2673347" cy="72"/>
        </a:xfrm>
        <a:prstGeom prst="rect">
          <a:avLst/>
        </a:prstGeom>
        <a:solidFill>
          <a:schemeClr val="accent5">
            <a:hueOff val="1508877"/>
            <a:satOff val="320"/>
            <a:lumOff val="-6863"/>
            <a:alphaOff val="0"/>
          </a:schemeClr>
        </a:solidFill>
        <a:ln w="12700" cap="flat" cmpd="sng" algn="ctr">
          <a:solidFill>
            <a:schemeClr val="accent5">
              <a:hueOff val="1508877"/>
              <a:satOff val="32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7E22B-AF5D-A843-9C1F-C68C0940112D}">
      <dsp:nvSpPr>
        <dsp:cNvPr id="0" name=""/>
        <dsp:cNvSpPr/>
      </dsp:nvSpPr>
      <dsp:spPr>
        <a:xfrm>
          <a:off x="1686028" y="226"/>
          <a:ext cx="3267335" cy="16336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a:t>Procedural autonomy – determines the legal boundaries of the right to refer (</a:t>
          </a:r>
          <a:r>
            <a:rPr lang="en-US" sz="1300" kern="1200"/>
            <a:t>by merely invoking EU law, a national judge does not completely break free from any constraints normally applicable to the exercise of the national judicial function, including national judicial hierarchy and discipline) </a:t>
          </a:r>
        </a:p>
      </dsp:txBody>
      <dsp:txXfrm>
        <a:off x="1733876" y="48074"/>
        <a:ext cx="3171639" cy="1537971"/>
      </dsp:txXfrm>
    </dsp:sp>
    <dsp:sp modelId="{565CB3B4-1A03-6F4C-9D35-A390270CFF20}">
      <dsp:nvSpPr>
        <dsp:cNvPr id="0" name=""/>
        <dsp:cNvSpPr/>
      </dsp:nvSpPr>
      <dsp:spPr>
        <a:xfrm>
          <a:off x="5770198" y="226"/>
          <a:ext cx="3267335" cy="16336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a:t>Rule of law cases: ordinary courts adopt a critical position vis-à-vis the case-law of the Constitutional Court or the superior courts questioning the binding character of their rulings </a:t>
          </a:r>
          <a:endParaRPr lang="en-US" sz="1300" kern="1200"/>
        </a:p>
      </dsp:txBody>
      <dsp:txXfrm>
        <a:off x="5818046" y="48074"/>
        <a:ext cx="3171639" cy="1537971"/>
      </dsp:txXfrm>
    </dsp:sp>
    <dsp:sp modelId="{7C5E8DCB-620F-3F4E-8FDA-604492613DA3}">
      <dsp:nvSpPr>
        <dsp:cNvPr id="0" name=""/>
        <dsp:cNvSpPr/>
      </dsp:nvSpPr>
      <dsp:spPr>
        <a:xfrm>
          <a:off x="6096932" y="1633894"/>
          <a:ext cx="326733" cy="1225250"/>
        </a:xfrm>
        <a:custGeom>
          <a:avLst/>
          <a:gdLst/>
          <a:ahLst/>
          <a:cxnLst/>
          <a:rect l="0" t="0" r="0" b="0"/>
          <a:pathLst>
            <a:path>
              <a:moveTo>
                <a:pt x="0" y="0"/>
              </a:moveTo>
              <a:lnTo>
                <a:pt x="0" y="1225250"/>
              </a:lnTo>
              <a:lnTo>
                <a:pt x="326733" y="12252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CCED64-5F3C-654B-8459-EFD8B5E491DE}">
      <dsp:nvSpPr>
        <dsp:cNvPr id="0" name=""/>
        <dsp:cNvSpPr/>
      </dsp:nvSpPr>
      <dsp:spPr>
        <a:xfrm>
          <a:off x="6423665" y="2042311"/>
          <a:ext cx="2613868" cy="16336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Should a national judge be faced with disciplinary proceedings merely for having made a request for a preliminary ruling, questioning the position of a national constitutional or ordinary superior court, “any debate about the appropriate balance between the systemic requirements of national law and EU law is over” (AG Bobek) </a:t>
          </a:r>
        </a:p>
      </dsp:txBody>
      <dsp:txXfrm>
        <a:off x="6471513" y="2090159"/>
        <a:ext cx="2518172" cy="1537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1D6A6-ECDE-7E45-9919-39B0CDED97D3}">
      <dsp:nvSpPr>
        <dsp:cNvPr id="0" name=""/>
        <dsp:cNvSpPr/>
      </dsp:nvSpPr>
      <dsp:spPr>
        <a:xfrm>
          <a:off x="2867747" y="2221441"/>
          <a:ext cx="91440" cy="820109"/>
        </a:xfrm>
        <a:custGeom>
          <a:avLst/>
          <a:gdLst/>
          <a:ahLst/>
          <a:cxnLst/>
          <a:rect l="0" t="0" r="0" b="0"/>
          <a:pathLst>
            <a:path>
              <a:moveTo>
                <a:pt x="45720" y="0"/>
              </a:moveTo>
              <a:lnTo>
                <a:pt x="45720" y="82010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2199" y="2627242"/>
        <a:ext cx="42535" cy="8507"/>
      </dsp:txXfrm>
    </dsp:sp>
    <dsp:sp modelId="{97590E78-5655-F046-A5BF-3CA1C62E959B}">
      <dsp:nvSpPr>
        <dsp:cNvPr id="0" name=""/>
        <dsp:cNvSpPr/>
      </dsp:nvSpPr>
      <dsp:spPr>
        <a:xfrm>
          <a:off x="1064098" y="3998"/>
          <a:ext cx="3698737" cy="22192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41" tIns="190245" rIns="181241" bIns="190245" numCol="1" spcCol="1270" anchor="ctr" anchorCtr="0">
          <a:noAutofit/>
        </a:bodyPr>
        <a:lstStyle/>
        <a:p>
          <a:pPr marL="0" lvl="0" indent="0" algn="ctr" defTabSz="933450">
            <a:lnSpc>
              <a:spcPct val="90000"/>
            </a:lnSpc>
            <a:spcBef>
              <a:spcPct val="0"/>
            </a:spcBef>
            <a:spcAft>
              <a:spcPct val="35000"/>
            </a:spcAft>
            <a:buNone/>
          </a:pPr>
          <a:r>
            <a:rPr lang="en-US" sz="2100" kern="1200" dirty="0"/>
            <a:t>the CJEU has come to empower lower echelons of the judiciary, in their fights with ‘captured’ apex structures</a:t>
          </a:r>
          <a:endParaRPr lang="en-US" sz="2100" kern="1200" noProof="1"/>
        </a:p>
      </dsp:txBody>
      <dsp:txXfrm>
        <a:off x="1064098" y="3998"/>
        <a:ext cx="3698737" cy="2219242"/>
      </dsp:txXfrm>
    </dsp:sp>
    <dsp:sp modelId="{B9E735B6-3927-7D4E-9B16-EBF16F24DD60}">
      <dsp:nvSpPr>
        <dsp:cNvPr id="0" name=""/>
        <dsp:cNvSpPr/>
      </dsp:nvSpPr>
      <dsp:spPr>
        <a:xfrm>
          <a:off x="1064098" y="3073950"/>
          <a:ext cx="3698737" cy="22192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41" tIns="190245" rIns="181241" bIns="190245" numCol="1" spcCol="1270" anchor="ctr" anchorCtr="0">
          <a:noAutofit/>
        </a:bodyPr>
        <a:lstStyle/>
        <a:p>
          <a:pPr marL="0" lvl="0" indent="0" algn="ctr" defTabSz="933450">
            <a:lnSpc>
              <a:spcPct val="90000"/>
            </a:lnSpc>
            <a:spcBef>
              <a:spcPct val="0"/>
            </a:spcBef>
            <a:spcAft>
              <a:spcPct val="35000"/>
            </a:spcAft>
            <a:buNone/>
          </a:pPr>
          <a:r>
            <a:rPr lang="en-US" sz="2100" kern="1200" dirty="0"/>
            <a:t>the ECtHR has consistently vindicated apex-level members of the same system in their struggles with populist governments  </a:t>
          </a:r>
          <a:endParaRPr lang="en-US" sz="2100" kern="1200" noProof="1">
            <a:latin typeface="+mj-lt"/>
          </a:endParaRPr>
        </a:p>
      </dsp:txBody>
      <dsp:txXfrm>
        <a:off x="1064098" y="3073950"/>
        <a:ext cx="3698737" cy="22192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6756A-979C-8E40-91F5-BE2C4AEBD1DC}" type="datetimeFigureOut">
              <a:rPr lang="ro-RO" smtClean="0"/>
              <a:t>02.09.2025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0EA03-4898-F24E-B578-F887FACCAC16}" type="slidenum">
              <a:rPr lang="ro-RO" smtClean="0"/>
              <a:t>‹#›</a:t>
            </a:fld>
            <a:endParaRPr lang="ro-RO"/>
          </a:p>
        </p:txBody>
      </p:sp>
    </p:spTree>
    <p:extLst>
      <p:ext uri="{BB962C8B-B14F-4D97-AF65-F5344CB8AC3E}">
        <p14:creationId xmlns:p14="http://schemas.microsoft.com/office/powerpoint/2010/main" val="119791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1EE0EA03-4898-F24E-B578-F887FACCAC16}" type="slidenum">
              <a:rPr lang="ro-RO" smtClean="0"/>
              <a:t>28</a:t>
            </a:fld>
            <a:endParaRPr lang="ro-RO"/>
          </a:p>
        </p:txBody>
      </p:sp>
    </p:spTree>
    <p:extLst>
      <p:ext uri="{BB962C8B-B14F-4D97-AF65-F5344CB8AC3E}">
        <p14:creationId xmlns:p14="http://schemas.microsoft.com/office/powerpoint/2010/main" val="306735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1EE0EA03-4898-F24E-B578-F887FACCAC16}" type="slidenum">
              <a:rPr lang="ro-RO" smtClean="0"/>
              <a:t>42</a:t>
            </a:fld>
            <a:endParaRPr lang="ro-RO"/>
          </a:p>
        </p:txBody>
      </p:sp>
    </p:spTree>
    <p:extLst>
      <p:ext uri="{BB962C8B-B14F-4D97-AF65-F5344CB8AC3E}">
        <p14:creationId xmlns:p14="http://schemas.microsoft.com/office/powerpoint/2010/main" val="295857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9/2/25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7318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9/2/25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6415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9/2/25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902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9/2/25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1751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9/2/25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3937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9/2/25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9390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9/2/25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5531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9/2/25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6125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9/2/25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7065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9/2/25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6627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9/2/25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5413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9/2/25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29928941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udoc.echr.coe.int/#{%22itemid%22:[%22001-228355%22]}" TargetMode="External"/><Relationship Id="rId2" Type="http://schemas.openxmlformats.org/officeDocument/2006/relationships/hyperlink" Target="https://eucrim.eu/documents/39/Judgment_Pajak_and_Others_v._Poland_WUrQKet.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uria.europa.eu/jcms/upload/docs/application/pdf/2023-12/cp230206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curia.europa.eu/juris/documents.jsf?num=C-718/21"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8" Type="http://schemas.openxmlformats.org/officeDocument/2006/relationships/hyperlink" Target="https://www.echr.coe.int/documents/d/echr/FS_Independence_justice_ENG" TargetMode="External"/><Relationship Id="rId3" Type="http://schemas.openxmlformats.org/officeDocument/2006/relationships/hyperlink" Target="https://www.echr.coe.int/" TargetMode="External"/><Relationship Id="rId7" Type="http://schemas.openxmlformats.org/officeDocument/2006/relationships/hyperlink" Target="https://www.echr.coe.int/factsheets" TargetMode="External"/><Relationship Id="rId12" Type="http://schemas.openxmlformats.org/officeDocument/2006/relationships/image" Target="../media/image13.jpeg"/><Relationship Id="rId2" Type="http://schemas.openxmlformats.org/officeDocument/2006/relationships/hyperlink" Target="https://www.coe.int/en/web/portal" TargetMode="External"/><Relationship Id="rId1" Type="http://schemas.openxmlformats.org/officeDocument/2006/relationships/slideLayout" Target="../slideLayouts/slideLayout2.xml"/><Relationship Id="rId6" Type="http://schemas.openxmlformats.org/officeDocument/2006/relationships/hyperlink" Target="https://www.coe.int/en/web/help/all-news/-/asset_publisher/nkS1iPUkreIb/content/eu-echr-interplay-council-of-europe-help-course-for-eu-judges-prosecutors-and-lawyers" TargetMode="External"/><Relationship Id="rId11" Type="http://schemas.openxmlformats.org/officeDocument/2006/relationships/hyperlink" Target="https://johan-callewaert.eu/echr-%E2%86%94-eu-law/" TargetMode="External"/><Relationship Id="rId5" Type="http://schemas.openxmlformats.org/officeDocument/2006/relationships/hyperlink" Target="https://ks.echr.coe.int/documents/d/echr-ks/guide_eu_law_in_echr_case-law_eng" TargetMode="External"/><Relationship Id="rId10" Type="http://schemas.openxmlformats.org/officeDocument/2006/relationships/hyperlink" Target="https://strasbourgobservers.com/2024/04/16/a-right-for-judges-to-challenge-legislation-strasbourgs-untenable-ambiguity/" TargetMode="External"/><Relationship Id="rId4" Type="http://schemas.openxmlformats.org/officeDocument/2006/relationships/hyperlink" Target="https://ks.echr.coe.int/web/echr-ks/echr-eu" TargetMode="External"/><Relationship Id="rId9" Type="http://schemas.openxmlformats.org/officeDocument/2006/relationships/hyperlink" Target="https://www.echr.coe.int/documents/d/echr/FS_Interim_measures_E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3" name="Picture 52" descr="A close-up of a pattern of circles&#10;&#10;Description automatically generated">
            <a:extLst>
              <a:ext uri="{FF2B5EF4-FFF2-40B4-BE49-F238E27FC236}">
                <a16:creationId xmlns:a16="http://schemas.microsoft.com/office/drawing/2014/main" id="{AF01029F-1EAE-683B-F728-26FDF58E6BC2}"/>
              </a:ext>
            </a:extLst>
          </p:cNvPr>
          <p:cNvPicPr>
            <a:picLocks noChangeAspect="1"/>
          </p:cNvPicPr>
          <p:nvPr/>
        </p:nvPicPr>
        <p:blipFill rotWithShape="1">
          <a:blip r:embed="rId2"/>
          <a:srcRect t="6848" b="11924"/>
          <a:stretch/>
        </p:blipFill>
        <p:spPr>
          <a:xfrm>
            <a:off x="6213" y="0"/>
            <a:ext cx="12191980" cy="7203977"/>
          </a:xfrm>
          <a:prstGeom prst="rect">
            <a:avLst/>
          </a:prstGeom>
        </p:spPr>
      </p:pic>
      <p:sp>
        <p:nvSpPr>
          <p:cNvPr id="60" name="Flowchart: Document 59">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2" name="Group 61">
            <a:extLst>
              <a:ext uri="{FF2B5EF4-FFF2-40B4-BE49-F238E27FC236}">
                <a16:creationId xmlns:a16="http://schemas.microsoft.com/office/drawing/2014/main" id="{CD79EE37-C3B0-49F1-9785-D0E81CA82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3" name="Straight Connector 62">
              <a:extLst>
                <a:ext uri="{FF2B5EF4-FFF2-40B4-BE49-F238E27FC236}">
                  <a16:creationId xmlns:a16="http://schemas.microsoft.com/office/drawing/2014/main" id="{FB57EE24-04F7-41C6-B67E-7DA947750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E17265-DA36-47C9-AC4D-01822E7602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35D068-10AF-4241-ADFE-F40CFC9A7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9D8CB9-3E32-4523-AA97-532E923B65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CF05D3-197B-478D-91B9-1377234BF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C49475-B923-4DC6-9257-BD65C2594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DB29F5D-09EE-40A0-A705-540E29297B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A51D99-F305-4D17-9E03-5D3559625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C8330E8-C3AF-44DC-80E5-215237BB7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A6C3EC5-2106-4BC2-B570-E24E7C800C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5CAA0D-896F-46F4-BA95-0C7904A0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A459D97-1E10-461B-B7BE-4A5FC85F79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CC35D8-8268-42B8-82BB-2120BD612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8253610-7D46-4B46-984A-207710895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6A6CB29-B660-4E14-9809-43D35C04D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C79E6EA-9BE0-4C29-AD42-41CACB6A2C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6499EE-044E-470D-8595-61636D9C73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E042D5-4423-4A0F-8597-2B336F92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A7BB4DB-48A1-4E03-A408-ED2D71B4E0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1C7BAFB-49FE-4016-A05F-804D2BCF89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E9C7A31-7505-41B9-970C-1334EACE5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57DAEDB-03F1-4BE3-AEB7-B53E401F5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63867AB-2ACE-4D27-8864-3D0E2CBB68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AE40CBB-020D-4627-AB50-C48748408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12AFB78-0A9B-471D-900E-0D5145E9F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CBFD124-CC90-48A3-88D9-14CCA6455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20B98D2-82E8-4F95-B588-CC9ABD9B2E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A3D3940-B50F-4C62-8D89-37DEE47021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23ED1A6-1F52-4F8C-A206-D0EAEA90C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939A35C-FD8E-F0B7-41BA-1DAD830D7083}"/>
              </a:ext>
            </a:extLst>
          </p:cNvPr>
          <p:cNvSpPr>
            <a:spLocks noGrp="1"/>
          </p:cNvSpPr>
          <p:nvPr>
            <p:ph type="ctrTitle"/>
          </p:nvPr>
        </p:nvSpPr>
        <p:spPr>
          <a:xfrm>
            <a:off x="16613" y="728905"/>
            <a:ext cx="7038687" cy="3184274"/>
          </a:xfrm>
        </p:spPr>
        <p:txBody>
          <a:bodyPr>
            <a:normAutofit/>
          </a:bodyPr>
          <a:lstStyle/>
          <a:p>
            <a:pPr algn="l"/>
            <a:r>
              <a:rPr lang="ro-RO" sz="4800" dirty="0">
                <a:solidFill>
                  <a:srgbClr val="002060"/>
                </a:solidFill>
              </a:rPr>
              <a:t>THE RULE OF LAW BEFORE THE ECHR</a:t>
            </a:r>
          </a:p>
        </p:txBody>
      </p:sp>
      <p:sp>
        <p:nvSpPr>
          <p:cNvPr id="3" name="Subtitle 2">
            <a:extLst>
              <a:ext uri="{FF2B5EF4-FFF2-40B4-BE49-F238E27FC236}">
                <a16:creationId xmlns:a16="http://schemas.microsoft.com/office/drawing/2014/main" id="{9CAF8592-E80E-C627-EEDA-7321D3B260F5}"/>
              </a:ext>
            </a:extLst>
          </p:cNvPr>
          <p:cNvSpPr>
            <a:spLocks noGrp="1"/>
          </p:cNvSpPr>
          <p:nvPr>
            <p:ph type="subTitle" idx="1"/>
          </p:nvPr>
        </p:nvSpPr>
        <p:spPr>
          <a:xfrm>
            <a:off x="537410" y="4072044"/>
            <a:ext cx="4567990" cy="1619164"/>
          </a:xfrm>
        </p:spPr>
        <p:txBody>
          <a:bodyPr>
            <a:normAutofit fontScale="92500" lnSpcReduction="20000"/>
          </a:bodyPr>
          <a:lstStyle/>
          <a:p>
            <a:pPr algn="l"/>
            <a:endParaRPr lang="ro-RO" sz="2200" dirty="0">
              <a:solidFill>
                <a:schemeClr val="accent2">
                  <a:lumMod val="50000"/>
                </a:schemeClr>
              </a:solidFill>
            </a:endParaRPr>
          </a:p>
          <a:p>
            <a:pPr algn="l"/>
            <a:endParaRPr lang="ro-RO" sz="2200" dirty="0">
              <a:solidFill>
                <a:schemeClr val="accent2">
                  <a:lumMod val="50000"/>
                </a:schemeClr>
              </a:solidFill>
            </a:endParaRPr>
          </a:p>
          <a:p>
            <a:pPr algn="l"/>
            <a:endParaRPr lang="ro-RO" sz="2200" dirty="0">
              <a:solidFill>
                <a:schemeClr val="accent2">
                  <a:lumMod val="50000"/>
                </a:schemeClr>
              </a:solidFill>
            </a:endParaRPr>
          </a:p>
          <a:p>
            <a:pPr algn="l"/>
            <a:r>
              <a:rPr lang="ro-RO" sz="2200" dirty="0">
                <a:solidFill>
                  <a:schemeClr val="accent2">
                    <a:lumMod val="50000"/>
                  </a:schemeClr>
                </a:solidFill>
              </a:rPr>
              <a:t>Prof. univ. dr. </a:t>
            </a:r>
            <a:r>
              <a:rPr lang="ro-RO" sz="2200" noProof="1">
                <a:solidFill>
                  <a:schemeClr val="accent2">
                    <a:lumMod val="50000"/>
                  </a:schemeClr>
                </a:solidFill>
              </a:rPr>
              <a:t>Raluca Bercea</a:t>
            </a:r>
          </a:p>
        </p:txBody>
      </p:sp>
    </p:spTree>
    <p:extLst>
      <p:ext uri="{BB962C8B-B14F-4D97-AF65-F5344CB8AC3E}">
        <p14:creationId xmlns:p14="http://schemas.microsoft.com/office/powerpoint/2010/main" val="240503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457200" y="728907"/>
            <a:ext cx="4952999" cy="2244176"/>
          </a:xfrm>
        </p:spPr>
        <p:txBody>
          <a:bodyPr>
            <a:normAutofit/>
          </a:bodyPr>
          <a:lstStyle/>
          <a:p>
            <a:br>
              <a:rPr lang="ro-RO" sz="3700" dirty="0">
                <a:solidFill>
                  <a:schemeClr val="tx2"/>
                </a:solidFill>
              </a:rPr>
            </a:br>
            <a:r>
              <a:rPr lang="ro-RO" sz="3700" dirty="0">
                <a:solidFill>
                  <a:schemeClr val="tx2"/>
                </a:solidFill>
              </a:rPr>
              <a:t>REVISITING </a:t>
            </a:r>
            <a:br>
              <a:rPr lang="ro-RO" sz="3700" dirty="0">
                <a:solidFill>
                  <a:schemeClr val="tx2"/>
                </a:solidFill>
              </a:rPr>
            </a:br>
            <a:r>
              <a:rPr lang="ro-RO" sz="3700" dirty="0">
                <a:solidFill>
                  <a:schemeClr val="tx2"/>
                </a:solidFill>
              </a:rPr>
              <a:t>THE STANDARDS. </a:t>
            </a:r>
            <a:br>
              <a:rPr lang="ro-RO" sz="3700" dirty="0">
                <a:solidFill>
                  <a:schemeClr val="tx2"/>
                </a:solidFill>
              </a:rPr>
            </a:br>
            <a:r>
              <a:rPr lang="ro-RO" sz="3700" dirty="0">
                <a:solidFill>
                  <a:schemeClr val="tx2"/>
                </a:solidFill>
              </a:rPr>
              <a:t>ARTICLE 6 </a:t>
            </a:r>
          </a:p>
        </p:txBody>
      </p:sp>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457200" y="2785954"/>
            <a:ext cx="6343649" cy="3488372"/>
          </a:xfrm>
        </p:spPr>
        <p:txBody>
          <a:bodyPr>
            <a:noAutofit/>
          </a:bodyPr>
          <a:lstStyle/>
          <a:p>
            <a:pPr>
              <a:lnSpc>
                <a:spcPct val="100000"/>
              </a:lnSpc>
              <a:spcBef>
                <a:spcPts val="0"/>
              </a:spcBef>
              <a:spcAft>
                <a:spcPts val="0"/>
              </a:spcAft>
            </a:pPr>
            <a:r>
              <a:rPr lang="en-US" sz="1200" dirty="0">
                <a:solidFill>
                  <a:srgbClr val="002060"/>
                </a:solidFill>
                <a:latin typeface="+mj-lt"/>
              </a:rPr>
              <a:t>untimely termination of judges' mandates, appointment of judges, distribution of cases </a:t>
            </a:r>
            <a:r>
              <a:rPr lang="ro-RO" sz="1200" dirty="0">
                <a:solidFill>
                  <a:schemeClr val="tx2"/>
                </a:solidFill>
                <a:latin typeface="+mj-lt"/>
              </a:rPr>
              <a:t>- </a:t>
            </a:r>
            <a:r>
              <a:rPr lang="en-US" sz="1200" dirty="0" err="1">
                <a:solidFill>
                  <a:schemeClr val="tx2"/>
                </a:solidFill>
                <a:latin typeface="+mj-lt"/>
              </a:rPr>
              <a:t>Xhoxhaj</a:t>
            </a:r>
            <a:r>
              <a:rPr lang="en-US" sz="1200" dirty="0">
                <a:solidFill>
                  <a:schemeClr val="tx2"/>
                </a:solidFill>
                <a:latin typeface="+mj-lt"/>
              </a:rPr>
              <a:t> v. Albania, 15227/19 </a:t>
            </a:r>
          </a:p>
          <a:p>
            <a:pPr algn="just">
              <a:spcBef>
                <a:spcPts val="0"/>
              </a:spcBef>
              <a:spcAft>
                <a:spcPts val="0"/>
              </a:spcAft>
            </a:pPr>
            <a:endParaRPr lang="en-US" sz="1200" b="0" i="0" dirty="0">
              <a:solidFill>
                <a:srgbClr val="000000"/>
              </a:solidFill>
              <a:effectLst/>
              <a:latin typeface="+mj-lt"/>
            </a:endParaRPr>
          </a:p>
          <a:p>
            <a:pPr algn="just">
              <a:spcBef>
                <a:spcPts val="0"/>
              </a:spcBef>
              <a:spcAft>
                <a:spcPts val="0"/>
              </a:spcAft>
            </a:pPr>
            <a:r>
              <a:rPr lang="en-US" sz="1200" b="0" i="0" dirty="0">
                <a:solidFill>
                  <a:srgbClr val="000000"/>
                </a:solidFill>
                <a:effectLst/>
                <a:latin typeface="+mj-lt"/>
              </a:rPr>
              <a:t>Art 6 § 1 (civil) • Bodies set up to vet serving judges and prosecutors to combat corruption constituting independent and impartial tribunals established by law • Sufficient safeguards • Non-representation of service judges consistent with the extraordinary nature and spirit of the vetting process, accompanied by strict eligibility requirements • Full review jurisdiction of Appeal Chamber</a:t>
            </a:r>
          </a:p>
          <a:p>
            <a:pPr algn="just">
              <a:spcBef>
                <a:spcPts val="0"/>
              </a:spcBef>
              <a:spcAft>
                <a:spcPts val="0"/>
              </a:spcAft>
            </a:pPr>
            <a:r>
              <a:rPr lang="en-US" sz="1200" b="0" i="0" dirty="0">
                <a:solidFill>
                  <a:srgbClr val="000000"/>
                </a:solidFill>
                <a:effectLst/>
                <a:latin typeface="+mj-lt"/>
              </a:rPr>
              <a:t>Art 6 § 1 (civil) • Fair hearing • Lack of statutory limitation for asset evaluation not breaching the principle of legal certainty given its sui generis nature and context</a:t>
            </a:r>
          </a:p>
          <a:p>
            <a:pPr algn="just">
              <a:spcBef>
                <a:spcPts val="0"/>
              </a:spcBef>
              <a:spcAft>
                <a:spcPts val="0"/>
              </a:spcAft>
            </a:pPr>
            <a:r>
              <a:rPr lang="en-US" sz="1200" b="0" i="0" dirty="0">
                <a:solidFill>
                  <a:srgbClr val="000000"/>
                </a:solidFill>
                <a:effectLst/>
                <a:latin typeface="+mj-lt"/>
              </a:rPr>
              <a:t>Art 6 § 1 (civil) • Fair hearing • Adequate information, time and facilities to prepare adequate </a:t>
            </a:r>
            <a:r>
              <a:rPr lang="en-US" sz="1200" b="0" i="0" dirty="0" err="1">
                <a:solidFill>
                  <a:srgbClr val="000000"/>
                </a:solidFill>
                <a:effectLst/>
                <a:latin typeface="+mj-lt"/>
              </a:rPr>
              <a:t>defence</a:t>
            </a:r>
            <a:r>
              <a:rPr lang="en-US" sz="1200" b="0" i="0" dirty="0">
                <a:solidFill>
                  <a:srgbClr val="000000"/>
                </a:solidFill>
                <a:effectLst/>
                <a:latin typeface="+mj-lt"/>
              </a:rPr>
              <a:t>, with sufficient assessment and reasons for decisions given by vetting bodies • Nature of proceedings not requiring a public hearing on appeal</a:t>
            </a:r>
          </a:p>
          <a:p>
            <a:pPr algn="just">
              <a:spcBef>
                <a:spcPts val="0"/>
              </a:spcBef>
              <a:spcAft>
                <a:spcPts val="0"/>
              </a:spcAft>
            </a:pPr>
            <a:r>
              <a:rPr lang="en-US" sz="1200" b="0" i="0" dirty="0">
                <a:solidFill>
                  <a:srgbClr val="000000"/>
                </a:solidFill>
                <a:effectLst/>
                <a:latin typeface="+mj-lt"/>
              </a:rPr>
              <a:t>Art 8 • Private life • Justified dismissal of Constitutional Court judge based on </a:t>
            </a:r>
            <a:r>
              <a:rPr lang="en-US" sz="1200" b="0" i="0" dirty="0" err="1">
                <a:solidFill>
                  <a:srgbClr val="000000"/>
                </a:solidFill>
                <a:effectLst/>
                <a:latin typeface="+mj-lt"/>
              </a:rPr>
              <a:t>individualised</a:t>
            </a:r>
            <a:r>
              <a:rPr lang="en-US" sz="1200" b="0" i="0" dirty="0">
                <a:solidFill>
                  <a:srgbClr val="000000"/>
                </a:solidFill>
                <a:effectLst/>
                <a:latin typeface="+mj-lt"/>
              </a:rPr>
              <a:t> findings from asset evaluation • Proportionate lifetime ban from re-entering justice system for serious ethical violation</a:t>
            </a:r>
          </a:p>
          <a:p>
            <a:pPr>
              <a:lnSpc>
                <a:spcPct val="100000"/>
              </a:lnSpc>
              <a:spcBef>
                <a:spcPts val="0"/>
              </a:spcBef>
              <a:spcAft>
                <a:spcPts val="0"/>
              </a:spcAft>
            </a:pPr>
            <a:endParaRPr lang="ro-RO" sz="1200" dirty="0">
              <a:solidFill>
                <a:schemeClr val="tx2"/>
              </a:solidFill>
              <a:latin typeface="+mj-lt"/>
            </a:endParaRP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l="20234" r="20232"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87316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644A466-E2EB-1E74-7986-68F5758B412E}"/>
              </a:ext>
            </a:extLst>
          </p:cNvPr>
          <p:cNvSpPr>
            <a:spLocks noGrp="1"/>
          </p:cNvSpPr>
          <p:nvPr>
            <p:ph type="title"/>
          </p:nvPr>
        </p:nvSpPr>
        <p:spPr>
          <a:xfrm>
            <a:off x="457200" y="728905"/>
            <a:ext cx="4952999" cy="2244178"/>
          </a:xfrm>
        </p:spPr>
        <p:txBody>
          <a:bodyPr>
            <a:normAutofit/>
          </a:bodyPr>
          <a:lstStyle/>
          <a:p>
            <a:r>
              <a:rPr lang="ro-RO" sz="4400" dirty="0">
                <a:solidFill>
                  <a:schemeClr val="tx2"/>
                </a:solidFill>
              </a:rPr>
              <a:t>REVISITING </a:t>
            </a:r>
            <a:br>
              <a:rPr lang="ro-RO" sz="4400" dirty="0">
                <a:solidFill>
                  <a:schemeClr val="tx2"/>
                </a:solidFill>
              </a:rPr>
            </a:br>
            <a:r>
              <a:rPr lang="ro-RO" sz="4400" dirty="0">
                <a:solidFill>
                  <a:schemeClr val="tx2"/>
                </a:solidFill>
              </a:rPr>
              <a:t>THE STANDARDS. </a:t>
            </a:r>
            <a:br>
              <a:rPr lang="ro-RO" sz="4400" dirty="0">
                <a:solidFill>
                  <a:schemeClr val="tx2"/>
                </a:solidFill>
              </a:rPr>
            </a:br>
            <a:r>
              <a:rPr lang="ro-RO" sz="4400" dirty="0">
                <a:solidFill>
                  <a:schemeClr val="tx2"/>
                </a:solidFill>
              </a:rPr>
              <a:t>ARTICLE 6</a:t>
            </a:r>
            <a:endParaRPr lang="ro-RO" dirty="0">
              <a:solidFill>
                <a:schemeClr val="tx2"/>
              </a:solidFill>
            </a:endParaRPr>
          </a:p>
        </p:txBody>
      </p:sp>
      <p:sp>
        <p:nvSpPr>
          <p:cNvPr id="3" name="Content Placeholder 2">
            <a:extLst>
              <a:ext uri="{FF2B5EF4-FFF2-40B4-BE49-F238E27FC236}">
                <a16:creationId xmlns:a16="http://schemas.microsoft.com/office/drawing/2014/main" id="{A1043253-36C5-BA98-32C3-F5FF908A1A46}"/>
              </a:ext>
            </a:extLst>
          </p:cNvPr>
          <p:cNvSpPr>
            <a:spLocks noGrp="1"/>
          </p:cNvSpPr>
          <p:nvPr>
            <p:ph idx="1"/>
          </p:nvPr>
        </p:nvSpPr>
        <p:spPr>
          <a:xfrm>
            <a:off x="457200" y="2942254"/>
            <a:ext cx="5858324" cy="3332072"/>
          </a:xfrm>
        </p:spPr>
        <p:txBody>
          <a:bodyPr>
            <a:normAutofit lnSpcReduction="10000"/>
          </a:bodyPr>
          <a:lstStyle/>
          <a:p>
            <a:pPr algn="just">
              <a:lnSpc>
                <a:spcPct val="100000"/>
              </a:lnSpc>
            </a:pPr>
            <a:r>
              <a:rPr lang="en-US" sz="1200" b="0" i="0" dirty="0">
                <a:solidFill>
                  <a:schemeClr val="tx2"/>
                </a:solidFill>
                <a:effectLst/>
                <a:latin typeface="+mj-lt"/>
              </a:rPr>
              <a:t>24 October 2023: Applications by four Polish judges against the lowering of the retirement age for Polish judges and the related procedure are </a:t>
            </a:r>
            <a:r>
              <a:rPr lang="en-US" sz="1200" b="0" i="0" strike="noStrike" dirty="0">
                <a:solidFill>
                  <a:schemeClr val="tx1"/>
                </a:solidFill>
                <a:effectLst/>
                <a:latin typeface="+mj-lt"/>
                <a:hlinkClick r:id="rId2">
                  <a:extLst>
                    <a:ext uri="{A12FA001-AC4F-418D-AE19-62706E023703}">
                      <ahyp:hlinkClr xmlns:ahyp="http://schemas.microsoft.com/office/drawing/2018/hyperlinkcolor" val="tx"/>
                    </a:ext>
                  </a:extLst>
                </a:hlinkClick>
              </a:rPr>
              <a:t>successful before the ECtHR</a:t>
            </a:r>
            <a:r>
              <a:rPr lang="en-US" sz="1200" b="0" i="0" dirty="0">
                <a:solidFill>
                  <a:schemeClr val="tx1"/>
                </a:solidFill>
                <a:effectLst/>
                <a:latin typeface="+mj-lt"/>
              </a:rPr>
              <a:t>. </a:t>
            </a:r>
          </a:p>
          <a:p>
            <a:pPr algn="just">
              <a:lnSpc>
                <a:spcPct val="100000"/>
              </a:lnSpc>
            </a:pPr>
            <a:r>
              <a:rPr lang="en-US" sz="1200" b="0" i="0" dirty="0">
                <a:solidFill>
                  <a:schemeClr val="tx2"/>
                </a:solidFill>
                <a:effectLst/>
                <a:latin typeface="+mj-lt"/>
              </a:rPr>
              <a:t>The four female judges complained about </a:t>
            </a:r>
            <a:r>
              <a:rPr lang="en-US" sz="1200" b="0" i="0" dirty="0">
                <a:solidFill>
                  <a:srgbClr val="0070C0"/>
                </a:solidFill>
                <a:effectLst/>
                <a:latin typeface="+mj-lt"/>
              </a:rPr>
              <a:t>legislative amendments </a:t>
            </a:r>
            <a:r>
              <a:rPr lang="en-US" sz="1200" b="0" i="0" dirty="0">
                <a:solidFill>
                  <a:schemeClr val="tx2"/>
                </a:solidFill>
                <a:effectLst/>
                <a:latin typeface="+mj-lt"/>
              </a:rPr>
              <a:t>that had lowered the retirement age for judges from 67 to 60 for women, and to 65 for men, and had made the continuation of a judge’s duties after reaching retirement age conditional upon </a:t>
            </a:r>
            <a:r>
              <a:rPr lang="en-US" sz="1200" b="0" i="0" dirty="0" err="1">
                <a:solidFill>
                  <a:schemeClr val="tx2"/>
                </a:solidFill>
                <a:effectLst/>
                <a:latin typeface="+mj-lt"/>
              </a:rPr>
              <a:t>authorisation</a:t>
            </a:r>
            <a:r>
              <a:rPr lang="en-US" sz="1200" b="0" i="0" dirty="0">
                <a:solidFill>
                  <a:schemeClr val="tx2"/>
                </a:solidFill>
                <a:effectLst/>
                <a:latin typeface="+mj-lt"/>
              </a:rPr>
              <a:t> by the Polish Minister of Justice and by the National Council of the Judiciary (“the NCJ”). The complaints were lodged to the ECtHR in 2018 and 2019 </a:t>
            </a:r>
            <a:r>
              <a:rPr lang="en-US" sz="1200" b="0" i="0" dirty="0">
                <a:solidFill>
                  <a:schemeClr val="tx1"/>
                </a:solidFill>
                <a:effectLst/>
                <a:latin typeface="+mj-lt"/>
              </a:rPr>
              <a:t>(</a:t>
            </a:r>
            <a:r>
              <a:rPr lang="en-US" sz="1200" b="0" i="0" strike="noStrike" dirty="0">
                <a:solidFill>
                  <a:srgbClr val="8D8355"/>
                </a:solidFill>
                <a:effectLst/>
                <a:latin typeface="+mj-lt"/>
                <a:hlinkClick r:id="rId3">
                  <a:extLst>
                    <a:ext uri="{A12FA001-AC4F-418D-AE19-62706E023703}">
                      <ahyp:hlinkClr xmlns:ahyp="http://schemas.microsoft.com/office/drawing/2018/hyperlinkcolor" val="tx"/>
                    </a:ext>
                  </a:extLst>
                </a:hlinkClick>
              </a:rPr>
              <a:t>applications nos. 25226/18, 25805/18, 8378/19 and 43949/19, </a:t>
            </a:r>
            <a:r>
              <a:rPr lang="en-US" sz="1200" b="0" i="1" strike="noStrike" dirty="0">
                <a:solidFill>
                  <a:schemeClr val="tx1"/>
                </a:solidFill>
                <a:effectLst/>
                <a:latin typeface="+mj-lt"/>
                <a:hlinkClick r:id="rId3">
                  <a:extLst>
                    <a:ext uri="{A12FA001-AC4F-418D-AE19-62706E023703}">
                      <ahyp:hlinkClr xmlns:ahyp="http://schemas.microsoft.com/office/drawing/2018/hyperlinkcolor" val="tx"/>
                    </a:ext>
                  </a:extLst>
                </a:hlinkClick>
              </a:rPr>
              <a:t>Pająk and Others v. Poland</a:t>
            </a:r>
            <a:r>
              <a:rPr lang="en-US" sz="1200" b="0" i="0" dirty="0">
                <a:solidFill>
                  <a:schemeClr val="tx1"/>
                </a:solidFill>
                <a:effectLst/>
                <a:latin typeface="+mj-lt"/>
              </a:rPr>
              <a:t>). </a:t>
            </a:r>
          </a:p>
          <a:p>
            <a:pPr algn="just">
              <a:lnSpc>
                <a:spcPct val="100000"/>
              </a:lnSpc>
            </a:pPr>
            <a:r>
              <a:rPr lang="en-US" sz="1200" b="1" i="0" dirty="0">
                <a:solidFill>
                  <a:schemeClr val="tx1"/>
                </a:solidFill>
                <a:effectLst/>
                <a:latin typeface="+mj-lt"/>
              </a:rPr>
              <a:t>The ECtHR found that the decisions taken in respect of each applicant</a:t>
            </a:r>
            <a:r>
              <a:rPr lang="en-US" sz="1200" b="1" i="0" dirty="0">
                <a:solidFill>
                  <a:schemeClr val="tx2"/>
                </a:solidFill>
                <a:effectLst/>
                <a:latin typeface="+mj-lt"/>
              </a:rPr>
              <a:t> by the Minister of Justice and by the NCJ had constituted arbitrary and unlawful interference, in the sphere of judicial independence and protection from removal from judicial office, on the part of the representative of executive authority and the body subordinated to that authority. It concluded that the applicants’ right of access to a court (Art. 6(1) ECHR) had thereby been impaired in its very essence. </a:t>
            </a:r>
            <a:endParaRPr lang="ro-RO" sz="900" dirty="0">
              <a:solidFill>
                <a:schemeClr val="tx2"/>
              </a:solidFill>
            </a:endParaRPr>
          </a:p>
        </p:txBody>
      </p:sp>
      <p:pic>
        <p:nvPicPr>
          <p:cNvPr id="4" name="Picture 3">
            <a:extLst>
              <a:ext uri="{FF2B5EF4-FFF2-40B4-BE49-F238E27FC236}">
                <a16:creationId xmlns:a16="http://schemas.microsoft.com/office/drawing/2014/main" id="{AD566BEE-BAD3-C65C-9C64-ADD9BCFFE13A}"/>
              </a:ext>
            </a:extLst>
          </p:cNvPr>
          <p:cNvPicPr>
            <a:picLocks noChangeAspect="1"/>
          </p:cNvPicPr>
          <p:nvPr/>
        </p:nvPicPr>
        <p:blipFill rotWithShape="1">
          <a:blip r:embed="rId4"/>
          <a:srcRect l="20566" r="19901"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52603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383060" y="3525807"/>
            <a:ext cx="6548127" cy="2141612"/>
          </a:xfrm>
        </p:spPr>
        <p:txBody>
          <a:bodyPr anchor="ctr">
            <a:normAutofit/>
          </a:bodyPr>
          <a:lstStyle/>
          <a:p>
            <a:r>
              <a:rPr lang="ro-RO" dirty="0">
                <a:solidFill>
                  <a:srgbClr val="002060"/>
                </a:solidFill>
              </a:rPr>
              <a:t>REVISITING THE STANDARDS. </a:t>
            </a:r>
            <a:br>
              <a:rPr lang="ro-RO" dirty="0">
                <a:solidFill>
                  <a:srgbClr val="002060"/>
                </a:solidFill>
              </a:rPr>
            </a:br>
            <a:r>
              <a:rPr lang="ro-RO" dirty="0">
                <a:solidFill>
                  <a:srgbClr val="002060"/>
                </a:solidFill>
              </a:rPr>
              <a:t>ARTICLE 10</a:t>
            </a: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t="19483" b="40518"/>
          <a:stretch/>
        </p:blipFill>
        <p:spPr>
          <a:xfrm>
            <a:off x="-6214" y="10"/>
            <a:ext cx="12214825" cy="338337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6002844" y="3525807"/>
            <a:ext cx="5996627" cy="3328908"/>
          </a:xfrm>
        </p:spPr>
        <p:txBody>
          <a:bodyPr anchor="ctr">
            <a:normAutofit/>
          </a:bodyPr>
          <a:lstStyle/>
          <a:p>
            <a:endParaRPr lang="en-GB" sz="1800" i="1" dirty="0">
              <a:solidFill>
                <a:schemeClr val="tx2"/>
              </a:solidFill>
              <a:effectLst/>
              <a:latin typeface="+mj-lt"/>
              <a:ea typeface="Calibri" panose="020F0502020204030204" pitchFamily="34" charset="0"/>
              <a:cs typeface="Times New Roman" panose="02020603050405020304" pitchFamily="18" charset="0"/>
            </a:endParaRPr>
          </a:p>
          <a:p>
            <a:r>
              <a:rPr lang="en-GB" sz="1800" i="1" dirty="0">
                <a:solidFill>
                  <a:schemeClr val="tx2"/>
                </a:solidFill>
                <a:effectLst/>
                <a:latin typeface="+mj-lt"/>
                <a:ea typeface="Calibri" panose="020F0502020204030204" pitchFamily="34" charset="0"/>
                <a:cs typeface="Times New Roman" panose="02020603050405020304" pitchFamily="18" charset="0"/>
              </a:rPr>
              <a:t>Baka v Hungary, </a:t>
            </a:r>
            <a:r>
              <a:rPr lang="en-GB" sz="1800" dirty="0">
                <a:solidFill>
                  <a:schemeClr val="tx2"/>
                </a:solidFill>
                <a:effectLst/>
                <a:latin typeface="+mj-lt"/>
                <a:ea typeface="Calibri" panose="020F0502020204030204" pitchFamily="34" charset="0"/>
                <a:cs typeface="Times New Roman" panose="02020603050405020304" pitchFamily="18" charset="0"/>
              </a:rPr>
              <a:t>20261/12</a:t>
            </a:r>
            <a:endParaRPr lang="en-RO" sz="1800" dirty="0">
              <a:solidFill>
                <a:schemeClr val="tx2"/>
              </a:solidFill>
              <a:effectLst/>
              <a:latin typeface="+mj-lt"/>
              <a:ea typeface="Calibri" panose="020F0502020204030204" pitchFamily="34" charset="0"/>
              <a:cs typeface="Times New Roman" panose="02020603050405020304" pitchFamily="18" charset="0"/>
            </a:endParaRPr>
          </a:p>
          <a:p>
            <a:r>
              <a:rPr lang="en-RO" sz="1800" i="1" kern="100" dirty="0">
                <a:solidFill>
                  <a:schemeClr val="tx2"/>
                </a:solidFill>
                <a:effectLst/>
                <a:latin typeface="+mj-lt"/>
                <a:ea typeface="Calibri" panose="020F0502020204030204" pitchFamily="34" charset="0"/>
                <a:cs typeface="Times New Roman" panose="02020603050405020304" pitchFamily="18" charset="0"/>
              </a:rPr>
              <a:t>Kövesi v Romania</a:t>
            </a:r>
            <a:r>
              <a:rPr lang="ro-RO" sz="1800" i="1" kern="100" dirty="0">
                <a:solidFill>
                  <a:schemeClr val="tx2"/>
                </a:solidFill>
                <a:effectLst/>
                <a:latin typeface="+mj-lt"/>
                <a:ea typeface="Calibri" panose="020F0502020204030204" pitchFamily="34" charset="0"/>
                <a:cs typeface="Times New Roman" panose="02020603050405020304" pitchFamily="18" charset="0"/>
              </a:rPr>
              <a:t>, </a:t>
            </a:r>
            <a:r>
              <a:rPr lang="en-RO" sz="1800" kern="100" dirty="0">
                <a:solidFill>
                  <a:schemeClr val="tx2"/>
                </a:solidFill>
                <a:effectLst/>
                <a:latin typeface="+mj-lt"/>
                <a:ea typeface="Calibri" panose="020F0502020204030204" pitchFamily="34" charset="0"/>
                <a:cs typeface="Times New Roman" panose="02020603050405020304" pitchFamily="18" charset="0"/>
              </a:rPr>
              <a:t>3594/19</a:t>
            </a:r>
          </a:p>
          <a:p>
            <a:r>
              <a:rPr lang="en-RO" sz="1800" i="1" dirty="0">
                <a:solidFill>
                  <a:schemeClr val="tx2"/>
                </a:solidFill>
                <a:effectLst/>
                <a:latin typeface="+mj-lt"/>
                <a:ea typeface="Calibri" panose="020F0502020204030204" pitchFamily="34" charset="0"/>
                <a:cs typeface="Times New Roman" panose="02020603050405020304" pitchFamily="18" charset="0"/>
              </a:rPr>
              <a:t>Żurek v. Poland, </a:t>
            </a:r>
            <a:r>
              <a:rPr lang="en-RO" sz="1800" dirty="0">
                <a:solidFill>
                  <a:schemeClr val="tx2"/>
                </a:solidFill>
                <a:effectLst/>
                <a:latin typeface="+mj-lt"/>
                <a:ea typeface="Calibri" panose="020F0502020204030204" pitchFamily="34" charset="0"/>
                <a:cs typeface="Times New Roman" panose="02020603050405020304" pitchFamily="18" charset="0"/>
              </a:rPr>
              <a:t>39650/18</a:t>
            </a:r>
            <a:r>
              <a:rPr lang="en-RO" sz="1800" dirty="0">
                <a:solidFill>
                  <a:schemeClr val="tx2"/>
                </a:solidFill>
                <a:effectLst/>
              </a:rPr>
              <a:t> </a:t>
            </a:r>
          </a:p>
          <a:p>
            <a:endParaRPr lang="en-RO" sz="1800" dirty="0">
              <a:solidFill>
                <a:schemeClr val="tx2"/>
              </a:solidFill>
              <a:effectLst/>
            </a:endParaRPr>
          </a:p>
          <a:p>
            <a:r>
              <a:rPr lang="en-RO" sz="1800" dirty="0">
                <a:solidFill>
                  <a:srgbClr val="000000"/>
                </a:solidFill>
                <a:effectLst/>
                <a:latin typeface="+mn-lt"/>
                <a:ea typeface="Calibri" panose="020F0502020204030204" pitchFamily="34" charset="0"/>
              </a:rPr>
              <a:t>conventionality review under Art. 10 of measures concering national officials and in particular magistrares in high positions</a:t>
            </a:r>
            <a:endParaRPr lang="en-RO" sz="1800" dirty="0">
              <a:solidFill>
                <a:schemeClr val="tx2"/>
              </a:solidFill>
              <a:effectLst/>
            </a:endParaRPr>
          </a:p>
          <a:p>
            <a:endParaRPr lang="ro-RO" sz="1800" dirty="0">
              <a:solidFill>
                <a:schemeClr val="tx2"/>
              </a:solidFill>
              <a:latin typeface="+mj-lt"/>
            </a:endParaRPr>
          </a:p>
        </p:txBody>
      </p:sp>
    </p:spTree>
    <p:extLst>
      <p:ext uri="{BB962C8B-B14F-4D97-AF65-F5344CB8AC3E}">
        <p14:creationId xmlns:p14="http://schemas.microsoft.com/office/powerpoint/2010/main" val="132863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383060" y="3525807"/>
            <a:ext cx="6548127" cy="2141612"/>
          </a:xfrm>
        </p:spPr>
        <p:txBody>
          <a:bodyPr anchor="ctr">
            <a:normAutofit/>
          </a:bodyPr>
          <a:lstStyle/>
          <a:p>
            <a:r>
              <a:rPr lang="ro-RO" dirty="0">
                <a:solidFill>
                  <a:srgbClr val="002060"/>
                </a:solidFill>
              </a:rPr>
              <a:t>REVISITING THE STANDARDS. </a:t>
            </a:r>
            <a:br>
              <a:rPr lang="ro-RO" dirty="0">
                <a:solidFill>
                  <a:srgbClr val="002060"/>
                </a:solidFill>
              </a:rPr>
            </a:br>
            <a:r>
              <a:rPr lang="ro-RO" dirty="0">
                <a:solidFill>
                  <a:srgbClr val="002060"/>
                </a:solidFill>
              </a:rPr>
              <a:t>ARTICLE 10</a:t>
            </a: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t="19483" b="40518"/>
          <a:stretch/>
        </p:blipFill>
        <p:spPr>
          <a:xfrm>
            <a:off x="-6214" y="10"/>
            <a:ext cx="12214825" cy="338337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4912472" y="3525807"/>
            <a:ext cx="7087000" cy="3328908"/>
          </a:xfrm>
        </p:spPr>
        <p:txBody>
          <a:bodyPr anchor="ctr">
            <a:normAutofit fontScale="92500" lnSpcReduction="10000"/>
          </a:bodyPr>
          <a:lstStyle/>
          <a:p>
            <a:pPr marL="0" indent="0">
              <a:buNone/>
            </a:pPr>
            <a:r>
              <a:rPr lang="en-GB" sz="1800" i="1" dirty="0">
                <a:solidFill>
                  <a:schemeClr val="tx2"/>
                </a:solidFill>
                <a:effectLst/>
                <a:latin typeface="+mj-lt"/>
                <a:ea typeface="Calibri" panose="020F0502020204030204" pitchFamily="34" charset="0"/>
                <a:cs typeface="Times New Roman" panose="02020603050405020304" pitchFamily="18" charset="0"/>
              </a:rPr>
              <a:t>Baka v Hungary, </a:t>
            </a:r>
            <a:r>
              <a:rPr lang="en-GB" sz="1800" dirty="0">
                <a:solidFill>
                  <a:schemeClr val="tx2"/>
                </a:solidFill>
                <a:effectLst/>
                <a:latin typeface="+mj-lt"/>
                <a:ea typeface="Calibri" panose="020F0502020204030204" pitchFamily="34" charset="0"/>
                <a:cs typeface="Times New Roman" panose="02020603050405020304" pitchFamily="18" charset="0"/>
              </a:rPr>
              <a:t>20261/12</a:t>
            </a:r>
            <a:endParaRPr lang="en-RO" sz="1800" dirty="0">
              <a:solidFill>
                <a:schemeClr val="tx2"/>
              </a:solidFill>
              <a:effectLst/>
              <a:latin typeface="+mj-lt"/>
              <a:ea typeface="Calibri" panose="020F0502020204030204" pitchFamily="34" charset="0"/>
              <a:cs typeface="Times New Roman" panose="02020603050405020304" pitchFamily="18" charset="0"/>
            </a:endParaRPr>
          </a:p>
          <a:p>
            <a:pPr marL="0" indent="0" algn="just">
              <a:buNone/>
            </a:pPr>
            <a:r>
              <a:rPr lang="en-US" sz="1200" b="0" i="0" dirty="0">
                <a:solidFill>
                  <a:srgbClr val="445264"/>
                </a:solidFill>
                <a:effectLst/>
                <a:latin typeface="+mj-lt"/>
              </a:rPr>
              <a:t>The European Court of Human Rights held that Hungary had violated the right to freedom of expression of the President of Hungary’s Supreme Court by terminating his contract after he spoke publicly about judicial reforms. On June 22, 2009, after serving the European Court of Human Rights for 17 years and being a member of the Budapest Court of Appeal for more than one year, </a:t>
            </a:r>
            <a:r>
              <a:rPr lang="en-US" sz="1200" b="0" i="0" dirty="0" err="1">
                <a:solidFill>
                  <a:srgbClr val="445264"/>
                </a:solidFill>
                <a:effectLst/>
                <a:latin typeface="+mj-lt"/>
              </a:rPr>
              <a:t>András</a:t>
            </a:r>
            <a:r>
              <a:rPr lang="en-US" sz="1200" b="0" i="0" dirty="0">
                <a:solidFill>
                  <a:srgbClr val="445264"/>
                </a:solidFill>
                <a:effectLst/>
                <a:latin typeface="+mj-lt"/>
              </a:rPr>
              <a:t> Baka was elected as President of Hungary’s Supreme Court on a fixed-term contract of six years until June 22, 2015. Baka was also President of the National Council of Justice, a secondary function added to the President of the Supreme Court’s responsibilities pursuant to the Organization and Administration of the Courts Act of 1997. Among his responsibilities as head of the National Council of Justice, Baka was required to express his views on legislative proposals affecting the judiciary. After legislation was adopted which changed the structure of the Hungarian courts and lowered judges’ retirement age the judge criticized the reforms in a series of public letters and in speeches before Parliament. The Court held that the termination of the judge’s contract was directly linked to the expression of his views and therefore constituted an interference with his rights. It stressed that the Council of Europe obligates judges to promote and protect judicial independence, and that the judge’s comments “fell within the context of a debate on matters of great public interest [and] called for a high degree of protection for his freedom of expression and strict scrutiny of any interference”</a:t>
            </a:r>
            <a:endParaRPr lang="ro-RO" sz="1200" dirty="0">
              <a:solidFill>
                <a:schemeClr val="tx2"/>
              </a:solidFill>
              <a:latin typeface="+mj-lt"/>
            </a:endParaRPr>
          </a:p>
        </p:txBody>
      </p:sp>
    </p:spTree>
    <p:extLst>
      <p:ext uri="{BB962C8B-B14F-4D97-AF65-F5344CB8AC3E}">
        <p14:creationId xmlns:p14="http://schemas.microsoft.com/office/powerpoint/2010/main" val="109441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383060" y="3525807"/>
            <a:ext cx="6548127" cy="2141612"/>
          </a:xfrm>
        </p:spPr>
        <p:txBody>
          <a:bodyPr anchor="ctr">
            <a:normAutofit/>
          </a:bodyPr>
          <a:lstStyle/>
          <a:p>
            <a:r>
              <a:rPr lang="ro-RO" dirty="0">
                <a:solidFill>
                  <a:srgbClr val="002060"/>
                </a:solidFill>
              </a:rPr>
              <a:t>REVISITING THE STANDARDS. </a:t>
            </a:r>
            <a:br>
              <a:rPr lang="ro-RO" dirty="0">
                <a:solidFill>
                  <a:srgbClr val="002060"/>
                </a:solidFill>
              </a:rPr>
            </a:br>
            <a:r>
              <a:rPr lang="ro-RO" dirty="0">
                <a:solidFill>
                  <a:srgbClr val="002060"/>
                </a:solidFill>
              </a:rPr>
              <a:t>ARTICLE 10</a:t>
            </a: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t="19483" b="40518"/>
          <a:stretch/>
        </p:blipFill>
        <p:spPr>
          <a:xfrm>
            <a:off x="-6214" y="10"/>
            <a:ext cx="12214825" cy="338337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6002844" y="3525807"/>
            <a:ext cx="5996627" cy="3328908"/>
          </a:xfrm>
        </p:spPr>
        <p:txBody>
          <a:bodyPr anchor="ctr">
            <a:normAutofit/>
          </a:bodyPr>
          <a:lstStyle/>
          <a:p>
            <a:endParaRPr lang="en-GB" sz="1800" i="1" dirty="0">
              <a:solidFill>
                <a:schemeClr val="tx2"/>
              </a:solidFill>
              <a:effectLst/>
              <a:latin typeface="+mj-lt"/>
              <a:ea typeface="Calibri" panose="020F0502020204030204" pitchFamily="34" charset="0"/>
              <a:cs typeface="Times New Roman" panose="02020603050405020304" pitchFamily="18" charset="0"/>
            </a:endParaRPr>
          </a:p>
          <a:p>
            <a:r>
              <a:rPr lang="en-US"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Are all cases involving Art.10 and the magistrates  ‘rule of law’ cases?</a:t>
            </a:r>
          </a:p>
          <a:p>
            <a:r>
              <a:rPr lang="en-US" sz="2000" i="1" dirty="0">
                <a:solidFill>
                  <a:schemeClr val="tx2"/>
                </a:solidFill>
                <a:latin typeface="Calibri" panose="020F0502020204030204" pitchFamily="34" charset="0"/>
                <a:cs typeface="Calibri" panose="020F0502020204030204" pitchFamily="34" charset="0"/>
              </a:rPr>
              <a:t>How should we contrast them?</a:t>
            </a:r>
            <a:endParaRPr lang="en-RO" sz="2000" dirty="0">
              <a:solidFill>
                <a:schemeClr val="tx2"/>
              </a:solidFill>
              <a:effectLst/>
              <a:latin typeface="Calibri" panose="020F0502020204030204" pitchFamily="34" charset="0"/>
              <a:cs typeface="Calibri" panose="020F0502020204030204" pitchFamily="34" charset="0"/>
            </a:endParaRPr>
          </a:p>
          <a:p>
            <a:endParaRPr lang="ro-RO" sz="1800" dirty="0">
              <a:solidFill>
                <a:schemeClr val="tx2"/>
              </a:solidFill>
              <a:latin typeface="+mj-lt"/>
            </a:endParaRPr>
          </a:p>
        </p:txBody>
      </p:sp>
    </p:spTree>
    <p:extLst>
      <p:ext uri="{BB962C8B-B14F-4D97-AF65-F5344CB8AC3E}">
        <p14:creationId xmlns:p14="http://schemas.microsoft.com/office/powerpoint/2010/main" val="40785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9" name="Rectangle 1038">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41" name="Right Triangle 1040">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lowchart: Document 1042">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45" name="Group 104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046" name="Straight Connector 104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A1A4B5D-80F4-1545-AEE0-B57BF7C6BECB}"/>
              </a:ext>
            </a:extLst>
          </p:cNvPr>
          <p:cNvSpPr>
            <a:spLocks noGrp="1"/>
          </p:cNvSpPr>
          <p:nvPr>
            <p:ph type="title"/>
          </p:nvPr>
        </p:nvSpPr>
        <p:spPr>
          <a:xfrm>
            <a:off x="457200" y="725469"/>
            <a:ext cx="4952999" cy="2247614"/>
          </a:xfrm>
        </p:spPr>
        <p:txBody>
          <a:bodyPr>
            <a:normAutofit/>
          </a:bodyPr>
          <a:lstStyle/>
          <a:p>
            <a:r>
              <a:rPr lang="ro-RO" sz="3700">
                <a:solidFill>
                  <a:schemeClr val="tx2"/>
                </a:solidFill>
              </a:rPr>
              <a:t>I. PANIOGLU V. ROMANIA, 33794/14, </a:t>
            </a:r>
            <a:r>
              <a:rPr lang="en-GB" sz="3700">
                <a:solidFill>
                  <a:schemeClr val="tx2"/>
                </a:solidFill>
              </a:rPr>
              <a:t>December</a:t>
            </a:r>
            <a:r>
              <a:rPr lang="ro-RO" sz="3700">
                <a:solidFill>
                  <a:schemeClr val="tx2"/>
                </a:solidFill>
              </a:rPr>
              <a:t> 2020</a:t>
            </a:r>
          </a:p>
        </p:txBody>
      </p:sp>
      <p:sp>
        <p:nvSpPr>
          <p:cNvPr id="3" name="Content Placeholder 2">
            <a:extLst>
              <a:ext uri="{FF2B5EF4-FFF2-40B4-BE49-F238E27FC236}">
                <a16:creationId xmlns:a16="http://schemas.microsoft.com/office/drawing/2014/main" id="{77CADD1E-43C8-C344-9D6C-5A7A3FF8A966}"/>
              </a:ext>
            </a:extLst>
          </p:cNvPr>
          <p:cNvSpPr>
            <a:spLocks noGrp="1"/>
          </p:cNvSpPr>
          <p:nvPr>
            <p:ph idx="1"/>
          </p:nvPr>
        </p:nvSpPr>
        <p:spPr>
          <a:xfrm>
            <a:off x="457200" y="3264832"/>
            <a:ext cx="4952999" cy="3009494"/>
          </a:xfrm>
        </p:spPr>
        <p:txBody>
          <a:bodyPr>
            <a:normAutofit/>
          </a:bodyPr>
          <a:lstStyle/>
          <a:p>
            <a:pPr algn="just">
              <a:lnSpc>
                <a:spcPct val="100000"/>
              </a:lnSpc>
            </a:pPr>
            <a:r>
              <a:rPr lang="en-RO" sz="1400" dirty="0">
                <a:solidFill>
                  <a:schemeClr val="tx2"/>
                </a:solidFill>
                <a:latin typeface="+mj-lt"/>
              </a:rPr>
              <a:t>The European Court of Human Rights found </a:t>
            </a:r>
            <a:r>
              <a:rPr lang="en-RO" sz="1400" b="1" dirty="0">
                <a:solidFill>
                  <a:schemeClr val="tx2"/>
                </a:solidFill>
                <a:latin typeface="+mj-lt"/>
              </a:rPr>
              <a:t>that code-of-conduct penalties imposed on a judge for publishing an injurious article about another notable judge did not violate the former’s right to freedom of expression</a:t>
            </a:r>
            <a:r>
              <a:rPr lang="en-RO" sz="1400" dirty="0">
                <a:solidFill>
                  <a:schemeClr val="tx2"/>
                </a:solidFill>
                <a:latin typeface="+mj-lt"/>
              </a:rPr>
              <a:t>. </a:t>
            </a:r>
          </a:p>
          <a:p>
            <a:pPr marL="0" indent="0" algn="just">
              <a:lnSpc>
                <a:spcPct val="100000"/>
              </a:lnSpc>
              <a:buNone/>
            </a:pPr>
            <a:endParaRPr lang="en-RO" sz="1400" dirty="0">
              <a:solidFill>
                <a:schemeClr val="tx2"/>
              </a:solidFill>
              <a:latin typeface="+mj-lt"/>
            </a:endParaRPr>
          </a:p>
          <a:p>
            <a:pPr algn="just">
              <a:lnSpc>
                <a:spcPct val="100000"/>
              </a:lnSpc>
            </a:pPr>
            <a:r>
              <a:rPr lang="en-US" sz="1400" dirty="0">
                <a:solidFill>
                  <a:schemeClr val="tx2"/>
                </a:solidFill>
                <a:latin typeface="+mj-lt"/>
              </a:rPr>
              <a:t>The national authorities had properly balanced the right to expression with the judiciary’s preservation/other judge’s reputation.</a:t>
            </a:r>
            <a:endParaRPr lang="en-RO" sz="1400" dirty="0">
              <a:solidFill>
                <a:schemeClr val="tx2"/>
              </a:solidFill>
              <a:latin typeface="+mj-lt"/>
            </a:endParaRPr>
          </a:p>
          <a:p>
            <a:pPr>
              <a:lnSpc>
                <a:spcPct val="100000"/>
              </a:lnSpc>
            </a:pPr>
            <a:endParaRPr lang="ro-RO" sz="1400" dirty="0">
              <a:solidFill>
                <a:schemeClr val="tx2"/>
              </a:solidFill>
            </a:endParaRPr>
          </a:p>
        </p:txBody>
      </p:sp>
      <p:pic>
        <p:nvPicPr>
          <p:cNvPr id="1032" name="Picture 8" descr="Black Ball stock vector. Illustration of decoration, sphere - 10447972">
            <a:extLst>
              <a:ext uri="{FF2B5EF4-FFF2-40B4-BE49-F238E27FC236}">
                <a16:creationId xmlns:a16="http://schemas.microsoft.com/office/drawing/2014/main" id="{01C7DF4E-32D3-D046-9D48-F297215E65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1" r="9456" b="2"/>
          <a:stretch/>
        </p:blipFill>
        <p:spPr bwMode="auto">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4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21B645D3-580E-4657-9154-484648880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ight Triangle 4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3">
            <a:extLst>
              <a:ext uri="{FF2B5EF4-FFF2-40B4-BE49-F238E27FC236}">
                <a16:creationId xmlns:a16="http://schemas.microsoft.com/office/drawing/2014/main" id="{27870DA4-44E8-43FB-940A-4AF976695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003951A-556E-EF49-8940-C6974DBFB319}"/>
              </a:ext>
            </a:extLst>
          </p:cNvPr>
          <p:cNvSpPr>
            <a:spLocks noGrp="1"/>
          </p:cNvSpPr>
          <p:nvPr>
            <p:ph type="title"/>
          </p:nvPr>
        </p:nvSpPr>
        <p:spPr>
          <a:xfrm>
            <a:off x="457201" y="728906"/>
            <a:ext cx="4712534" cy="5516051"/>
          </a:xfrm>
        </p:spPr>
        <p:txBody>
          <a:bodyPr anchor="t">
            <a:normAutofit/>
          </a:bodyPr>
          <a:lstStyle/>
          <a:p>
            <a:r>
              <a:rPr lang="en-GB" dirty="0">
                <a:solidFill>
                  <a:schemeClr val="tx2"/>
                </a:solidFill>
              </a:rPr>
              <a:t>Facts</a:t>
            </a:r>
          </a:p>
        </p:txBody>
      </p:sp>
      <p:sp>
        <p:nvSpPr>
          <p:cNvPr id="3" name="Content Placeholder 2">
            <a:extLst>
              <a:ext uri="{FF2B5EF4-FFF2-40B4-BE49-F238E27FC236}">
                <a16:creationId xmlns:a16="http://schemas.microsoft.com/office/drawing/2014/main" id="{3F33DA6C-7AEC-DD49-AB0B-CFD93C6D259A}"/>
              </a:ext>
            </a:extLst>
          </p:cNvPr>
          <p:cNvSpPr>
            <a:spLocks noGrp="1"/>
          </p:cNvSpPr>
          <p:nvPr>
            <p:ph idx="1"/>
          </p:nvPr>
        </p:nvSpPr>
        <p:spPr>
          <a:xfrm>
            <a:off x="3174233" y="401768"/>
            <a:ext cx="8027914" cy="5872558"/>
          </a:xfrm>
        </p:spPr>
        <p:txBody>
          <a:bodyPr anchor="ctr">
            <a:normAutofit lnSpcReduction="10000"/>
          </a:bodyPr>
          <a:lstStyle/>
          <a:p>
            <a:pPr>
              <a:lnSpc>
                <a:spcPct val="100000"/>
              </a:lnSpc>
            </a:pPr>
            <a:endParaRPr lang="en-RO" sz="1800" dirty="0">
              <a:solidFill>
                <a:schemeClr val="tx2"/>
              </a:solidFill>
            </a:endParaRPr>
          </a:p>
          <a:p>
            <a:pPr algn="just">
              <a:lnSpc>
                <a:spcPct val="100000"/>
              </a:lnSpc>
            </a:pPr>
            <a:r>
              <a:rPr lang="en-RO" sz="1800" dirty="0">
                <a:solidFill>
                  <a:schemeClr val="tx2"/>
                </a:solidFill>
                <a:latin typeface="+mj-lt"/>
              </a:rPr>
              <a:t>The applicant, Ms Panioglu, </a:t>
            </a:r>
            <a:r>
              <a:rPr lang="en-US" sz="1800" dirty="0">
                <a:solidFill>
                  <a:schemeClr val="tx2"/>
                </a:solidFill>
                <a:latin typeface="+mj-lt"/>
              </a:rPr>
              <a:t>judge of the Bucharest Court of Appeal had written </a:t>
            </a:r>
            <a:r>
              <a:rPr lang="en-US" sz="1800" b="1" dirty="0">
                <a:solidFill>
                  <a:schemeClr val="tx2"/>
                </a:solidFill>
                <a:latin typeface="+mj-lt"/>
              </a:rPr>
              <a:t>an article in the press insinuating that the President of the Court of Cassation’s previous career as a prosecutor was linked to the oppressions of the former communist regime.</a:t>
            </a:r>
            <a:r>
              <a:rPr lang="en-US" sz="1800" dirty="0">
                <a:solidFill>
                  <a:schemeClr val="tx2"/>
                </a:solidFill>
                <a:latin typeface="+mj-lt"/>
              </a:rPr>
              <a:t> </a:t>
            </a:r>
            <a:r>
              <a:rPr lang="ro-RO" sz="1800" dirty="0">
                <a:solidFill>
                  <a:schemeClr val="tx2"/>
                </a:solidFill>
                <a:latin typeface="+mj-lt"/>
              </a:rPr>
              <a:t>The </a:t>
            </a:r>
            <a:r>
              <a:rPr lang="ro-RO" sz="1800" dirty="0" err="1">
                <a:solidFill>
                  <a:schemeClr val="tx2"/>
                </a:solidFill>
                <a:latin typeface="+mj-lt"/>
              </a:rPr>
              <a:t>article</a:t>
            </a:r>
            <a:r>
              <a:rPr lang="en-RO" sz="1800" dirty="0">
                <a:solidFill>
                  <a:schemeClr val="tx2"/>
                </a:solidFill>
                <a:latin typeface="+mj-lt"/>
              </a:rPr>
              <a:t> was published in a national newspaper and on an internet news site, with the byline noting Ms Paniogl</a:t>
            </a:r>
            <a:r>
              <a:rPr lang="ro-RO" sz="1800" dirty="0" err="1">
                <a:solidFill>
                  <a:schemeClr val="tx2"/>
                </a:solidFill>
                <a:latin typeface="+mj-lt"/>
              </a:rPr>
              <a:t>u’s</a:t>
            </a:r>
            <a:r>
              <a:rPr lang="ro-RO" sz="1800" dirty="0">
                <a:solidFill>
                  <a:schemeClr val="tx2"/>
                </a:solidFill>
                <a:latin typeface="+mj-lt"/>
              </a:rPr>
              <a:t> </a:t>
            </a:r>
            <a:r>
              <a:rPr lang="en-RO" sz="1800" dirty="0">
                <a:solidFill>
                  <a:schemeClr val="tx2"/>
                </a:solidFill>
                <a:latin typeface="+mj-lt"/>
              </a:rPr>
              <a:t>name and profession.</a:t>
            </a:r>
          </a:p>
          <a:p>
            <a:pPr algn="just">
              <a:lnSpc>
                <a:spcPct val="100000"/>
              </a:lnSpc>
            </a:pPr>
            <a:r>
              <a:rPr lang="en-RO" sz="1800" dirty="0">
                <a:solidFill>
                  <a:schemeClr val="tx2"/>
                </a:solidFill>
                <a:latin typeface="+mj-lt"/>
              </a:rPr>
              <a:t> </a:t>
            </a:r>
          </a:p>
          <a:p>
            <a:pPr algn="just">
              <a:lnSpc>
                <a:spcPct val="100000"/>
              </a:lnSpc>
            </a:pPr>
            <a:r>
              <a:rPr lang="en-US" sz="1800" dirty="0">
                <a:solidFill>
                  <a:schemeClr val="tx2"/>
                </a:solidFill>
                <a:latin typeface="+mj-lt"/>
              </a:rPr>
              <a:t>An investigation was opened against the applicant by the Judicial Investigation Unit and the Disciplinary Commission for Judges considered that she might have breached Article 18 § 2 of the Code of Conduct for Judges by expressing </a:t>
            </a:r>
            <a:r>
              <a:rPr lang="en-US" sz="1800" b="1" dirty="0">
                <a:solidFill>
                  <a:schemeClr val="tx2"/>
                </a:solidFill>
                <a:latin typeface="+mj-lt"/>
              </a:rPr>
              <a:t>an opinion that harmed a fellow judge’s moral and professional integrity</a:t>
            </a:r>
            <a:r>
              <a:rPr lang="en-US" sz="1800" dirty="0">
                <a:solidFill>
                  <a:schemeClr val="tx2"/>
                </a:solidFill>
                <a:latin typeface="+mj-lt"/>
              </a:rPr>
              <a:t>. The judges’ section of the Superior Council of the Judiciary, the CSM’s Plenary, and the Court of Cassation all subsequently </a:t>
            </a:r>
            <a:r>
              <a:rPr lang="en-US" sz="1800" b="1" dirty="0">
                <a:solidFill>
                  <a:schemeClr val="tx2"/>
                </a:solidFill>
                <a:latin typeface="+mj-lt"/>
              </a:rPr>
              <a:t>found that the applicant breached the Code. T</a:t>
            </a:r>
            <a:r>
              <a:rPr lang="en-RO" sz="1800" b="1" dirty="0">
                <a:solidFill>
                  <a:schemeClr val="tx2"/>
                </a:solidFill>
                <a:latin typeface="+mj-lt"/>
              </a:rPr>
              <a:t>he decision was permanently included in the applicant’s professional file</a:t>
            </a:r>
            <a:r>
              <a:rPr lang="en-RO" sz="1800" dirty="0">
                <a:solidFill>
                  <a:schemeClr val="tx2"/>
                </a:solidFill>
                <a:latin typeface="+mj-lt"/>
              </a:rPr>
              <a:t> which would affect the competition for promotion –the penalty did not prevent the applicant from applying or participating for the promotion competition</a:t>
            </a:r>
            <a:endParaRPr lang="ro-RO" sz="1800" dirty="0">
              <a:solidFill>
                <a:schemeClr val="tx2"/>
              </a:solidFill>
              <a:latin typeface="+mj-lt"/>
            </a:endParaRPr>
          </a:p>
          <a:p>
            <a:pPr algn="just">
              <a:lnSpc>
                <a:spcPct val="100000"/>
              </a:lnSpc>
            </a:pPr>
            <a:r>
              <a:rPr lang="ro-RO" sz="1800" dirty="0">
                <a:solidFill>
                  <a:schemeClr val="tx2"/>
                </a:solidFill>
                <a:latin typeface="+mj-lt"/>
              </a:rPr>
              <a:t>	</a:t>
            </a:r>
            <a:r>
              <a:rPr lang="ro-RO" sz="1800" b="1" dirty="0">
                <a:solidFill>
                  <a:schemeClr val="tx2"/>
                </a:solidFill>
                <a:latin typeface="+mj-lt"/>
              </a:rPr>
              <a:t>„</a:t>
            </a:r>
            <a:r>
              <a:rPr lang="en-RO" sz="1800" b="1" dirty="0">
                <a:solidFill>
                  <a:schemeClr val="tx2"/>
                </a:solidFill>
                <a:latin typeface="+mj-lt"/>
              </a:rPr>
              <a:t>judges were prohibited from expressing an opinion regarding the moral and professional integrity of their colleagues</a:t>
            </a:r>
            <a:r>
              <a:rPr lang="ro-RO" sz="1800" b="1" dirty="0">
                <a:solidFill>
                  <a:schemeClr val="tx2"/>
                </a:solidFill>
                <a:latin typeface="+mj-lt"/>
              </a:rPr>
              <a:t>”</a:t>
            </a:r>
            <a:endParaRPr lang="en-RO" sz="1800" b="1" dirty="0">
              <a:solidFill>
                <a:schemeClr val="tx2"/>
              </a:solidFill>
              <a:latin typeface="+mj-lt"/>
            </a:endParaRPr>
          </a:p>
          <a:p>
            <a:pPr>
              <a:lnSpc>
                <a:spcPct val="100000"/>
              </a:lnSpc>
            </a:pPr>
            <a:endParaRPr lang="en-RO" sz="1400" dirty="0">
              <a:solidFill>
                <a:schemeClr val="tx2"/>
              </a:solidFill>
            </a:endParaRPr>
          </a:p>
          <a:p>
            <a:pPr>
              <a:lnSpc>
                <a:spcPct val="100000"/>
              </a:lnSpc>
            </a:pPr>
            <a:endParaRPr lang="ro-RO" sz="1400" dirty="0">
              <a:solidFill>
                <a:schemeClr val="tx2"/>
              </a:solidFill>
            </a:endParaRPr>
          </a:p>
        </p:txBody>
      </p:sp>
    </p:spTree>
    <p:extLst>
      <p:ext uri="{BB962C8B-B14F-4D97-AF65-F5344CB8AC3E}">
        <p14:creationId xmlns:p14="http://schemas.microsoft.com/office/powerpoint/2010/main" val="42351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ight Triangle 18">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ocument 20">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3" name="Group 2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4" name="Straight Connector 2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2A1036C-744F-2940-93E4-D0AE6D09948F}"/>
              </a:ext>
            </a:extLst>
          </p:cNvPr>
          <p:cNvSpPr>
            <a:spLocks noGrp="1"/>
          </p:cNvSpPr>
          <p:nvPr>
            <p:ph type="title"/>
          </p:nvPr>
        </p:nvSpPr>
        <p:spPr>
          <a:xfrm>
            <a:off x="457200" y="725469"/>
            <a:ext cx="4952999" cy="2247614"/>
          </a:xfrm>
        </p:spPr>
        <p:txBody>
          <a:bodyPr>
            <a:normAutofit/>
          </a:bodyPr>
          <a:lstStyle/>
          <a:p>
            <a:r>
              <a:rPr lang="ro-RO">
                <a:solidFill>
                  <a:schemeClr val="tx2"/>
                </a:solidFill>
              </a:rPr>
              <a:t>Criticism</a:t>
            </a:r>
          </a:p>
        </p:txBody>
      </p:sp>
      <p:sp>
        <p:nvSpPr>
          <p:cNvPr id="3" name="Content Placeholder 2">
            <a:extLst>
              <a:ext uri="{FF2B5EF4-FFF2-40B4-BE49-F238E27FC236}">
                <a16:creationId xmlns:a16="http://schemas.microsoft.com/office/drawing/2014/main" id="{37AE9350-1417-F946-BF89-17321BEE4D98}"/>
              </a:ext>
            </a:extLst>
          </p:cNvPr>
          <p:cNvSpPr>
            <a:spLocks noGrp="1"/>
          </p:cNvSpPr>
          <p:nvPr>
            <p:ph idx="1"/>
          </p:nvPr>
        </p:nvSpPr>
        <p:spPr>
          <a:xfrm>
            <a:off x="0" y="3264832"/>
            <a:ext cx="5410199" cy="3009494"/>
          </a:xfrm>
        </p:spPr>
        <p:txBody>
          <a:bodyPr>
            <a:normAutofit/>
          </a:bodyPr>
          <a:lstStyle/>
          <a:p>
            <a:pPr marL="0" indent="0" algn="just">
              <a:lnSpc>
                <a:spcPct val="100000"/>
              </a:lnSpc>
              <a:buNone/>
            </a:pPr>
            <a:r>
              <a:rPr lang="ro-RO" sz="1600" dirty="0">
                <a:solidFill>
                  <a:schemeClr val="tx2"/>
                </a:solidFill>
                <a:latin typeface="+mj-lt"/>
              </a:rPr>
              <a:t>T</a:t>
            </a:r>
            <a:r>
              <a:rPr lang="en-RO" sz="1600" dirty="0">
                <a:solidFill>
                  <a:schemeClr val="tx2"/>
                </a:solidFill>
                <a:latin typeface="+mj-lt"/>
              </a:rPr>
              <a:t>he applicant’s article had concerned </a:t>
            </a:r>
            <a:r>
              <a:rPr lang="en-RO" sz="1600" b="1" dirty="0">
                <a:solidFill>
                  <a:schemeClr val="tx2"/>
                </a:solidFill>
                <a:latin typeface="+mj-lt"/>
              </a:rPr>
              <a:t>matters of general interest regarding the functioning and the reform of the justice system</a:t>
            </a:r>
            <a:r>
              <a:rPr lang="en-RO" sz="1600" dirty="0">
                <a:solidFill>
                  <a:schemeClr val="tx2"/>
                </a:solidFill>
                <a:latin typeface="+mj-lt"/>
              </a:rPr>
              <a:t>. Moreover, </a:t>
            </a:r>
            <a:r>
              <a:rPr lang="en-RO" sz="1600" b="1" dirty="0">
                <a:solidFill>
                  <a:schemeClr val="tx2"/>
                </a:solidFill>
                <a:latin typeface="+mj-lt"/>
              </a:rPr>
              <a:t>an officer of the court might as such be subject to criticism within the permissible limits and not only in a theoretical and general manner, and might be subject to wider limits of acceptable criticism than ordinary citizens, particularly bearing in mind that her occupation of a very visible public office</a:t>
            </a:r>
            <a:r>
              <a:rPr lang="en-RO" sz="1600" dirty="0">
                <a:solidFill>
                  <a:schemeClr val="tx2"/>
                </a:solidFill>
                <a:latin typeface="+mj-lt"/>
              </a:rPr>
              <a:t> (namely that of President of the Court of Cassation).</a:t>
            </a:r>
          </a:p>
          <a:p>
            <a:pPr>
              <a:lnSpc>
                <a:spcPct val="100000"/>
              </a:lnSpc>
            </a:pPr>
            <a:endParaRPr lang="ro-RO" sz="1500" b="1" dirty="0">
              <a:solidFill>
                <a:schemeClr val="tx2"/>
              </a:solidFill>
            </a:endParaRPr>
          </a:p>
        </p:txBody>
      </p:sp>
      <p:pic>
        <p:nvPicPr>
          <p:cNvPr id="10" name="Picture 4" descr="Subject - Home | Facebook">
            <a:extLst>
              <a:ext uri="{FF2B5EF4-FFF2-40B4-BE49-F238E27FC236}">
                <a16:creationId xmlns:a16="http://schemas.microsoft.com/office/drawing/2014/main" id="{75EA2EC2-3794-5F4B-B1C7-D0029FE627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7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8" name="Straight Connector 1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42CC703-08E8-8445-8D0E-B342C13B04F6}"/>
              </a:ext>
            </a:extLst>
          </p:cNvPr>
          <p:cNvSpPr>
            <a:spLocks noGrp="1"/>
          </p:cNvSpPr>
          <p:nvPr>
            <p:ph type="title"/>
          </p:nvPr>
        </p:nvSpPr>
        <p:spPr>
          <a:xfrm>
            <a:off x="457201" y="732348"/>
            <a:ext cx="4419600" cy="2240735"/>
          </a:xfrm>
        </p:spPr>
        <p:txBody>
          <a:bodyPr>
            <a:normAutofit/>
          </a:bodyPr>
          <a:lstStyle/>
          <a:p>
            <a:r>
              <a:rPr lang="en-US" dirty="0">
                <a:solidFill>
                  <a:schemeClr val="tx2"/>
                </a:solidFill>
              </a:rPr>
              <a:t>Analysis</a:t>
            </a:r>
          </a:p>
        </p:txBody>
      </p:sp>
      <p:sp>
        <p:nvSpPr>
          <p:cNvPr id="3" name="Content Placeholder 2">
            <a:extLst>
              <a:ext uri="{FF2B5EF4-FFF2-40B4-BE49-F238E27FC236}">
                <a16:creationId xmlns:a16="http://schemas.microsoft.com/office/drawing/2014/main" id="{CDEE8716-5DC8-5A48-A6B3-0670FE622564}"/>
              </a:ext>
            </a:extLst>
          </p:cNvPr>
          <p:cNvSpPr>
            <a:spLocks noGrp="1"/>
          </p:cNvSpPr>
          <p:nvPr>
            <p:ph idx="1"/>
          </p:nvPr>
        </p:nvSpPr>
        <p:spPr>
          <a:xfrm>
            <a:off x="12429" y="3264832"/>
            <a:ext cx="4864372" cy="2983568"/>
          </a:xfrm>
        </p:spPr>
        <p:txBody>
          <a:bodyPr>
            <a:normAutofit fontScale="85000" lnSpcReduction="10000"/>
          </a:bodyPr>
          <a:lstStyle/>
          <a:p>
            <a:pPr algn="just">
              <a:lnSpc>
                <a:spcPct val="100000"/>
              </a:lnSpc>
            </a:pPr>
            <a:r>
              <a:rPr lang="en-RO" sz="1600" dirty="0">
                <a:solidFill>
                  <a:schemeClr val="tx2"/>
                </a:solidFill>
                <a:latin typeface="+mj-lt"/>
              </a:rPr>
              <a:t>As to the content of the impugned article, the national authorities had held that </a:t>
            </a:r>
            <a:r>
              <a:rPr lang="en-RO" sz="1600" b="1" dirty="0">
                <a:solidFill>
                  <a:schemeClr val="tx2"/>
                </a:solidFill>
                <a:latin typeface="+mj-lt"/>
              </a:rPr>
              <a:t>the applicant had breached the Code because of the intended</a:t>
            </a:r>
            <a:r>
              <a:rPr lang="en-RO" sz="1600" dirty="0">
                <a:solidFill>
                  <a:schemeClr val="tx2"/>
                </a:solidFill>
                <a:latin typeface="+mj-lt"/>
              </a:rPr>
              <a:t> </a:t>
            </a:r>
            <a:r>
              <a:rPr lang="en-RO" sz="1600" b="1" dirty="0">
                <a:solidFill>
                  <a:schemeClr val="tx2"/>
                </a:solidFill>
                <a:latin typeface="+mj-lt"/>
              </a:rPr>
              <a:t>meaning of her article and the expressions used</a:t>
            </a:r>
            <a:r>
              <a:rPr lang="en-RO" sz="1600" dirty="0">
                <a:solidFill>
                  <a:schemeClr val="tx2"/>
                </a:solidFill>
                <a:latin typeface="+mj-lt"/>
              </a:rPr>
              <a:t>. In addition, they had been of the view that </a:t>
            </a:r>
            <a:r>
              <a:rPr lang="en-RO" sz="1600" b="1" dirty="0">
                <a:solidFill>
                  <a:schemeClr val="tx2"/>
                </a:solidFill>
                <a:latin typeface="+mj-lt"/>
              </a:rPr>
              <a:t>her article had breached her duty of discretion and that her statements had not been value judgments but had conveyed specific aspects and a clear and unequivocal personal opinion concerning the moral and professional integrity of the President of the Court of Cassation</a:t>
            </a:r>
            <a:r>
              <a:rPr lang="en-RO" sz="1600" dirty="0">
                <a:solidFill>
                  <a:schemeClr val="tx2"/>
                </a:solidFill>
                <a:latin typeface="+mj-lt"/>
              </a:rPr>
              <a:t>. The article might have caused a reasonable observer to </a:t>
            </a:r>
            <a:r>
              <a:rPr lang="en-RO" sz="1600" b="1" dirty="0">
                <a:solidFill>
                  <a:schemeClr val="tx2"/>
                </a:solidFill>
                <a:latin typeface="+mj-lt"/>
              </a:rPr>
              <a:t>doubt these qualities of the person targeted, and had been detrimental to the reputation of the judicial system and the dignity, independence and impartiality of the judiciary.</a:t>
            </a:r>
          </a:p>
          <a:p>
            <a:pPr>
              <a:lnSpc>
                <a:spcPct val="100000"/>
              </a:lnSpc>
            </a:pPr>
            <a:endParaRPr lang="ro-RO" sz="1100" dirty="0">
              <a:solidFill>
                <a:schemeClr val="tx2"/>
              </a:solidFill>
            </a:endParaRPr>
          </a:p>
        </p:txBody>
      </p:sp>
      <p:pic>
        <p:nvPicPr>
          <p:cNvPr id="4" name="Picture 2" descr="Text&#10;&#10;Description automatically generated">
            <a:extLst>
              <a:ext uri="{FF2B5EF4-FFF2-40B4-BE49-F238E27FC236}">
                <a16:creationId xmlns:a16="http://schemas.microsoft.com/office/drawing/2014/main" id="{BBA47452-8EB0-E240-AA88-269E1B705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 r="30915"/>
          <a:stretch/>
        </p:blipFill>
        <p:spPr bwMode="auto">
          <a:xfrm>
            <a:off x="5746620" y="732348"/>
            <a:ext cx="5709995" cy="554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2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007A186-9953-084B-A1FC-8C0696D8CFCE}"/>
              </a:ext>
            </a:extLst>
          </p:cNvPr>
          <p:cNvSpPr>
            <a:spLocks noGrp="1"/>
          </p:cNvSpPr>
          <p:nvPr>
            <p:ph type="title"/>
          </p:nvPr>
        </p:nvSpPr>
        <p:spPr>
          <a:xfrm>
            <a:off x="457200" y="728905"/>
            <a:ext cx="4952999" cy="2244178"/>
          </a:xfrm>
        </p:spPr>
        <p:txBody>
          <a:bodyPr>
            <a:normAutofit/>
          </a:bodyPr>
          <a:lstStyle/>
          <a:p>
            <a:r>
              <a:rPr lang="en-US" sz="4100" dirty="0">
                <a:solidFill>
                  <a:schemeClr val="tx2"/>
                </a:solidFill>
              </a:rPr>
              <a:t>II. KÖVESI v. ROMANIA, 3594/19, May 2020 </a:t>
            </a:r>
            <a:endParaRPr lang="ro-RO" sz="4100" dirty="0">
              <a:solidFill>
                <a:schemeClr val="tx2"/>
              </a:solidFill>
            </a:endParaRPr>
          </a:p>
        </p:txBody>
      </p:sp>
      <p:sp>
        <p:nvSpPr>
          <p:cNvPr id="3" name="Content Placeholder 2">
            <a:extLst>
              <a:ext uri="{FF2B5EF4-FFF2-40B4-BE49-F238E27FC236}">
                <a16:creationId xmlns:a16="http://schemas.microsoft.com/office/drawing/2014/main" id="{A1CDB63A-E5EE-DE4B-909A-37180B13C50C}"/>
              </a:ext>
            </a:extLst>
          </p:cNvPr>
          <p:cNvSpPr>
            <a:spLocks noGrp="1"/>
          </p:cNvSpPr>
          <p:nvPr>
            <p:ph idx="1"/>
          </p:nvPr>
        </p:nvSpPr>
        <p:spPr>
          <a:xfrm>
            <a:off x="457200" y="3276600"/>
            <a:ext cx="4952999" cy="2744892"/>
          </a:xfrm>
        </p:spPr>
        <p:txBody>
          <a:bodyPr>
            <a:normAutofit/>
          </a:bodyPr>
          <a:lstStyle/>
          <a:p>
            <a:pPr algn="just">
              <a:lnSpc>
                <a:spcPct val="100000"/>
              </a:lnSpc>
            </a:pPr>
            <a:r>
              <a:rPr lang="en-US" sz="1400" b="1" dirty="0">
                <a:solidFill>
                  <a:schemeClr val="tx2"/>
                </a:solidFill>
              </a:rPr>
              <a:t>Art 10 • Freedom of expression • Premature termination of chief prosecutor’s mandate following public criticism of legislative reforms • Criticism in context of debate of public interest, not containing attacks against the judiciary • Statements calling for high degree of protection • Measure not pursuing a legitimate aim • Chilling effect of the measure defeating the very purpose of maintaining the independence of the judiciary • Interference not accompanied by effective and adequate safeguards against abuse</a:t>
            </a:r>
            <a:endParaRPr lang="ro-RO" sz="1400" b="1" dirty="0">
              <a:solidFill>
                <a:schemeClr val="tx2"/>
              </a:solidFill>
            </a:endParaRPr>
          </a:p>
        </p:txBody>
      </p:sp>
      <p:pic>
        <p:nvPicPr>
          <p:cNvPr id="4" name="Picture 8" descr="Black Ball stock vector. Illustration of decoration, sphere - 10447972">
            <a:extLst>
              <a:ext uri="{FF2B5EF4-FFF2-40B4-BE49-F238E27FC236}">
                <a16:creationId xmlns:a16="http://schemas.microsoft.com/office/drawing/2014/main" id="{3D5B6FFE-0DD0-F949-9570-6D3CF5EB9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8" r="10933" b="2"/>
          <a:stretch/>
        </p:blipFill>
        <p:spPr bwMode="auto">
          <a:xfrm>
            <a:off x="5791200" y="669256"/>
            <a:ext cx="5320206" cy="551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2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8" name="Rectangle 157">
            <a:extLst>
              <a:ext uri="{FF2B5EF4-FFF2-40B4-BE49-F238E27FC236}">
                <a16:creationId xmlns:a16="http://schemas.microsoft.com/office/drawing/2014/main" id="{BC3FA84C-8729-4FD0-B361-46AE04B43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0" name="Right Triangle 159">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3" name="Straight Connector 162">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AE6294A-3768-A758-45BD-E80C49B8D264}"/>
              </a:ext>
            </a:extLst>
          </p:cNvPr>
          <p:cNvSpPr>
            <a:spLocks noGrp="1"/>
          </p:cNvSpPr>
          <p:nvPr>
            <p:ph type="title"/>
          </p:nvPr>
        </p:nvSpPr>
        <p:spPr>
          <a:xfrm>
            <a:off x="457200" y="720773"/>
            <a:ext cx="10744186" cy="1611710"/>
          </a:xfrm>
        </p:spPr>
        <p:txBody>
          <a:bodyPr vert="horz" lIns="91440" tIns="45720" rIns="91440" bIns="45720" rtlCol="0">
            <a:normAutofit/>
          </a:bodyPr>
          <a:lstStyle/>
          <a:p>
            <a:r>
              <a:rPr lang="en-US">
                <a:solidFill>
                  <a:schemeClr val="tx2">
                    <a:alpha val="80000"/>
                  </a:schemeClr>
                </a:solidFill>
              </a:rPr>
              <a:t>SUPRANATIONAL ORGANISATIONS</a:t>
            </a:r>
          </a:p>
        </p:txBody>
      </p:sp>
      <p:sp>
        <p:nvSpPr>
          <p:cNvPr id="193" name="Rectangle 192">
            <a:extLst>
              <a:ext uri="{FF2B5EF4-FFF2-40B4-BE49-F238E27FC236}">
                <a16:creationId xmlns:a16="http://schemas.microsoft.com/office/drawing/2014/main" id="{EB97ECD4-67DD-4166-9EC5-5D8834005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316" y="2403921"/>
            <a:ext cx="11806942" cy="38410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6" name="Content Placeholder 2">
            <a:extLst>
              <a:ext uri="{FF2B5EF4-FFF2-40B4-BE49-F238E27FC236}">
                <a16:creationId xmlns:a16="http://schemas.microsoft.com/office/drawing/2014/main" id="{396684E4-F862-F329-6C6D-3CD1B5107C7F}"/>
              </a:ext>
            </a:extLst>
          </p:cNvPr>
          <p:cNvGraphicFramePr>
            <a:graphicFrameLocks noGrp="1"/>
          </p:cNvGraphicFramePr>
          <p:nvPr>
            <p:ph idx="1"/>
            <p:extLst>
              <p:ext uri="{D42A27DB-BD31-4B8C-83A1-F6EECF244321}">
                <p14:modId xmlns:p14="http://schemas.microsoft.com/office/powerpoint/2010/main" val="643142751"/>
              </p:ext>
            </p:extLst>
          </p:nvPr>
        </p:nvGraphicFramePr>
        <p:xfrm>
          <a:off x="457200" y="2500757"/>
          <a:ext cx="10723563" cy="3676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17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9" name="Straight Connector 18">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6B9B2D8-A362-824B-B77D-A5DAED55898A}"/>
              </a:ext>
            </a:extLst>
          </p:cNvPr>
          <p:cNvSpPr>
            <a:spLocks noGrp="1"/>
          </p:cNvSpPr>
          <p:nvPr>
            <p:ph type="title"/>
          </p:nvPr>
        </p:nvSpPr>
        <p:spPr>
          <a:xfrm>
            <a:off x="457200" y="728907"/>
            <a:ext cx="4952999" cy="2244176"/>
          </a:xfrm>
        </p:spPr>
        <p:txBody>
          <a:bodyPr>
            <a:normAutofit/>
          </a:bodyPr>
          <a:lstStyle/>
          <a:p>
            <a:r>
              <a:rPr lang="en-GB" dirty="0">
                <a:solidFill>
                  <a:schemeClr val="tx2"/>
                </a:solidFill>
              </a:rPr>
              <a:t>Facts</a:t>
            </a:r>
          </a:p>
        </p:txBody>
      </p:sp>
      <p:sp>
        <p:nvSpPr>
          <p:cNvPr id="3" name="Content Placeholder 2">
            <a:extLst>
              <a:ext uri="{FF2B5EF4-FFF2-40B4-BE49-F238E27FC236}">
                <a16:creationId xmlns:a16="http://schemas.microsoft.com/office/drawing/2014/main" id="{56912B90-8EED-AA47-BB23-5A97DEFB5893}"/>
              </a:ext>
            </a:extLst>
          </p:cNvPr>
          <p:cNvSpPr>
            <a:spLocks noGrp="1"/>
          </p:cNvSpPr>
          <p:nvPr>
            <p:ph idx="1"/>
          </p:nvPr>
        </p:nvSpPr>
        <p:spPr>
          <a:xfrm>
            <a:off x="457200" y="3276600"/>
            <a:ext cx="4952999" cy="2744892"/>
          </a:xfrm>
        </p:spPr>
        <p:txBody>
          <a:bodyPr>
            <a:normAutofit/>
          </a:bodyPr>
          <a:lstStyle/>
          <a:p>
            <a:pPr algn="just">
              <a:lnSpc>
                <a:spcPct val="100000"/>
              </a:lnSpc>
            </a:pPr>
            <a:r>
              <a:rPr lang="en-US" sz="900" dirty="0">
                <a:solidFill>
                  <a:schemeClr val="tx2"/>
                </a:solidFill>
              </a:rPr>
              <a:t>In February 2018, the </a:t>
            </a:r>
            <a:r>
              <a:rPr lang="en-US" sz="900" b="1" dirty="0">
                <a:solidFill>
                  <a:schemeClr val="tx2"/>
                </a:solidFill>
              </a:rPr>
              <a:t>Minister of Justice </a:t>
            </a:r>
            <a:r>
              <a:rPr lang="en-US" sz="900" dirty="0">
                <a:solidFill>
                  <a:schemeClr val="tx2"/>
                </a:solidFill>
              </a:rPr>
              <a:t>proposed that </a:t>
            </a:r>
            <a:r>
              <a:rPr lang="en-US" sz="900" dirty="0" err="1">
                <a:solidFill>
                  <a:schemeClr val="tx2"/>
                </a:solidFill>
              </a:rPr>
              <a:t>Kövesi</a:t>
            </a:r>
            <a:r>
              <a:rPr lang="en-US" sz="900" dirty="0">
                <a:solidFill>
                  <a:schemeClr val="tx2"/>
                </a:solidFill>
              </a:rPr>
              <a:t> be removed from office, referring, among other things, to three Constitutional Court decisions adopted in connection with the activity of the </a:t>
            </a:r>
            <a:r>
              <a:rPr lang="en-US" sz="900" i="1" dirty="0">
                <a:solidFill>
                  <a:schemeClr val="tx2"/>
                </a:solidFill>
              </a:rPr>
              <a:t>National Anti-Corruption Directorate</a:t>
            </a:r>
            <a:r>
              <a:rPr lang="en-US" sz="900" dirty="0">
                <a:solidFill>
                  <a:schemeClr val="tx2"/>
                </a:solidFill>
              </a:rPr>
              <a:t> (DNA) and to public statements she had made. </a:t>
            </a:r>
            <a:r>
              <a:rPr lang="en-US" sz="900" b="1" dirty="0">
                <a:solidFill>
                  <a:schemeClr val="tx2"/>
                </a:solidFill>
              </a:rPr>
              <a:t>The Section for prosecutors of the Superior Council of Magistracy refused by a majority to endorse her dismissal</a:t>
            </a:r>
            <a:r>
              <a:rPr lang="en-US" sz="900" dirty="0">
                <a:solidFill>
                  <a:schemeClr val="tx2"/>
                </a:solidFill>
              </a:rPr>
              <a:t>, largely rejecting the Minister’s criticisms of the prosecutor and finding no evidence that her management had been inadequate. In April 2018 </a:t>
            </a:r>
            <a:r>
              <a:rPr lang="en-US" sz="900" b="1" dirty="0">
                <a:solidFill>
                  <a:schemeClr val="tx2"/>
                </a:solidFill>
              </a:rPr>
              <a:t>the President of Romania refused in turn to sign the dismissal decree, </a:t>
            </a:r>
            <a:r>
              <a:rPr lang="en-US" sz="900" dirty="0">
                <a:solidFill>
                  <a:schemeClr val="tx2"/>
                </a:solidFill>
              </a:rPr>
              <a:t>which prompted a complaint to the Constitutional Court by the</a:t>
            </a:r>
            <a:r>
              <a:rPr lang="en-US" sz="900" b="1" dirty="0">
                <a:solidFill>
                  <a:schemeClr val="tx2"/>
                </a:solidFill>
              </a:rPr>
              <a:t> Prime Minister</a:t>
            </a:r>
            <a:r>
              <a:rPr lang="en-US" sz="900" dirty="0">
                <a:solidFill>
                  <a:schemeClr val="tx2"/>
                </a:solidFill>
              </a:rPr>
              <a:t>. In May 2018, in a special procedure regarding legal </a:t>
            </a:r>
            <a:r>
              <a:rPr lang="en-US" sz="900" b="1" dirty="0">
                <a:solidFill>
                  <a:schemeClr val="tx2"/>
                </a:solidFill>
              </a:rPr>
              <a:t>conflicts of a constitutional nature between constitutional organs,</a:t>
            </a:r>
            <a:r>
              <a:rPr lang="en-US" sz="900" dirty="0">
                <a:solidFill>
                  <a:schemeClr val="tx2"/>
                </a:solidFill>
              </a:rPr>
              <a:t> by Decision No 358/2018, without summoning Mrs. </a:t>
            </a:r>
            <a:r>
              <a:rPr lang="en-US" sz="900" dirty="0" err="1">
                <a:solidFill>
                  <a:schemeClr val="tx2"/>
                </a:solidFill>
              </a:rPr>
              <a:t>Kövesi</a:t>
            </a:r>
            <a:r>
              <a:rPr lang="en-US" sz="900" dirty="0">
                <a:solidFill>
                  <a:schemeClr val="tx2"/>
                </a:solidFill>
              </a:rPr>
              <a:t>, who could not defend herself, the </a:t>
            </a:r>
            <a:r>
              <a:rPr lang="en-US" sz="900" b="1" dirty="0">
                <a:solidFill>
                  <a:schemeClr val="tx2"/>
                </a:solidFill>
              </a:rPr>
              <a:t>CCR ordered the President to sign the decree for the dismissal</a:t>
            </a:r>
            <a:r>
              <a:rPr lang="en-US" sz="900" dirty="0">
                <a:solidFill>
                  <a:schemeClr val="tx2"/>
                </a:solidFill>
              </a:rPr>
              <a:t>, finding, among other things, that neither the President nor the CCR were authorized to assess the reasons put forward by the Minister of Justice in his proposal. The CCR clarified that ”the </a:t>
            </a:r>
            <a:r>
              <a:rPr lang="en-US" sz="900" b="1" dirty="0">
                <a:solidFill>
                  <a:schemeClr val="tx2"/>
                </a:solidFill>
              </a:rPr>
              <a:t>administrative courts could only examine the external lawfulness of the administrative decision issued in the case, more specifically the lawfulness of the procedure</a:t>
            </a:r>
            <a:r>
              <a:rPr lang="en-US" sz="900" dirty="0">
                <a:solidFill>
                  <a:schemeClr val="tx2"/>
                </a:solidFill>
              </a:rPr>
              <a:t> but not its utility”.</a:t>
            </a:r>
            <a:endParaRPr lang="ro-RO" sz="900" dirty="0">
              <a:solidFill>
                <a:schemeClr val="tx2"/>
              </a:solidFill>
            </a:endParaRPr>
          </a:p>
        </p:txBody>
      </p:sp>
      <p:pic>
        <p:nvPicPr>
          <p:cNvPr id="5" name="Picture 4" descr="A blurry image of a chart&#10;&#10;Description automatically generated">
            <a:extLst>
              <a:ext uri="{FF2B5EF4-FFF2-40B4-BE49-F238E27FC236}">
                <a16:creationId xmlns:a16="http://schemas.microsoft.com/office/drawing/2014/main" id="{48E8217C-A094-A133-7AF8-99CA64543449}"/>
              </a:ext>
            </a:extLst>
          </p:cNvPr>
          <p:cNvPicPr>
            <a:picLocks noChangeAspect="1"/>
          </p:cNvPicPr>
          <p:nvPr/>
        </p:nvPicPr>
        <p:blipFill>
          <a:blip r:embed="rId2"/>
          <a:srcRect l="38763" r="7017"/>
          <a:stretch/>
        </p:blipFill>
        <p:spPr>
          <a:xfrm>
            <a:off x="5791200" y="669256"/>
            <a:ext cx="5320206" cy="5519487"/>
          </a:xfrm>
          <a:prstGeom prst="rect">
            <a:avLst/>
          </a:prstGeom>
        </p:spPr>
      </p:pic>
    </p:spTree>
    <p:extLst>
      <p:ext uri="{BB962C8B-B14F-4D97-AF65-F5344CB8AC3E}">
        <p14:creationId xmlns:p14="http://schemas.microsoft.com/office/powerpoint/2010/main" val="28088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61E0C4C-2EE5-804D-8A06-2F983FA8F14F}"/>
              </a:ext>
            </a:extLst>
          </p:cNvPr>
          <p:cNvSpPr>
            <a:spLocks noGrp="1"/>
          </p:cNvSpPr>
          <p:nvPr>
            <p:ph type="title"/>
          </p:nvPr>
        </p:nvSpPr>
        <p:spPr>
          <a:xfrm>
            <a:off x="457200" y="728905"/>
            <a:ext cx="4952999" cy="2244178"/>
          </a:xfrm>
        </p:spPr>
        <p:txBody>
          <a:bodyPr>
            <a:normAutofit/>
          </a:bodyPr>
          <a:lstStyle/>
          <a:p>
            <a:r>
              <a:rPr lang="en-US">
                <a:solidFill>
                  <a:schemeClr val="tx2"/>
                </a:solidFill>
              </a:rPr>
              <a:t>Analysis</a:t>
            </a:r>
            <a:endParaRPr lang="ro-RO">
              <a:solidFill>
                <a:schemeClr val="tx2"/>
              </a:solidFill>
            </a:endParaRPr>
          </a:p>
        </p:txBody>
      </p:sp>
      <p:sp>
        <p:nvSpPr>
          <p:cNvPr id="3" name="Content Placeholder 2">
            <a:extLst>
              <a:ext uri="{FF2B5EF4-FFF2-40B4-BE49-F238E27FC236}">
                <a16:creationId xmlns:a16="http://schemas.microsoft.com/office/drawing/2014/main" id="{1B06E347-3F22-174E-8453-8F614AB23506}"/>
              </a:ext>
            </a:extLst>
          </p:cNvPr>
          <p:cNvSpPr>
            <a:spLocks noGrp="1"/>
          </p:cNvSpPr>
          <p:nvPr>
            <p:ph idx="1"/>
          </p:nvPr>
        </p:nvSpPr>
        <p:spPr>
          <a:xfrm>
            <a:off x="457200" y="3276600"/>
            <a:ext cx="4952999" cy="2744892"/>
          </a:xfrm>
        </p:spPr>
        <p:txBody>
          <a:bodyPr>
            <a:normAutofit/>
          </a:bodyPr>
          <a:lstStyle/>
          <a:p>
            <a:pPr algn="just"/>
            <a:r>
              <a:rPr lang="en-US" sz="1800" dirty="0">
                <a:solidFill>
                  <a:schemeClr val="tx2"/>
                </a:solidFill>
              </a:rPr>
              <a:t>The main reasons for the applicant’s removal from her position as chief prosecutor of the DNA were connected to her right to freedom of expression, which includes the freedom to communicate opinions and information</a:t>
            </a:r>
            <a:endParaRPr lang="ro-RO" sz="1800" dirty="0">
              <a:solidFill>
                <a:schemeClr val="tx2"/>
              </a:solidFill>
            </a:endParaRPr>
          </a:p>
        </p:txBody>
      </p:sp>
      <p:pic>
        <p:nvPicPr>
          <p:cNvPr id="4" name="Picture 2" descr="Text&#10;&#10;Description automatically generated">
            <a:extLst>
              <a:ext uri="{FF2B5EF4-FFF2-40B4-BE49-F238E27FC236}">
                <a16:creationId xmlns:a16="http://schemas.microsoft.com/office/drawing/2014/main" id="{D2F73BE9-336F-1846-9C9E-0BAAD7A50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2" r="33125"/>
          <a:stretch/>
        </p:blipFill>
        <p:spPr bwMode="auto">
          <a:xfrm>
            <a:off x="5791200" y="669256"/>
            <a:ext cx="5320206" cy="551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9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81CC2FD-F5D2-4415-8486-46858CC42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063619-981B-4E62-A26E-E345BB3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90211" y="0"/>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4202C60-83DB-4B46-9C33-8BC71D36E775}"/>
              </a:ext>
            </a:extLst>
          </p:cNvPr>
          <p:cNvSpPr>
            <a:spLocks noGrp="1"/>
          </p:cNvSpPr>
          <p:nvPr>
            <p:ph type="title"/>
          </p:nvPr>
        </p:nvSpPr>
        <p:spPr>
          <a:xfrm>
            <a:off x="457200" y="728906"/>
            <a:ext cx="10754527" cy="2228755"/>
          </a:xfrm>
        </p:spPr>
        <p:txBody>
          <a:bodyPr anchor="b">
            <a:normAutofit/>
          </a:bodyPr>
          <a:lstStyle/>
          <a:p>
            <a:r>
              <a:rPr lang="en-GB" dirty="0">
                <a:solidFill>
                  <a:schemeClr val="tx2"/>
                </a:solidFill>
              </a:rPr>
              <a:t>Tests. Legitimate aim</a:t>
            </a:r>
          </a:p>
        </p:txBody>
      </p:sp>
      <p:sp>
        <p:nvSpPr>
          <p:cNvPr id="3" name="Content Placeholder 2">
            <a:extLst>
              <a:ext uri="{FF2B5EF4-FFF2-40B4-BE49-F238E27FC236}">
                <a16:creationId xmlns:a16="http://schemas.microsoft.com/office/drawing/2014/main" id="{947D1E50-2C0B-A743-BF91-8A9B76BDDFAD}"/>
              </a:ext>
            </a:extLst>
          </p:cNvPr>
          <p:cNvSpPr>
            <a:spLocks noGrp="1"/>
          </p:cNvSpPr>
          <p:nvPr>
            <p:ph idx="1"/>
          </p:nvPr>
        </p:nvSpPr>
        <p:spPr>
          <a:xfrm>
            <a:off x="457201" y="3257633"/>
            <a:ext cx="9745506" cy="2552886"/>
          </a:xfrm>
        </p:spPr>
        <p:txBody>
          <a:bodyPr anchor="t">
            <a:normAutofit/>
          </a:bodyPr>
          <a:lstStyle/>
          <a:p>
            <a:pPr algn="just">
              <a:lnSpc>
                <a:spcPct val="100000"/>
              </a:lnSpc>
            </a:pPr>
            <a:r>
              <a:rPr lang="en-US" sz="1400" dirty="0">
                <a:solidFill>
                  <a:schemeClr val="tx2"/>
                </a:solidFill>
              </a:rPr>
              <a:t>While the measure was a consequence of the previous exercise of the right to freedom of expression by the applicant, who was the highest anticorruption office‑holder in the judiciary, </a:t>
            </a:r>
            <a:r>
              <a:rPr lang="en-US" sz="1400" b="1" dirty="0">
                <a:solidFill>
                  <a:schemeClr val="tx2"/>
                </a:solidFill>
              </a:rPr>
              <a:t>in his Report the Minister of Justice contended that the applicant’s removal from her leading position was aimed at protecting the rule of law</a:t>
            </a:r>
            <a:r>
              <a:rPr lang="en-US" sz="1400" dirty="0">
                <a:solidFill>
                  <a:schemeClr val="tx2"/>
                </a:solidFill>
              </a:rPr>
              <a:t>. </a:t>
            </a:r>
          </a:p>
          <a:p>
            <a:pPr algn="just">
              <a:lnSpc>
                <a:spcPct val="100000"/>
              </a:lnSpc>
            </a:pPr>
            <a:r>
              <a:rPr lang="en-US" sz="1400" dirty="0">
                <a:solidFill>
                  <a:schemeClr val="tx2"/>
                </a:solidFill>
              </a:rPr>
              <a:t>The Court also notes that the measure under dispute was put forward by the Minister of Justice after criticism by the applicant of legislative proposals initiated by the same Minister, and after the opening by the applicant of criminal investigations in connection with the initiation of certain statutory instruments in which the same Minister had been involved. Moreover, in his Report the Minister also alleged that </a:t>
            </a:r>
            <a:r>
              <a:rPr lang="en-US" sz="1400" b="1" dirty="0">
                <a:solidFill>
                  <a:schemeClr val="tx2"/>
                </a:solidFill>
              </a:rPr>
              <a:t>the applicant’s </a:t>
            </a:r>
            <a:r>
              <a:rPr lang="en-US" sz="1400" b="1" dirty="0" err="1">
                <a:solidFill>
                  <a:schemeClr val="tx2"/>
                </a:solidFill>
              </a:rPr>
              <a:t>behaviour</a:t>
            </a:r>
            <a:r>
              <a:rPr lang="en-US" sz="1400" b="1" dirty="0">
                <a:solidFill>
                  <a:schemeClr val="tx2"/>
                </a:solidFill>
              </a:rPr>
              <a:t> had created a crisis without precedent in the recent history of Romania, which had made the country a subject of concern at national, European and international level.</a:t>
            </a:r>
          </a:p>
          <a:p>
            <a:pPr>
              <a:lnSpc>
                <a:spcPct val="100000"/>
              </a:lnSpc>
            </a:pPr>
            <a:r>
              <a:rPr lang="en-US" sz="1400" b="1" dirty="0">
                <a:solidFill>
                  <a:schemeClr val="tx2"/>
                </a:solidFill>
              </a:rPr>
              <a:t>No legitimate aim</a:t>
            </a:r>
            <a:endParaRPr lang="ro-RO" sz="1400" b="1" dirty="0">
              <a:solidFill>
                <a:schemeClr val="tx2"/>
              </a:solidFill>
            </a:endParaRPr>
          </a:p>
        </p:txBody>
      </p:sp>
    </p:spTree>
    <p:extLst>
      <p:ext uri="{BB962C8B-B14F-4D97-AF65-F5344CB8AC3E}">
        <p14:creationId xmlns:p14="http://schemas.microsoft.com/office/powerpoint/2010/main" val="275810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779A734-B395-094D-8AB7-07FC9B42A07A}"/>
              </a:ext>
            </a:extLst>
          </p:cNvPr>
          <p:cNvSpPr>
            <a:spLocks noGrp="1"/>
          </p:cNvSpPr>
          <p:nvPr>
            <p:ph type="title"/>
          </p:nvPr>
        </p:nvSpPr>
        <p:spPr>
          <a:xfrm>
            <a:off x="457200" y="728907"/>
            <a:ext cx="4952999" cy="2244176"/>
          </a:xfrm>
        </p:spPr>
        <p:txBody>
          <a:bodyPr>
            <a:normAutofit/>
          </a:bodyPr>
          <a:lstStyle/>
          <a:p>
            <a:r>
              <a:rPr lang="ro-RO">
                <a:solidFill>
                  <a:schemeClr val="tx2"/>
                </a:solidFill>
              </a:rPr>
              <a:t>Test. </a:t>
            </a:r>
            <a:r>
              <a:rPr lang="en-US">
                <a:solidFill>
                  <a:schemeClr val="tx2"/>
                </a:solidFill>
              </a:rPr>
              <a:t>Proportionality. Basics</a:t>
            </a:r>
          </a:p>
        </p:txBody>
      </p:sp>
      <p:sp>
        <p:nvSpPr>
          <p:cNvPr id="3" name="Content Placeholder 2">
            <a:extLst>
              <a:ext uri="{FF2B5EF4-FFF2-40B4-BE49-F238E27FC236}">
                <a16:creationId xmlns:a16="http://schemas.microsoft.com/office/drawing/2014/main" id="{1F381306-14A0-5643-9A2A-8E5DD6BEEAC4}"/>
              </a:ext>
            </a:extLst>
          </p:cNvPr>
          <p:cNvSpPr>
            <a:spLocks noGrp="1"/>
          </p:cNvSpPr>
          <p:nvPr>
            <p:ph idx="1"/>
          </p:nvPr>
        </p:nvSpPr>
        <p:spPr>
          <a:xfrm>
            <a:off x="457200" y="3264832"/>
            <a:ext cx="4952999" cy="3009494"/>
          </a:xfrm>
        </p:spPr>
        <p:txBody>
          <a:bodyPr>
            <a:normAutofit/>
          </a:bodyPr>
          <a:lstStyle/>
          <a:p>
            <a:pPr algn="just">
              <a:lnSpc>
                <a:spcPct val="100000"/>
              </a:lnSpc>
            </a:pPr>
            <a:r>
              <a:rPr lang="en-US" sz="1100" dirty="0">
                <a:solidFill>
                  <a:schemeClr val="tx2"/>
                </a:solidFill>
              </a:rPr>
              <a:t>As regards freedom of expression of members of the judiciary, the Court has recognized that </a:t>
            </a:r>
            <a:r>
              <a:rPr lang="en-US" sz="1100" b="1" dirty="0">
                <a:solidFill>
                  <a:schemeClr val="tx2"/>
                </a:solidFill>
              </a:rPr>
              <a:t>it can be expected of public officials serving in the judiciary that they should show restraint </a:t>
            </a:r>
            <a:r>
              <a:rPr lang="en-US" sz="1100" dirty="0">
                <a:solidFill>
                  <a:schemeClr val="tx2"/>
                </a:solidFill>
              </a:rPr>
              <a:t>in exercising their freedom of expression in all cases where the authority and impartiality of the judiciary are likely to be called in question. </a:t>
            </a:r>
            <a:r>
              <a:rPr lang="en-US" sz="1100" b="1" dirty="0">
                <a:solidFill>
                  <a:schemeClr val="tx2"/>
                </a:solidFill>
              </a:rPr>
              <a:t>The duty of loyalty and discretion owed by the judiciary </a:t>
            </a:r>
            <a:r>
              <a:rPr lang="en-US" sz="1100" dirty="0">
                <a:solidFill>
                  <a:schemeClr val="tx2"/>
                </a:solidFill>
              </a:rPr>
              <a:t>requires that the dissemination of even accurate information must be carried out with moderation and propriety. The Court has on many occasions emphasized the special role in society of the judiciary, which, as the guarantor of justice, a fundamental value in a law‑governed State, must enjoy </a:t>
            </a:r>
            <a:r>
              <a:rPr lang="en-US" sz="1100" b="1" dirty="0">
                <a:solidFill>
                  <a:schemeClr val="tx2"/>
                </a:solidFill>
              </a:rPr>
              <a:t>public confidence </a:t>
            </a:r>
            <a:r>
              <a:rPr lang="en-US" sz="1100" dirty="0">
                <a:solidFill>
                  <a:schemeClr val="tx2"/>
                </a:solidFill>
              </a:rPr>
              <a:t>if it is to be successful in carrying out its duties. </a:t>
            </a:r>
            <a:r>
              <a:rPr lang="en-US" sz="1100" b="1" dirty="0">
                <a:solidFill>
                  <a:schemeClr val="tx2"/>
                </a:solidFill>
              </a:rPr>
              <a:t>HOWEVER</a:t>
            </a:r>
          </a:p>
          <a:p>
            <a:pPr algn="just">
              <a:lnSpc>
                <a:spcPct val="100000"/>
              </a:lnSpc>
            </a:pPr>
            <a:r>
              <a:rPr lang="en-US" sz="1100" b="1" dirty="0">
                <a:solidFill>
                  <a:schemeClr val="tx2"/>
                </a:solidFill>
              </a:rPr>
              <a:t>In a democratic system, the acts or omissions of government must be subject to the close scrutiny not only of the legislature and the judiciary but also of the media and public opinion</a:t>
            </a:r>
            <a:r>
              <a:rPr lang="en-US" sz="1100" dirty="0">
                <a:solidFill>
                  <a:schemeClr val="tx2"/>
                </a:solidFill>
              </a:rPr>
              <a:t>. </a:t>
            </a:r>
            <a:endParaRPr lang="ro-RO" sz="1100" dirty="0">
              <a:solidFill>
                <a:schemeClr val="tx2"/>
              </a:solidFill>
            </a:endParaRPr>
          </a:p>
        </p:txBody>
      </p:sp>
      <p:pic>
        <p:nvPicPr>
          <p:cNvPr id="5" name="Picture 4" descr="A digital balance scale using circles">
            <a:extLst>
              <a:ext uri="{FF2B5EF4-FFF2-40B4-BE49-F238E27FC236}">
                <a16:creationId xmlns:a16="http://schemas.microsoft.com/office/drawing/2014/main" id="{3024F33E-8323-CF56-AC14-9A7EC1B08ACA}"/>
              </a:ext>
            </a:extLst>
          </p:cNvPr>
          <p:cNvPicPr>
            <a:picLocks noChangeAspect="1"/>
          </p:cNvPicPr>
          <p:nvPr/>
        </p:nvPicPr>
        <p:blipFill>
          <a:blip r:embed="rId2"/>
          <a:srcRect l="25305" r="22684"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1809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81CC2FD-F5D2-4415-8486-46858CC42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063619-981B-4E62-A26E-E345BB3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90211" y="0"/>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F1D0B34-6786-7442-ADB1-E9609509DB18}"/>
              </a:ext>
            </a:extLst>
          </p:cNvPr>
          <p:cNvSpPr>
            <a:spLocks noGrp="1"/>
          </p:cNvSpPr>
          <p:nvPr>
            <p:ph type="title"/>
          </p:nvPr>
        </p:nvSpPr>
        <p:spPr>
          <a:xfrm>
            <a:off x="457200" y="728906"/>
            <a:ext cx="10754527" cy="2228755"/>
          </a:xfrm>
        </p:spPr>
        <p:txBody>
          <a:bodyPr anchor="b">
            <a:normAutofit/>
          </a:bodyPr>
          <a:lstStyle/>
          <a:p>
            <a:r>
              <a:rPr lang="ro-RO">
                <a:solidFill>
                  <a:schemeClr val="tx2"/>
                </a:solidFill>
              </a:rPr>
              <a:t>Test. </a:t>
            </a:r>
            <a:r>
              <a:rPr lang="en-US">
                <a:solidFill>
                  <a:schemeClr val="tx2"/>
                </a:solidFill>
              </a:rPr>
              <a:t>Proportionality. Application</a:t>
            </a:r>
            <a:endParaRPr lang="ro-RO">
              <a:solidFill>
                <a:schemeClr val="tx2"/>
              </a:solidFill>
            </a:endParaRPr>
          </a:p>
        </p:txBody>
      </p:sp>
      <p:sp>
        <p:nvSpPr>
          <p:cNvPr id="3" name="Content Placeholder 2">
            <a:extLst>
              <a:ext uri="{FF2B5EF4-FFF2-40B4-BE49-F238E27FC236}">
                <a16:creationId xmlns:a16="http://schemas.microsoft.com/office/drawing/2014/main" id="{98E93C72-32FF-1340-B5A5-8D5659EB9C4D}"/>
              </a:ext>
            </a:extLst>
          </p:cNvPr>
          <p:cNvSpPr>
            <a:spLocks noGrp="1"/>
          </p:cNvSpPr>
          <p:nvPr>
            <p:ph idx="1"/>
          </p:nvPr>
        </p:nvSpPr>
        <p:spPr>
          <a:xfrm>
            <a:off x="457201" y="3257633"/>
            <a:ext cx="9745506" cy="2552886"/>
          </a:xfrm>
        </p:spPr>
        <p:txBody>
          <a:bodyPr anchor="t">
            <a:normAutofit/>
          </a:bodyPr>
          <a:lstStyle/>
          <a:p>
            <a:pPr>
              <a:lnSpc>
                <a:spcPct val="100000"/>
              </a:lnSpc>
            </a:pPr>
            <a:r>
              <a:rPr lang="en-US" sz="1300" b="1">
                <a:solidFill>
                  <a:schemeClr val="tx2"/>
                </a:solidFill>
              </a:rPr>
              <a:t>The applicant expressed her views and criticisms on legislative reforms affecting the judiciary, on issues related to the functioning and reform of the judicial system and the prosecutor’s competence to investigate corruption offences, all of which are questions of public interes</a:t>
            </a:r>
            <a:r>
              <a:rPr lang="en-US" sz="1300">
                <a:solidFill>
                  <a:schemeClr val="tx2"/>
                </a:solidFill>
              </a:rPr>
              <a:t>t. Her statements did not go beyond mere criticism from a strictly professional perspective. Accordingly, the Court considers that the applicant’s position and statements, which clearly fell within the context of a debate on matters of great public interest, called for a high degree of protection for her freedom of expression and strict scrutiny of any interference, with a correspondingly narrow margin of appreciation being afforded to the authorities of the respondent State.</a:t>
            </a:r>
          </a:p>
          <a:p>
            <a:pPr>
              <a:lnSpc>
                <a:spcPct val="100000"/>
              </a:lnSpc>
            </a:pPr>
            <a:r>
              <a:rPr lang="en-US" sz="1300" b="1">
                <a:solidFill>
                  <a:schemeClr val="tx2"/>
                </a:solidFill>
              </a:rPr>
              <a:t>The premature termination of the applicant’s mandate was a particularly severe sanction, which undoubtedly had a “chilling effect” </a:t>
            </a:r>
            <a:r>
              <a:rPr lang="en-US" sz="1300">
                <a:solidFill>
                  <a:schemeClr val="tx2"/>
                </a:solidFill>
              </a:rPr>
              <a:t>in that it must have discouraged not only her but also other prosecutors and judges in future from participating in public debate on legislative reforms affecting the judiciary and more generally on issues concerning the independence of the judiciary</a:t>
            </a:r>
            <a:endParaRPr lang="ro-RO" sz="1300">
              <a:solidFill>
                <a:schemeClr val="tx2"/>
              </a:solidFill>
            </a:endParaRPr>
          </a:p>
        </p:txBody>
      </p:sp>
    </p:spTree>
    <p:extLst>
      <p:ext uri="{BB962C8B-B14F-4D97-AF65-F5344CB8AC3E}">
        <p14:creationId xmlns:p14="http://schemas.microsoft.com/office/powerpoint/2010/main" val="108184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457200" y="728907"/>
            <a:ext cx="4952999" cy="2244176"/>
          </a:xfrm>
        </p:spPr>
        <p:txBody>
          <a:bodyPr>
            <a:normAutofit fontScale="90000"/>
          </a:bodyPr>
          <a:lstStyle/>
          <a:p>
            <a:r>
              <a:rPr lang="ro-RO" sz="4000" dirty="0">
                <a:solidFill>
                  <a:srgbClr val="002060"/>
                </a:solidFill>
              </a:rPr>
              <a:t>REVISITING THE STANDARDS</a:t>
            </a:r>
            <a:r>
              <a:rPr lang="ro-RO" sz="4100" dirty="0">
                <a:solidFill>
                  <a:srgbClr val="002060"/>
                </a:solidFill>
              </a:rPr>
              <a:t>. OBLIGATIONS UNDER ART. 10</a:t>
            </a:r>
          </a:p>
        </p:txBody>
      </p:sp>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457200" y="3264832"/>
            <a:ext cx="5314948" cy="3009494"/>
          </a:xfrm>
        </p:spPr>
        <p:txBody>
          <a:bodyPr>
            <a:normAutofit fontScale="85000" lnSpcReduction="20000"/>
          </a:bodyPr>
          <a:lstStyle/>
          <a:p>
            <a:pPr marL="0" indent="0" algn="just">
              <a:lnSpc>
                <a:spcPct val="100000"/>
              </a:lnSpc>
              <a:buNone/>
            </a:pPr>
            <a:r>
              <a:rPr lang="en-US" sz="1700" dirty="0">
                <a:solidFill>
                  <a:srgbClr val="002060"/>
                </a:solidFill>
                <a:effectLst/>
                <a:ea typeface="Times New Roman" panose="02020603050405020304" pitchFamily="18" charset="0"/>
              </a:rPr>
              <a:t>S</a:t>
            </a:r>
            <a:r>
              <a:rPr lang="en-RO" sz="1700" dirty="0">
                <a:solidFill>
                  <a:srgbClr val="002060"/>
                </a:solidFill>
                <a:effectLst/>
                <a:ea typeface="Times New Roman" panose="02020603050405020304" pitchFamily="18" charset="0"/>
              </a:rPr>
              <a:t>peech</a:t>
            </a:r>
            <a:r>
              <a:rPr lang="en-RO" sz="1700" dirty="0">
                <a:solidFill>
                  <a:srgbClr val="C00000"/>
                </a:solidFill>
                <a:effectLst/>
                <a:ea typeface="Times New Roman" panose="02020603050405020304" pitchFamily="18" charset="0"/>
              </a:rPr>
              <a:t>: </a:t>
            </a:r>
            <a:r>
              <a:rPr lang="en-RO" sz="1700" dirty="0">
                <a:solidFill>
                  <a:schemeClr val="tx1"/>
                </a:solidFill>
                <a:effectLst/>
                <a:ea typeface="Times New Roman" panose="02020603050405020304" pitchFamily="18" charset="0"/>
              </a:rPr>
              <a:t>matters concerning the functioning of the justice system</a:t>
            </a:r>
            <a:endParaRPr lang="en-RO" sz="1700" dirty="0">
              <a:solidFill>
                <a:srgbClr val="C00000"/>
              </a:solidFill>
              <a:effectLst/>
              <a:ea typeface="Times New Roman" panose="02020603050405020304" pitchFamily="18" charset="0"/>
            </a:endParaRPr>
          </a:p>
          <a:p>
            <a:pPr marL="0" indent="0" algn="just">
              <a:lnSpc>
                <a:spcPct val="100000"/>
              </a:lnSpc>
              <a:buNone/>
            </a:pPr>
            <a:r>
              <a:rPr lang="ro-RO" sz="1700" kern="100" noProof="1">
                <a:solidFill>
                  <a:srgbClr val="7030A0"/>
                </a:solidFill>
                <a:effectLst/>
                <a:latin typeface="+mj-lt"/>
                <a:ea typeface="Calibri" panose="020F0502020204030204" pitchFamily="34" charset="0"/>
                <a:cs typeface="Times New Roman" panose="02020603050405020304" pitchFamily="18" charset="0"/>
              </a:rPr>
              <a:t>Every judge is responsible to promote and protect the independence of the judiciary</a:t>
            </a:r>
            <a:endParaRPr lang="en-RO" sz="1700" kern="100" noProof="1">
              <a:solidFill>
                <a:srgbClr val="7030A0"/>
              </a:solidFill>
              <a:effectLst/>
              <a:latin typeface="+mj-lt"/>
              <a:ea typeface="Calibri" panose="020F0502020204030204" pitchFamily="34" charset="0"/>
              <a:cs typeface="Times New Roman" panose="02020603050405020304" pitchFamily="18" charset="0"/>
            </a:endParaRPr>
          </a:p>
          <a:p>
            <a:pPr marL="0" indent="0" algn="just">
              <a:lnSpc>
                <a:spcPct val="100000"/>
              </a:lnSpc>
              <a:buNone/>
            </a:pPr>
            <a:r>
              <a:rPr lang="ro-RO" sz="1700" kern="100" dirty="0">
                <a:solidFill>
                  <a:schemeClr val="tx2"/>
                </a:solidFill>
                <a:effectLst/>
                <a:latin typeface="+mj-lt"/>
                <a:ea typeface="Calibri" panose="020F0502020204030204" pitchFamily="34" charset="0"/>
                <a:cs typeface="Times New Roman" panose="02020603050405020304" pitchFamily="18" charset="0"/>
              </a:rPr>
              <a:t>Art. 10 </a:t>
            </a:r>
            <a:endParaRPr lang="en-RO" sz="1700" kern="100" dirty="0">
              <a:solidFill>
                <a:schemeClr val="tx2"/>
              </a:solidFill>
              <a:effectLst/>
              <a:latin typeface="+mj-lt"/>
              <a:ea typeface="Calibri" panose="020F0502020204030204" pitchFamily="34" charset="0"/>
              <a:cs typeface="Times New Roman" panose="02020603050405020304" pitchFamily="18" charset="0"/>
            </a:endParaRPr>
          </a:p>
          <a:p>
            <a:pPr marL="0" indent="0">
              <a:buNone/>
            </a:pPr>
            <a:r>
              <a:rPr lang="en-RO" sz="1700" dirty="0">
                <a:solidFill>
                  <a:schemeClr val="tx1"/>
                </a:solidFill>
                <a:effectLst/>
                <a:ea typeface="Times New Roman" panose="02020603050405020304" pitchFamily="18" charset="0"/>
              </a:rPr>
              <a:t>first, the Court </a:t>
            </a:r>
            <a:r>
              <a:rPr lang="en-RO" sz="1600" dirty="0">
                <a:solidFill>
                  <a:schemeClr val="tx1"/>
                </a:solidFill>
                <a:effectLst/>
                <a:ea typeface="Times New Roman" panose="02020603050405020304" pitchFamily="18" charset="0"/>
              </a:rPr>
              <a:t>acknowledges the protection of Article 10 when a judge makes </a:t>
            </a:r>
            <a:r>
              <a:rPr lang="en-RO" sz="1600" dirty="0">
                <a:solidFill>
                  <a:schemeClr val="tx1"/>
                </a:solidFill>
                <a:ea typeface="Times New Roman" panose="02020603050405020304" pitchFamily="18" charset="0"/>
              </a:rPr>
              <a:t>the</a:t>
            </a:r>
            <a:r>
              <a:rPr lang="en-RO" sz="1600" dirty="0">
                <a:solidFill>
                  <a:schemeClr val="tx1"/>
                </a:solidFill>
                <a:effectLst/>
                <a:ea typeface="Times New Roman" panose="02020603050405020304" pitchFamily="18" charset="0"/>
              </a:rPr>
              <a:t> statement in his</a:t>
            </a:r>
            <a:r>
              <a:rPr lang="en-RO" sz="1600" b="1" dirty="0">
                <a:solidFill>
                  <a:schemeClr val="tx1"/>
                </a:solidFill>
                <a:effectLst/>
                <a:ea typeface="Times New Roman" panose="02020603050405020304" pitchFamily="18" charset="0"/>
              </a:rPr>
              <a:t> </a:t>
            </a:r>
            <a:r>
              <a:rPr lang="en-RO" sz="1600" dirty="0">
                <a:solidFill>
                  <a:schemeClr val="tx1"/>
                </a:solidFill>
                <a:effectLst/>
                <a:ea typeface="Times New Roman" panose="02020603050405020304" pitchFamily="18" charset="0"/>
              </a:rPr>
              <a:t>or her personal capacity; </a:t>
            </a:r>
          </a:p>
          <a:p>
            <a:pPr marL="0" indent="0">
              <a:buNone/>
            </a:pPr>
            <a:r>
              <a:rPr lang="en-RO" sz="1600" dirty="0">
                <a:solidFill>
                  <a:schemeClr val="tx1"/>
                </a:solidFill>
                <a:effectLst/>
                <a:ea typeface="Times New Roman" panose="02020603050405020304" pitchFamily="18" charset="0"/>
              </a:rPr>
              <a:t>second, such protection will be igher when the judges express themselves on behalf of a representative body of the judiciary; </a:t>
            </a:r>
          </a:p>
          <a:p>
            <a:pPr marL="0" indent="0">
              <a:buNone/>
            </a:pPr>
            <a:r>
              <a:rPr lang="en-RO" sz="1600" dirty="0">
                <a:solidFill>
                  <a:schemeClr val="tx1"/>
                </a:solidFill>
                <a:effectLst/>
                <a:ea typeface="Times New Roman" panose="02020603050405020304" pitchFamily="18" charset="0"/>
              </a:rPr>
              <a:t>third, a corresponding duty to speak out in defence of the rule of law and judicial independence when those values come under threat</a:t>
            </a:r>
            <a:r>
              <a:rPr lang="en-RO" sz="1600" dirty="0">
                <a:solidFill>
                  <a:schemeClr val="tx1"/>
                </a:solidFill>
                <a:effectLst/>
              </a:rPr>
              <a:t> </a:t>
            </a:r>
            <a:endParaRPr lang="ro-RO" sz="1600" dirty="0">
              <a:solidFill>
                <a:schemeClr val="tx1"/>
              </a:solidFill>
            </a:endParaRPr>
          </a:p>
          <a:p>
            <a:pPr>
              <a:lnSpc>
                <a:spcPct val="100000"/>
              </a:lnSpc>
            </a:pPr>
            <a:endParaRPr lang="ro-RO" sz="1300" dirty="0">
              <a:solidFill>
                <a:schemeClr val="tx2"/>
              </a:solidFill>
              <a:latin typeface="+mj-lt"/>
            </a:endParaRP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l="20234" r="20232"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28341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Right Triangle 14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48" name="Straight Connector 14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457200" y="725467"/>
            <a:ext cx="4952999" cy="2247616"/>
          </a:xfrm>
        </p:spPr>
        <p:txBody>
          <a:bodyPr>
            <a:normAutofit/>
          </a:bodyPr>
          <a:lstStyle/>
          <a:p>
            <a:r>
              <a:rPr lang="ro-RO" dirty="0">
                <a:solidFill>
                  <a:srgbClr val="002060"/>
                </a:solidFill>
              </a:rPr>
              <a:t>PROCEDURAL</a:t>
            </a:r>
            <a:br>
              <a:rPr lang="ro-RO" dirty="0">
                <a:solidFill>
                  <a:srgbClr val="002060"/>
                </a:solidFill>
              </a:rPr>
            </a:br>
            <a:r>
              <a:rPr lang="ro-RO" dirty="0">
                <a:solidFill>
                  <a:srgbClr val="002060"/>
                </a:solidFill>
              </a:rPr>
              <a:t>ADJUSTMENTS</a:t>
            </a:r>
          </a:p>
        </p:txBody>
      </p:sp>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0" y="2555825"/>
            <a:ext cx="6198419" cy="4145873"/>
          </a:xfrm>
        </p:spPr>
        <p:txBody>
          <a:bodyPr>
            <a:noAutofit/>
          </a:bodyPr>
          <a:lstStyle/>
          <a:p>
            <a:pPr marL="0" indent="0">
              <a:buNone/>
            </a:pPr>
            <a:r>
              <a:rPr lang="en-US" sz="1600" b="0" i="0" noProof="1">
                <a:solidFill>
                  <a:schemeClr val="tx1"/>
                </a:solidFill>
                <a:effectLst/>
              </a:rPr>
              <a:t>Wróbel v. Poland, 6904/2022</a:t>
            </a:r>
          </a:p>
          <a:p>
            <a:pPr marL="0" indent="0">
              <a:buNone/>
            </a:pPr>
            <a:r>
              <a:rPr lang="en-US" sz="1600" dirty="0" err="1"/>
              <a:t>Mr</a:t>
            </a:r>
            <a:r>
              <a:rPr lang="en-US" sz="1600" dirty="0"/>
              <a:t> </a:t>
            </a:r>
            <a:r>
              <a:rPr lang="en-US" sz="1600" dirty="0" err="1"/>
              <a:t>Wróbel</a:t>
            </a:r>
            <a:r>
              <a:rPr lang="en-US" sz="1600" dirty="0"/>
              <a:t> alleges in particular that the charges brought against him were the result of his criticism of the judicial reforms taking place in Poland, which are seen by many to have caused a rule-of-law crisis in that State. He relies on Articles 6 (right to a fair trial), 8 (right to respect for private and family life), 10 (freedom of expression) and 18 (limitation on use of restrictions on rights)</a:t>
            </a:r>
            <a:endParaRPr lang="en-US" sz="1600" b="0" i="0" noProof="1">
              <a:solidFill>
                <a:schemeClr val="tx1"/>
              </a:solidFill>
              <a:effectLst/>
            </a:endParaRPr>
          </a:p>
          <a:p>
            <a:pPr marL="0" indent="0">
              <a:buNone/>
            </a:pPr>
            <a:r>
              <a:rPr lang="en-US" sz="1600" noProof="1">
                <a:solidFill>
                  <a:schemeClr val="tx1"/>
                </a:solidFill>
              </a:rPr>
              <a:t>Interim measures:</a:t>
            </a:r>
            <a:r>
              <a:rPr lang="en-US" sz="1600" dirty="0"/>
              <a:t> under Rule 39 of the Rules of Court, the Court grants such requests only on an exceptional basis, when the applicant would otherwise face a real risk of irreversible harm</a:t>
            </a:r>
            <a:endParaRPr lang="en-US" sz="1600" noProof="1">
              <a:solidFill>
                <a:schemeClr val="tx1"/>
              </a:solidFill>
            </a:endParaRPr>
          </a:p>
          <a:p>
            <a:pPr marL="0" indent="0">
              <a:buNone/>
            </a:pPr>
            <a:r>
              <a:rPr lang="en-US" sz="1600" i="1" noProof="1">
                <a:solidFill>
                  <a:schemeClr val="tx1"/>
                </a:solidFill>
              </a:rPr>
              <a:t>Cf.</a:t>
            </a:r>
          </a:p>
          <a:p>
            <a:r>
              <a:rPr lang="en-US" sz="1600" noProof="1">
                <a:solidFill>
                  <a:schemeClr val="tx1"/>
                </a:solidFill>
              </a:rPr>
              <a:t>’Core fundamental rights’</a:t>
            </a: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l="19071" r="19070" b="2"/>
          <a:stretch/>
        </p:blipFill>
        <p:spPr>
          <a:xfrm>
            <a:off x="6075730" y="-3440"/>
            <a:ext cx="6129239" cy="6861439"/>
          </a:xfrm>
          <a:prstGeom prst="rect">
            <a:avLst/>
          </a:prstGeom>
        </p:spPr>
      </p:pic>
    </p:spTree>
    <p:extLst>
      <p:ext uri="{BB962C8B-B14F-4D97-AF65-F5344CB8AC3E}">
        <p14:creationId xmlns:p14="http://schemas.microsoft.com/office/powerpoint/2010/main" val="102831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Right Triangle 14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48" name="Straight Connector 14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287151" y="491110"/>
            <a:ext cx="4952999" cy="2247616"/>
          </a:xfrm>
        </p:spPr>
        <p:txBody>
          <a:bodyPr>
            <a:normAutofit/>
          </a:bodyPr>
          <a:lstStyle/>
          <a:p>
            <a:r>
              <a:rPr lang="ro-RO" dirty="0">
                <a:solidFill>
                  <a:srgbClr val="002060"/>
                </a:solidFill>
              </a:rPr>
              <a:t>PROCEDURAL</a:t>
            </a:r>
            <a:br>
              <a:rPr lang="ro-RO" dirty="0">
                <a:solidFill>
                  <a:srgbClr val="002060"/>
                </a:solidFill>
              </a:rPr>
            </a:br>
            <a:r>
              <a:rPr lang="ro-RO" dirty="0">
                <a:solidFill>
                  <a:srgbClr val="002060"/>
                </a:solidFill>
              </a:rPr>
              <a:t>ADJUSTMENTS</a:t>
            </a:r>
          </a:p>
        </p:txBody>
      </p:sp>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408388" y="2838359"/>
            <a:ext cx="4952999" cy="3676201"/>
          </a:xfrm>
        </p:spPr>
        <p:txBody>
          <a:bodyPr>
            <a:normAutofit fontScale="85000" lnSpcReduction="10000"/>
          </a:bodyPr>
          <a:lstStyle/>
          <a:p>
            <a:pPr marL="0" indent="0">
              <a:buNone/>
            </a:pPr>
            <a:r>
              <a:rPr lang="en-US" sz="1800" noProof="1">
                <a:solidFill>
                  <a:schemeClr val="tx1"/>
                </a:solidFill>
              </a:rPr>
              <a:t>suspension of expulsion or extradition cf.</a:t>
            </a:r>
            <a:endParaRPr lang="en-US" sz="1800" b="0" i="0" noProof="1">
              <a:solidFill>
                <a:schemeClr val="tx1"/>
              </a:solidFill>
              <a:effectLst/>
              <a:latin typeface="+mj-lt"/>
            </a:endParaRPr>
          </a:p>
          <a:p>
            <a:pPr marL="0" indent="0">
              <a:buNone/>
            </a:pPr>
            <a:r>
              <a:rPr lang="en-US" sz="1800" b="0" i="0" noProof="1">
                <a:solidFill>
                  <a:schemeClr val="tx1"/>
                </a:solidFill>
                <a:effectLst/>
                <a:latin typeface="+mj-lt"/>
              </a:rPr>
              <a:t>Wróbel v. Poland, 6904/2022</a:t>
            </a:r>
          </a:p>
          <a:p>
            <a:pPr marL="0" indent="0">
              <a:buNone/>
            </a:pPr>
            <a:r>
              <a:rPr lang="en-US" sz="1700" dirty="0"/>
              <a:t>“…in the interests of the parties and the proper conduct of the proceedings before it, to indicate to the Government of Poland, under Rule 39 of the Rules of Court, that the Respondent State ensure that the proceedings concerning the lifting of the applicant’s judicial immunity comply with the requirements of “fair trial” as guaranteed by Article 6 § 1 of the Convention, in particular the requirements of an “independent and impartial tribunal established by law” and that they should inform the Court and the applicant of the date of any hearing (</a:t>
            </a:r>
            <a:r>
              <a:rPr lang="en-US" sz="1700" dirty="0" err="1"/>
              <a:t>rozprawa</a:t>
            </a:r>
            <a:r>
              <a:rPr lang="en-US" sz="1700" dirty="0"/>
              <a:t>) or in camera session (</a:t>
            </a:r>
            <a:r>
              <a:rPr lang="en-US" sz="1700" dirty="0" err="1"/>
              <a:t>posiedzenie</a:t>
            </a:r>
            <a:r>
              <a:rPr lang="en-US" sz="1700" dirty="0"/>
              <a:t>) scheduled in the applicant’s case before any body competent under the domestic law”</a:t>
            </a:r>
            <a:endParaRPr lang="en-US" sz="1700" noProof="1">
              <a:solidFill>
                <a:schemeClr val="tx1"/>
              </a:solidFill>
              <a:latin typeface="+mj-lt"/>
            </a:endParaRP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l="19071" r="19070" b="2"/>
          <a:stretch/>
        </p:blipFill>
        <p:spPr>
          <a:xfrm>
            <a:off x="6075730" y="-3440"/>
            <a:ext cx="6129239" cy="6861439"/>
          </a:xfrm>
          <a:prstGeom prst="rect">
            <a:avLst/>
          </a:prstGeom>
        </p:spPr>
      </p:pic>
    </p:spTree>
    <p:extLst>
      <p:ext uri="{BB962C8B-B14F-4D97-AF65-F5344CB8AC3E}">
        <p14:creationId xmlns:p14="http://schemas.microsoft.com/office/powerpoint/2010/main" val="26597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E29A415-99E9-061F-2B23-FC682AE8CA46}"/>
              </a:ext>
            </a:extLst>
          </p:cNvPr>
          <p:cNvSpPr>
            <a:spLocks noGrp="1"/>
          </p:cNvSpPr>
          <p:nvPr>
            <p:ph type="title"/>
          </p:nvPr>
        </p:nvSpPr>
        <p:spPr>
          <a:xfrm>
            <a:off x="457200" y="728905"/>
            <a:ext cx="4952999" cy="2244178"/>
          </a:xfrm>
        </p:spPr>
        <p:txBody>
          <a:bodyPr>
            <a:normAutofit/>
          </a:bodyPr>
          <a:lstStyle/>
          <a:p>
            <a:r>
              <a:rPr lang="ro-RO" dirty="0">
                <a:solidFill>
                  <a:srgbClr val="002060"/>
                </a:solidFill>
              </a:rPr>
              <a:t>SYSTEMIC</a:t>
            </a:r>
            <a:br>
              <a:rPr lang="ro-RO" dirty="0">
                <a:solidFill>
                  <a:srgbClr val="002060"/>
                </a:solidFill>
              </a:rPr>
            </a:br>
            <a:r>
              <a:rPr lang="ro-RO" dirty="0">
                <a:solidFill>
                  <a:srgbClr val="002060"/>
                </a:solidFill>
              </a:rPr>
              <a:t>ADJUSTMENTS</a:t>
            </a:r>
            <a:endParaRPr lang="ro-RO" dirty="0">
              <a:solidFill>
                <a:schemeClr val="tx2"/>
              </a:solidFill>
            </a:endParaRPr>
          </a:p>
        </p:txBody>
      </p:sp>
      <p:sp>
        <p:nvSpPr>
          <p:cNvPr id="3" name="Content Placeholder 2">
            <a:extLst>
              <a:ext uri="{FF2B5EF4-FFF2-40B4-BE49-F238E27FC236}">
                <a16:creationId xmlns:a16="http://schemas.microsoft.com/office/drawing/2014/main" id="{FD9F110E-A1C9-5AB4-0B5D-662B066F0D11}"/>
              </a:ext>
            </a:extLst>
          </p:cNvPr>
          <p:cNvSpPr>
            <a:spLocks noGrp="1"/>
          </p:cNvSpPr>
          <p:nvPr>
            <p:ph idx="1"/>
          </p:nvPr>
        </p:nvSpPr>
        <p:spPr>
          <a:xfrm>
            <a:off x="178937" y="2324276"/>
            <a:ext cx="6976405" cy="5330165"/>
          </a:xfrm>
        </p:spPr>
        <p:txBody>
          <a:bodyPr>
            <a:noAutofit/>
          </a:bodyPr>
          <a:lstStyle/>
          <a:p>
            <a:pPr marL="0" indent="0">
              <a:lnSpc>
                <a:spcPct val="100000"/>
              </a:lnSpc>
              <a:buNone/>
            </a:pPr>
            <a:r>
              <a:rPr lang="ro-RO" sz="1800" dirty="0" err="1">
                <a:solidFill>
                  <a:schemeClr val="tx2"/>
                </a:solidFill>
                <a:effectLst/>
                <a:latin typeface="+mj-lt"/>
                <a:ea typeface="Times New Roman" panose="02020603050405020304" pitchFamily="18" charset="0"/>
              </a:rPr>
              <a:t>Judge</a:t>
            </a:r>
            <a:r>
              <a:rPr lang="ro-RO" sz="1800" dirty="0">
                <a:solidFill>
                  <a:schemeClr val="tx2"/>
                </a:solidFill>
                <a:effectLst/>
                <a:latin typeface="+mj-lt"/>
                <a:ea typeface="Times New Roman" panose="02020603050405020304" pitchFamily="18" charset="0"/>
              </a:rPr>
              <a:t> </a:t>
            </a:r>
            <a:r>
              <a:rPr lang="ro-RO" sz="1800" dirty="0" err="1">
                <a:solidFill>
                  <a:schemeClr val="tx2"/>
                </a:solidFill>
                <a:effectLst/>
                <a:latin typeface="+mj-lt"/>
                <a:ea typeface="Times New Roman" panose="02020603050405020304" pitchFamily="18" charset="0"/>
              </a:rPr>
              <a:t>Wojtyczek</a:t>
            </a:r>
            <a:endParaRPr lang="ro-RO" sz="1800" dirty="0">
              <a:solidFill>
                <a:srgbClr val="002060"/>
              </a:solidFill>
              <a:latin typeface="+mj-lt"/>
              <a:ea typeface="Times New Roman" panose="02020603050405020304" pitchFamily="18" charset="0"/>
            </a:endParaRPr>
          </a:p>
          <a:p>
            <a:pPr marL="0" indent="0" algn="just">
              <a:lnSpc>
                <a:spcPct val="100000"/>
              </a:lnSpc>
              <a:buNone/>
            </a:pPr>
            <a:r>
              <a:rPr lang="en-GB" sz="1600" dirty="0">
                <a:solidFill>
                  <a:srgbClr val="002060"/>
                </a:solidFill>
                <a:effectLst/>
                <a:latin typeface="+mj-lt"/>
                <a:ea typeface="MS Mincho" panose="02020609040205080304" pitchFamily="49" charset="-128"/>
                <a:cs typeface="Times New Roman" panose="02020603050405020304" pitchFamily="18" charset="0"/>
              </a:rPr>
              <a:t>I fully agree with the majority that judicial independence is a fundamental standard for a State governed by the rule of law. Nonetheless, although in my view there has been an unjustified interference with judicial independence in the instant case, I have voted, for the reasons set forth below, against finding a violation of the applicant’s subjective rights under the Convention.</a:t>
            </a:r>
            <a:r>
              <a:rPr lang="en-RO" sz="1600" dirty="0">
                <a:solidFill>
                  <a:srgbClr val="002060"/>
                </a:solidFill>
                <a:latin typeface="+mj-lt"/>
                <a:ea typeface="MS Mincho" panose="02020609040205080304" pitchFamily="49" charset="-128"/>
                <a:cs typeface="Times New Roman" panose="02020603050405020304" pitchFamily="18" charset="0"/>
              </a:rPr>
              <a:t> </a:t>
            </a:r>
            <a:r>
              <a:rPr lang="en-GB" sz="1600" dirty="0">
                <a:solidFill>
                  <a:srgbClr val="002060"/>
                </a:solidFill>
                <a:effectLst/>
                <a:latin typeface="+mj-lt"/>
                <a:ea typeface="MS Mincho" panose="02020609040205080304" pitchFamily="49" charset="-128"/>
                <a:cs typeface="Times New Roman" panose="02020603050405020304" pitchFamily="18" charset="0"/>
              </a:rPr>
              <a:t>The existing paradigm of human rights protection is based on a clear distinction between the individual and the public authorities. The aim of the European Convention on Human Rights, and of other international human rights treaties, was to protect the subjective rights of individuals against public authority. This human rights protection paradigm developed in the context of the European legal tradition. This legal tradition encompasses a certain number of deeply rooted fundamental concepts and distinctions. One should note here, in particular, the distinctions between: (1) official and private actions; (2) objective law and subjective rights; and (3) the Constitution and infra-constitutional legal rules. The approach adopted by the majority in the instant case sets aside those fundamental legal concepts and distinctions, and substantially transforms the paradigm of human rights protection in Europe.</a:t>
            </a:r>
            <a:endParaRPr lang="ro-RO" sz="1600" dirty="0">
              <a:solidFill>
                <a:schemeClr val="tx2"/>
              </a:solidFill>
            </a:endParaRPr>
          </a:p>
        </p:txBody>
      </p:sp>
      <p:pic>
        <p:nvPicPr>
          <p:cNvPr id="4" name="Picture 3" descr="A close-up of a pattern of circles&#10;&#10;Description automatically generated">
            <a:extLst>
              <a:ext uri="{FF2B5EF4-FFF2-40B4-BE49-F238E27FC236}">
                <a16:creationId xmlns:a16="http://schemas.microsoft.com/office/drawing/2014/main" id="{A7251BF5-F114-0F06-3134-52DC9465937F}"/>
              </a:ext>
            </a:extLst>
          </p:cNvPr>
          <p:cNvPicPr>
            <a:picLocks noChangeAspect="1"/>
          </p:cNvPicPr>
          <p:nvPr/>
        </p:nvPicPr>
        <p:blipFill rotWithShape="1">
          <a:blip r:embed="rId3"/>
          <a:srcRect l="16626" r="16625"/>
          <a:stretch/>
        </p:blipFill>
        <p:spPr>
          <a:xfrm>
            <a:off x="7150216" y="43116"/>
            <a:ext cx="5071908" cy="5519487"/>
          </a:xfrm>
          <a:prstGeom prst="rect">
            <a:avLst/>
          </a:prstGeom>
        </p:spPr>
      </p:pic>
    </p:spTree>
    <p:extLst>
      <p:ext uri="{BB962C8B-B14F-4D97-AF65-F5344CB8AC3E}">
        <p14:creationId xmlns:p14="http://schemas.microsoft.com/office/powerpoint/2010/main" val="967976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E29A415-99E9-061F-2B23-FC682AE8CA46}"/>
              </a:ext>
            </a:extLst>
          </p:cNvPr>
          <p:cNvSpPr>
            <a:spLocks noGrp="1"/>
          </p:cNvSpPr>
          <p:nvPr>
            <p:ph type="title"/>
          </p:nvPr>
        </p:nvSpPr>
        <p:spPr>
          <a:xfrm>
            <a:off x="457200" y="728905"/>
            <a:ext cx="4952999" cy="2244178"/>
          </a:xfrm>
        </p:spPr>
        <p:txBody>
          <a:bodyPr>
            <a:normAutofit/>
          </a:bodyPr>
          <a:lstStyle/>
          <a:p>
            <a:r>
              <a:rPr lang="ro-RO" dirty="0">
                <a:solidFill>
                  <a:srgbClr val="002060"/>
                </a:solidFill>
              </a:rPr>
              <a:t>SYSTEMIC</a:t>
            </a:r>
            <a:br>
              <a:rPr lang="ro-RO" dirty="0">
                <a:solidFill>
                  <a:srgbClr val="002060"/>
                </a:solidFill>
              </a:rPr>
            </a:br>
            <a:r>
              <a:rPr lang="ro-RO" dirty="0">
                <a:solidFill>
                  <a:srgbClr val="002060"/>
                </a:solidFill>
              </a:rPr>
              <a:t>ADJUSTMENTS</a:t>
            </a:r>
            <a:endParaRPr lang="ro-RO" dirty="0">
              <a:solidFill>
                <a:schemeClr val="tx2"/>
              </a:solidFill>
            </a:endParaRPr>
          </a:p>
        </p:txBody>
      </p:sp>
      <p:sp>
        <p:nvSpPr>
          <p:cNvPr id="3" name="Content Placeholder 2">
            <a:extLst>
              <a:ext uri="{FF2B5EF4-FFF2-40B4-BE49-F238E27FC236}">
                <a16:creationId xmlns:a16="http://schemas.microsoft.com/office/drawing/2014/main" id="{FD9F110E-A1C9-5AB4-0B5D-662B066F0D11}"/>
              </a:ext>
            </a:extLst>
          </p:cNvPr>
          <p:cNvSpPr>
            <a:spLocks noGrp="1"/>
          </p:cNvSpPr>
          <p:nvPr>
            <p:ph idx="1"/>
          </p:nvPr>
        </p:nvSpPr>
        <p:spPr>
          <a:xfrm>
            <a:off x="178937" y="2324277"/>
            <a:ext cx="6976405" cy="4938514"/>
          </a:xfrm>
        </p:spPr>
        <p:txBody>
          <a:bodyPr>
            <a:noAutofit/>
          </a:bodyPr>
          <a:lstStyle/>
          <a:p>
            <a:pPr marL="0" indent="0">
              <a:lnSpc>
                <a:spcPct val="100000"/>
              </a:lnSpc>
              <a:buNone/>
            </a:pPr>
            <a:endParaRPr lang="ro-RO" sz="1800" dirty="0">
              <a:solidFill>
                <a:schemeClr val="tx2"/>
              </a:solidFill>
              <a:effectLst/>
              <a:latin typeface="+mj-lt"/>
              <a:ea typeface="Times New Roman" panose="02020603050405020304" pitchFamily="18" charset="0"/>
            </a:endParaRPr>
          </a:p>
          <a:p>
            <a:pPr marL="0" indent="0">
              <a:lnSpc>
                <a:spcPct val="100000"/>
              </a:lnSpc>
              <a:buNone/>
            </a:pPr>
            <a:r>
              <a:rPr lang="ro-RO" sz="1800" dirty="0" err="1">
                <a:solidFill>
                  <a:schemeClr val="tx2"/>
                </a:solidFill>
                <a:effectLst/>
                <a:latin typeface="+mj-lt"/>
                <a:ea typeface="Times New Roman" panose="02020603050405020304" pitchFamily="18" charset="0"/>
              </a:rPr>
              <a:t>Judge</a:t>
            </a:r>
            <a:r>
              <a:rPr lang="ro-RO" sz="1800" dirty="0">
                <a:solidFill>
                  <a:schemeClr val="tx2"/>
                </a:solidFill>
                <a:effectLst/>
                <a:latin typeface="+mj-lt"/>
                <a:ea typeface="Times New Roman" panose="02020603050405020304" pitchFamily="18" charset="0"/>
              </a:rPr>
              <a:t> </a:t>
            </a:r>
            <a:r>
              <a:rPr lang="ro-RO" sz="1800" dirty="0" err="1">
                <a:solidFill>
                  <a:schemeClr val="tx2"/>
                </a:solidFill>
                <a:effectLst/>
                <a:latin typeface="+mj-lt"/>
                <a:ea typeface="Times New Roman" panose="02020603050405020304" pitchFamily="18" charset="0"/>
              </a:rPr>
              <a:t>Wojtyczek</a:t>
            </a:r>
            <a:endParaRPr lang="ro-RO" sz="1800" dirty="0">
              <a:solidFill>
                <a:schemeClr val="tx2"/>
              </a:solidFill>
              <a:effectLst/>
              <a:latin typeface="+mj-lt"/>
              <a:ea typeface="Times New Roman" panose="02020603050405020304" pitchFamily="18" charset="0"/>
            </a:endParaRPr>
          </a:p>
          <a:p>
            <a:pPr marL="0" indent="0" algn="just">
              <a:lnSpc>
                <a:spcPct val="100000"/>
              </a:lnSpc>
              <a:buNone/>
            </a:pPr>
            <a:r>
              <a:rPr lang="ro-RO" sz="1400" dirty="0">
                <a:solidFill>
                  <a:schemeClr val="tx2"/>
                </a:solidFill>
                <a:effectLst/>
                <a:latin typeface="+mj-lt"/>
                <a:ea typeface="MS Mincho" panose="02020609040205080304" pitchFamily="49" charset="-128"/>
                <a:cs typeface="Times New Roman" panose="02020603050405020304" pitchFamily="18" charset="0"/>
              </a:rPr>
              <a:t>	</a:t>
            </a:r>
            <a:r>
              <a:rPr lang="en-GB" sz="1800" dirty="0">
                <a:solidFill>
                  <a:srgbClr val="002060"/>
                </a:solidFill>
                <a:effectLst/>
                <a:latin typeface="+mj-lt"/>
                <a:ea typeface="MS Mincho" panose="02020609040205080304" pitchFamily="49" charset="-128"/>
                <a:cs typeface="Times New Roman" panose="02020603050405020304" pitchFamily="18" charset="0"/>
              </a:rPr>
              <a:t>The guarantees of judicial independence are not special human rights granted to individual persons holding judicial office, and they do not increase the degree of protection that individuals holding judicial office enjoy as human rights holders. Equally, they do not broaden the scope of the human rights enjoyed by those individuals. On the contrary, judicial integrity and independence may justify deeper interference with judges’ rights than in the case of ordinary citizens.”</a:t>
            </a:r>
          </a:p>
          <a:p>
            <a:pPr marL="0" indent="0" algn="just">
              <a:lnSpc>
                <a:spcPct val="100000"/>
              </a:lnSpc>
              <a:buNone/>
            </a:pPr>
            <a:r>
              <a:rPr lang="en-GB" sz="1800" dirty="0">
                <a:solidFill>
                  <a:srgbClr val="002060"/>
                </a:solidFill>
                <a:effectLst/>
                <a:latin typeface="+mj-lt"/>
                <a:ea typeface="MS Mincho" panose="02020609040205080304" pitchFamily="49" charset="-128"/>
              </a:rPr>
              <a:t>	Applying Article 10 guarantees to official speech would mean that the manner in which a State organ speaks is to be considered a matter of personal freedom.</a:t>
            </a:r>
            <a:endParaRPr lang="en-RO" sz="1800" dirty="0">
              <a:solidFill>
                <a:srgbClr val="002060"/>
              </a:solidFill>
              <a:effectLst/>
              <a:latin typeface="+mj-lt"/>
              <a:ea typeface="MS Mincho" panose="02020609040205080304" pitchFamily="49" charset="-128"/>
              <a:cs typeface="Times New Roman" panose="02020603050405020304" pitchFamily="18" charset="0"/>
            </a:endParaRPr>
          </a:p>
        </p:txBody>
      </p:sp>
      <p:pic>
        <p:nvPicPr>
          <p:cNvPr id="4" name="Picture 3" descr="A close-up of a pattern of circles&#10;&#10;Description automatically generated">
            <a:extLst>
              <a:ext uri="{FF2B5EF4-FFF2-40B4-BE49-F238E27FC236}">
                <a16:creationId xmlns:a16="http://schemas.microsoft.com/office/drawing/2014/main" id="{A7251BF5-F114-0F06-3134-52DC9465937F}"/>
              </a:ext>
            </a:extLst>
          </p:cNvPr>
          <p:cNvPicPr>
            <a:picLocks noChangeAspect="1"/>
          </p:cNvPicPr>
          <p:nvPr/>
        </p:nvPicPr>
        <p:blipFill rotWithShape="1">
          <a:blip r:embed="rId2"/>
          <a:srcRect l="16626" r="16625"/>
          <a:stretch/>
        </p:blipFill>
        <p:spPr>
          <a:xfrm>
            <a:off x="7150216" y="43116"/>
            <a:ext cx="5071908" cy="5519487"/>
          </a:xfrm>
          <a:prstGeom prst="rect">
            <a:avLst/>
          </a:prstGeom>
        </p:spPr>
      </p:pic>
    </p:spTree>
    <p:extLst>
      <p:ext uri="{BB962C8B-B14F-4D97-AF65-F5344CB8AC3E}">
        <p14:creationId xmlns:p14="http://schemas.microsoft.com/office/powerpoint/2010/main" val="321994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A38462D-2E30-0E7C-0371-8E0740A97B93}"/>
              </a:ext>
            </a:extLst>
          </p:cNvPr>
          <p:cNvSpPr>
            <a:spLocks noGrp="1"/>
          </p:cNvSpPr>
          <p:nvPr>
            <p:ph type="title"/>
          </p:nvPr>
        </p:nvSpPr>
        <p:spPr>
          <a:xfrm>
            <a:off x="457200" y="728905"/>
            <a:ext cx="4952999" cy="2244178"/>
          </a:xfrm>
        </p:spPr>
        <p:txBody>
          <a:bodyPr>
            <a:normAutofit/>
          </a:bodyPr>
          <a:lstStyle/>
          <a:p>
            <a:r>
              <a:rPr lang="ro-RO">
                <a:solidFill>
                  <a:schemeClr val="tx2"/>
                </a:solidFill>
              </a:rPr>
              <a:t>ECHR</a:t>
            </a:r>
          </a:p>
        </p:txBody>
      </p:sp>
      <p:sp>
        <p:nvSpPr>
          <p:cNvPr id="3" name="Content Placeholder 2">
            <a:extLst>
              <a:ext uri="{FF2B5EF4-FFF2-40B4-BE49-F238E27FC236}">
                <a16:creationId xmlns:a16="http://schemas.microsoft.com/office/drawing/2014/main" id="{7313E50E-6AD9-A22B-2753-701C386AC079}"/>
              </a:ext>
            </a:extLst>
          </p:cNvPr>
          <p:cNvSpPr>
            <a:spLocks noGrp="1"/>
          </p:cNvSpPr>
          <p:nvPr>
            <p:ph idx="1"/>
          </p:nvPr>
        </p:nvSpPr>
        <p:spPr>
          <a:xfrm>
            <a:off x="457200" y="3276600"/>
            <a:ext cx="4952999" cy="2744892"/>
          </a:xfrm>
        </p:spPr>
        <p:txBody>
          <a:bodyPr>
            <a:normAutofit/>
          </a:bodyPr>
          <a:lstStyle/>
          <a:p>
            <a:pPr>
              <a:lnSpc>
                <a:spcPct val="100000"/>
              </a:lnSpc>
            </a:pPr>
            <a:r>
              <a:rPr lang="en-US" sz="1500">
                <a:solidFill>
                  <a:schemeClr val="tx2"/>
                </a:solidFill>
              </a:rPr>
              <a:t>ART. 1 - The High Contracting Parties shall secure to everyone within their jurisdiction the rights and freedoms defined in Section I of this Convention.</a:t>
            </a:r>
          </a:p>
          <a:p>
            <a:pPr>
              <a:lnSpc>
                <a:spcPct val="100000"/>
              </a:lnSpc>
            </a:pPr>
            <a:r>
              <a:rPr lang="en-US" sz="1500" b="1">
                <a:solidFill>
                  <a:schemeClr val="tx2"/>
                </a:solidFill>
              </a:rPr>
              <a:t>JURISDICTION</a:t>
            </a:r>
          </a:p>
          <a:p>
            <a:pPr>
              <a:lnSpc>
                <a:spcPct val="100000"/>
              </a:lnSpc>
            </a:pPr>
            <a:r>
              <a:rPr lang="en-US" sz="1500" b="1">
                <a:solidFill>
                  <a:schemeClr val="tx2"/>
                </a:solidFill>
              </a:rPr>
              <a:t>MINIMUM STANDARD OF PROTECTION</a:t>
            </a:r>
          </a:p>
          <a:p>
            <a:pPr>
              <a:lnSpc>
                <a:spcPct val="100000"/>
              </a:lnSpc>
            </a:pPr>
            <a:r>
              <a:rPr lang="en-US" sz="1500" b="1">
                <a:solidFill>
                  <a:schemeClr val="tx2"/>
                </a:solidFill>
              </a:rPr>
              <a:t>SELF EXECUTING TREATY</a:t>
            </a:r>
          </a:p>
          <a:p>
            <a:pPr lvl="1">
              <a:lnSpc>
                <a:spcPct val="100000"/>
              </a:lnSpc>
            </a:pPr>
            <a:r>
              <a:rPr lang="en-US" sz="1500">
                <a:solidFill>
                  <a:schemeClr val="tx2"/>
                </a:solidFill>
              </a:rPr>
              <a:t>OBJECTIVE BOUND</a:t>
            </a:r>
          </a:p>
          <a:p>
            <a:pPr lvl="1">
              <a:lnSpc>
                <a:spcPct val="100000"/>
              </a:lnSpc>
            </a:pPr>
            <a:r>
              <a:rPr lang="en-US" sz="1500">
                <a:solidFill>
                  <a:schemeClr val="tx2"/>
                </a:solidFill>
              </a:rPr>
              <a:t>DIRECT APPLICABILITY</a:t>
            </a:r>
          </a:p>
          <a:p>
            <a:pPr marL="201168" lvl="1" indent="0">
              <a:lnSpc>
                <a:spcPct val="100000"/>
              </a:lnSpc>
              <a:buNone/>
            </a:pPr>
            <a:endParaRPr lang="en-US" sz="1500">
              <a:solidFill>
                <a:schemeClr val="tx2"/>
              </a:solidFill>
            </a:endParaRPr>
          </a:p>
        </p:txBody>
      </p:sp>
      <p:pic>
        <p:nvPicPr>
          <p:cNvPr id="4" name="Picture 3">
            <a:extLst>
              <a:ext uri="{FF2B5EF4-FFF2-40B4-BE49-F238E27FC236}">
                <a16:creationId xmlns:a16="http://schemas.microsoft.com/office/drawing/2014/main" id="{E79D888D-CF80-632D-C99C-05FCDA6ACE7A}"/>
              </a:ext>
            </a:extLst>
          </p:cNvPr>
          <p:cNvPicPr>
            <a:picLocks noChangeAspect="1"/>
          </p:cNvPicPr>
          <p:nvPr/>
        </p:nvPicPr>
        <p:blipFill rotWithShape="1">
          <a:blip r:embed="rId2"/>
          <a:srcRect l="16957" r="16294"/>
          <a:stretch/>
        </p:blipFill>
        <p:spPr>
          <a:xfrm>
            <a:off x="5791200" y="669256"/>
            <a:ext cx="5320206" cy="5519487"/>
          </a:xfrm>
          <a:prstGeom prst="rect">
            <a:avLst/>
          </a:prstGeom>
        </p:spPr>
      </p:pic>
    </p:spTree>
    <p:extLst>
      <p:ext uri="{BB962C8B-B14F-4D97-AF65-F5344CB8AC3E}">
        <p14:creationId xmlns:p14="http://schemas.microsoft.com/office/powerpoint/2010/main" val="330146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E29A415-99E9-061F-2B23-FC682AE8CA46}"/>
              </a:ext>
            </a:extLst>
          </p:cNvPr>
          <p:cNvSpPr>
            <a:spLocks noGrp="1"/>
          </p:cNvSpPr>
          <p:nvPr>
            <p:ph type="title"/>
          </p:nvPr>
        </p:nvSpPr>
        <p:spPr>
          <a:xfrm>
            <a:off x="457200" y="728905"/>
            <a:ext cx="4952999" cy="2244178"/>
          </a:xfrm>
        </p:spPr>
        <p:txBody>
          <a:bodyPr>
            <a:normAutofit/>
          </a:bodyPr>
          <a:lstStyle/>
          <a:p>
            <a:r>
              <a:rPr lang="ro-RO" dirty="0">
                <a:solidFill>
                  <a:srgbClr val="002060"/>
                </a:solidFill>
              </a:rPr>
              <a:t>SYSTEMIC</a:t>
            </a:r>
            <a:br>
              <a:rPr lang="ro-RO" dirty="0">
                <a:solidFill>
                  <a:srgbClr val="002060"/>
                </a:solidFill>
              </a:rPr>
            </a:br>
            <a:r>
              <a:rPr lang="ro-RO" dirty="0">
                <a:solidFill>
                  <a:srgbClr val="002060"/>
                </a:solidFill>
              </a:rPr>
              <a:t>ADJUSTMENTS</a:t>
            </a:r>
            <a:endParaRPr lang="ro-RO" dirty="0">
              <a:solidFill>
                <a:schemeClr val="tx2"/>
              </a:solidFill>
            </a:endParaRPr>
          </a:p>
        </p:txBody>
      </p:sp>
      <p:sp>
        <p:nvSpPr>
          <p:cNvPr id="3" name="Content Placeholder 2">
            <a:extLst>
              <a:ext uri="{FF2B5EF4-FFF2-40B4-BE49-F238E27FC236}">
                <a16:creationId xmlns:a16="http://schemas.microsoft.com/office/drawing/2014/main" id="{FD9F110E-A1C9-5AB4-0B5D-662B066F0D11}"/>
              </a:ext>
            </a:extLst>
          </p:cNvPr>
          <p:cNvSpPr>
            <a:spLocks noGrp="1"/>
          </p:cNvSpPr>
          <p:nvPr>
            <p:ph idx="1"/>
          </p:nvPr>
        </p:nvSpPr>
        <p:spPr>
          <a:xfrm>
            <a:off x="178937" y="2324277"/>
            <a:ext cx="6976405" cy="4938514"/>
          </a:xfrm>
        </p:spPr>
        <p:txBody>
          <a:bodyPr>
            <a:noAutofit/>
          </a:bodyPr>
          <a:lstStyle/>
          <a:p>
            <a:pPr marL="0" indent="0" algn="just">
              <a:lnSpc>
                <a:spcPct val="100000"/>
              </a:lnSpc>
              <a:buNone/>
            </a:pPr>
            <a:r>
              <a:rPr lang="ro-RO" sz="1600" dirty="0">
                <a:solidFill>
                  <a:schemeClr val="tx2"/>
                </a:solidFill>
                <a:latin typeface="+mj-lt"/>
                <a:ea typeface="MS Mincho" panose="02020609040205080304" pitchFamily="49" charset="-128"/>
                <a:cs typeface="Times New Roman" panose="02020603050405020304" pitchFamily="18" charset="0"/>
              </a:rPr>
              <a:t>T</a:t>
            </a:r>
            <a:r>
              <a:rPr lang="en-GB" sz="1600" dirty="0">
                <a:solidFill>
                  <a:srgbClr val="002060"/>
                </a:solidFill>
                <a:effectLst/>
                <a:latin typeface="+mj-lt"/>
                <a:ea typeface="MS Mincho" panose="02020609040205080304" pitchFamily="49" charset="-128"/>
                <a:cs typeface="Times New Roman" panose="02020603050405020304" pitchFamily="18" charset="0"/>
              </a:rPr>
              <a:t>he instant case is a public-law dispute between two organs of the Hungarian State: the Supreme Court and Parliament, acting in its capacity as the constituent power. It concerns fundamental questions of the rule of law in general and judicial independence in particular, but it remains outside the scope of the jurisdiction of the European Court of Human Rights. Other tools exist for protecting judicial independence within the framework of the Council of Europe and within the European Union.</a:t>
            </a:r>
            <a:endParaRPr lang="en-RO" sz="1600" dirty="0">
              <a:solidFill>
                <a:srgbClr val="002060"/>
              </a:solidFill>
              <a:latin typeface="+mj-lt"/>
              <a:ea typeface="MS Mincho" panose="02020609040205080304" pitchFamily="49" charset="-128"/>
              <a:cs typeface="Times New Roman" panose="02020603050405020304" pitchFamily="18" charset="0"/>
            </a:endParaRPr>
          </a:p>
          <a:p>
            <a:pPr marL="0" indent="0" algn="just">
              <a:lnSpc>
                <a:spcPct val="100000"/>
              </a:lnSpc>
              <a:buNone/>
            </a:pPr>
            <a:r>
              <a:rPr lang="en-GB" sz="1600" dirty="0">
                <a:solidFill>
                  <a:srgbClr val="002060"/>
                </a:solidFill>
                <a:effectLst/>
                <a:latin typeface="+mj-lt"/>
                <a:ea typeface="MS Mincho" panose="02020609040205080304" pitchFamily="49" charset="-128"/>
                <a:cs typeface="Times New Roman" panose="02020603050405020304" pitchFamily="18" charset="0"/>
              </a:rPr>
              <a:t>The majority decided to consider that certain legal positions of State organs are covered by the provisions of the Convention, extending their applicability to State organs. Moreover, legal rules pertaining to judicial independence are interpreted in a manner which seems to transform them into special human rights granted to judges. In this way the Court has extended its jurisdiction to certain public-law disputes between State organs, by trying to characterise them as human rights disputes. This is a major change in the European paradigm of human rights protection and a challenge to the European legal tradition. </a:t>
            </a:r>
            <a:endParaRPr lang="en-RO" sz="1600" dirty="0">
              <a:solidFill>
                <a:srgbClr val="002060"/>
              </a:solidFill>
              <a:effectLst/>
              <a:latin typeface="+mj-lt"/>
              <a:ea typeface="MS Mincho" panose="02020609040205080304" pitchFamily="49" charset="-128"/>
              <a:cs typeface="Times New Roman" panose="02020603050405020304" pitchFamily="18" charset="0"/>
            </a:endParaRPr>
          </a:p>
        </p:txBody>
      </p:sp>
      <p:pic>
        <p:nvPicPr>
          <p:cNvPr id="4" name="Picture 3" descr="A close-up of a pattern of circles&#10;&#10;Description automatically generated">
            <a:extLst>
              <a:ext uri="{FF2B5EF4-FFF2-40B4-BE49-F238E27FC236}">
                <a16:creationId xmlns:a16="http://schemas.microsoft.com/office/drawing/2014/main" id="{A7251BF5-F114-0F06-3134-52DC9465937F}"/>
              </a:ext>
            </a:extLst>
          </p:cNvPr>
          <p:cNvPicPr>
            <a:picLocks noChangeAspect="1"/>
          </p:cNvPicPr>
          <p:nvPr/>
        </p:nvPicPr>
        <p:blipFill rotWithShape="1">
          <a:blip r:embed="rId2"/>
          <a:srcRect l="16626" r="16625"/>
          <a:stretch/>
        </p:blipFill>
        <p:spPr>
          <a:xfrm>
            <a:off x="7150216" y="43116"/>
            <a:ext cx="5071908" cy="5519487"/>
          </a:xfrm>
          <a:prstGeom prst="rect">
            <a:avLst/>
          </a:prstGeom>
        </p:spPr>
      </p:pic>
    </p:spTree>
    <p:extLst>
      <p:ext uri="{BB962C8B-B14F-4D97-AF65-F5344CB8AC3E}">
        <p14:creationId xmlns:p14="http://schemas.microsoft.com/office/powerpoint/2010/main" val="3028091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E29A415-99E9-061F-2B23-FC682AE8CA46}"/>
              </a:ext>
            </a:extLst>
          </p:cNvPr>
          <p:cNvSpPr>
            <a:spLocks noGrp="1"/>
          </p:cNvSpPr>
          <p:nvPr>
            <p:ph type="title"/>
          </p:nvPr>
        </p:nvSpPr>
        <p:spPr>
          <a:xfrm>
            <a:off x="457200" y="728905"/>
            <a:ext cx="4952999" cy="2244178"/>
          </a:xfrm>
        </p:spPr>
        <p:txBody>
          <a:bodyPr>
            <a:normAutofit/>
          </a:bodyPr>
          <a:lstStyle/>
          <a:p>
            <a:r>
              <a:rPr lang="ro-RO" dirty="0">
                <a:solidFill>
                  <a:srgbClr val="002060"/>
                </a:solidFill>
              </a:rPr>
              <a:t>SYSTEMIC</a:t>
            </a:r>
            <a:br>
              <a:rPr lang="ro-RO" dirty="0">
                <a:solidFill>
                  <a:srgbClr val="002060"/>
                </a:solidFill>
              </a:rPr>
            </a:br>
            <a:r>
              <a:rPr lang="ro-RO" dirty="0">
                <a:solidFill>
                  <a:srgbClr val="002060"/>
                </a:solidFill>
              </a:rPr>
              <a:t>ADJUSTMENTS</a:t>
            </a:r>
            <a:endParaRPr lang="ro-RO" dirty="0">
              <a:solidFill>
                <a:schemeClr val="tx2"/>
              </a:solidFill>
            </a:endParaRPr>
          </a:p>
        </p:txBody>
      </p:sp>
      <p:sp>
        <p:nvSpPr>
          <p:cNvPr id="3" name="Content Placeholder 2">
            <a:extLst>
              <a:ext uri="{FF2B5EF4-FFF2-40B4-BE49-F238E27FC236}">
                <a16:creationId xmlns:a16="http://schemas.microsoft.com/office/drawing/2014/main" id="{FD9F110E-A1C9-5AB4-0B5D-662B066F0D11}"/>
              </a:ext>
            </a:extLst>
          </p:cNvPr>
          <p:cNvSpPr>
            <a:spLocks noGrp="1"/>
          </p:cNvSpPr>
          <p:nvPr>
            <p:ph idx="1"/>
          </p:nvPr>
        </p:nvSpPr>
        <p:spPr>
          <a:xfrm>
            <a:off x="178937" y="2324277"/>
            <a:ext cx="6976405" cy="4938514"/>
          </a:xfrm>
        </p:spPr>
        <p:txBody>
          <a:bodyPr>
            <a:noAutofit/>
          </a:bodyPr>
          <a:lstStyle/>
          <a:p>
            <a:pPr marL="0" indent="0">
              <a:lnSpc>
                <a:spcPct val="100000"/>
              </a:lnSpc>
              <a:buNone/>
            </a:pPr>
            <a:endParaRPr lang="ro-RO" sz="1800" spc="-1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0000"/>
              </a:lnSpc>
              <a:buNone/>
            </a:pPr>
            <a:endParaRPr lang="ro-RO" sz="1800" spc="-10" dirty="0">
              <a:solidFill>
                <a:schemeClr val="tx1"/>
              </a:solidFill>
              <a:latin typeface="+mj-lt"/>
              <a:ea typeface="Calibri" panose="020F0502020204030204" pitchFamily="34" charset="0"/>
              <a:cs typeface="Times New Roman" panose="02020603050405020304" pitchFamily="18" charset="0"/>
            </a:endParaRPr>
          </a:p>
          <a:p>
            <a:pPr marL="0" indent="0">
              <a:lnSpc>
                <a:spcPct val="100000"/>
              </a:lnSpc>
              <a:buNone/>
            </a:pPr>
            <a:endParaRPr lang="ro-RO" sz="1800" spc="-10" dirty="0">
              <a:solidFill>
                <a:schemeClr val="tx1"/>
              </a:solidFill>
              <a:latin typeface="+mj-lt"/>
              <a:ea typeface="Calibri" panose="020F0502020204030204" pitchFamily="34" charset="0"/>
              <a:cs typeface="Times New Roman" panose="02020603050405020304" pitchFamily="18" charset="0"/>
            </a:endParaRPr>
          </a:p>
          <a:p>
            <a:pPr marL="0" indent="0">
              <a:lnSpc>
                <a:spcPct val="100000"/>
              </a:lnSpc>
              <a:buNone/>
            </a:pPr>
            <a:r>
              <a:rPr lang="ro-RO" sz="1800" spc="-10" dirty="0" err="1">
                <a:solidFill>
                  <a:schemeClr val="tx1"/>
                </a:solidFill>
                <a:latin typeface="+mj-lt"/>
                <a:ea typeface="Calibri" panose="020F0502020204030204" pitchFamily="34" charset="0"/>
                <a:cs typeface="Times New Roman" panose="02020603050405020304" pitchFamily="18" charset="0"/>
              </a:rPr>
              <a:t>Judge</a:t>
            </a:r>
            <a:r>
              <a:rPr lang="ro-RO" sz="1800" spc="-10" dirty="0">
                <a:solidFill>
                  <a:schemeClr val="tx1"/>
                </a:solidFill>
                <a:latin typeface="+mj-lt"/>
                <a:ea typeface="Calibri" panose="020F0502020204030204" pitchFamily="34" charset="0"/>
                <a:cs typeface="Times New Roman" panose="02020603050405020304" pitchFamily="18" charset="0"/>
              </a:rPr>
              <a:t> </a:t>
            </a:r>
            <a:r>
              <a:rPr lang="ro-RO" sz="1800" spc="-10" dirty="0" err="1">
                <a:solidFill>
                  <a:schemeClr val="tx1"/>
                </a:solidFill>
                <a:effectLst/>
                <a:latin typeface="+mj-lt"/>
                <a:ea typeface="Calibri" panose="020F0502020204030204" pitchFamily="34" charset="0"/>
                <a:cs typeface="Times New Roman" panose="02020603050405020304" pitchFamily="18" charset="0"/>
              </a:rPr>
              <a:t>Pejchal</a:t>
            </a:r>
            <a:r>
              <a:rPr lang="ro-RO" sz="1800" spc="-10" dirty="0">
                <a:solidFill>
                  <a:schemeClr val="tx1"/>
                </a:solidFill>
                <a:latin typeface="+mj-lt"/>
                <a:ea typeface="Calibri" panose="020F0502020204030204" pitchFamily="34" charset="0"/>
                <a:cs typeface="Times New Roman" panose="02020603050405020304" pitchFamily="18" charset="0"/>
              </a:rPr>
              <a:t>:</a:t>
            </a:r>
            <a:r>
              <a:rPr lang="ro-RO" sz="1800" spc="-10" dirty="0">
                <a:solidFill>
                  <a:schemeClr val="tx1"/>
                </a:solidFill>
                <a:effectLst/>
                <a:latin typeface="+mj-lt"/>
                <a:ea typeface="Calibri" panose="020F0502020204030204" pitchFamily="34" charset="0"/>
                <a:cs typeface="Times New Roman" panose="02020603050405020304" pitchFamily="18" charset="0"/>
              </a:rPr>
              <a:t> </a:t>
            </a:r>
          </a:p>
          <a:p>
            <a:pPr indent="180340" algn="just"/>
            <a:r>
              <a:rPr lang="ro-RO" sz="1800" spc="-10" dirty="0">
                <a:solidFill>
                  <a:schemeClr val="tx1"/>
                </a:solidFill>
                <a:latin typeface="+mj-lt"/>
                <a:ea typeface="Calibri" panose="020F0502020204030204" pitchFamily="34" charset="0"/>
                <a:cs typeface="Times New Roman" panose="02020603050405020304" pitchFamily="18" charset="0"/>
              </a:rPr>
              <a:t>	</a:t>
            </a:r>
            <a:r>
              <a:rPr lang="ro-RO" sz="1800" spc="-10" dirty="0">
                <a:solidFill>
                  <a:srgbClr val="002060"/>
                </a:solidFill>
                <a:effectLst/>
                <a:latin typeface="+mj-lt"/>
                <a:ea typeface="Calibri" panose="020F0502020204030204" pitchFamily="34" charset="0"/>
                <a:cs typeface="Times New Roman" panose="02020603050405020304" pitchFamily="18" charset="0"/>
              </a:rPr>
              <a:t>„</a:t>
            </a:r>
            <a:r>
              <a:rPr lang="en-GB" sz="1800" dirty="0">
                <a:solidFill>
                  <a:srgbClr val="002060"/>
                </a:solidFill>
                <a:effectLst/>
                <a:latin typeface="+mj-lt"/>
                <a:ea typeface="MS Mincho" panose="02020609040205080304" pitchFamily="49" charset="-128"/>
                <a:cs typeface="Times New Roman" panose="02020603050405020304" pitchFamily="18" charset="0"/>
              </a:rPr>
              <a:t>In my opinion, an international court established by the member States of an international organisation cannot </a:t>
            </a:r>
            <a:r>
              <a:rPr lang="en-GB" sz="1800" i="1" dirty="0">
                <a:solidFill>
                  <a:srgbClr val="002060"/>
                </a:solidFill>
                <a:effectLst/>
                <a:latin typeface="+mj-lt"/>
                <a:ea typeface="MS Mincho" panose="02020609040205080304" pitchFamily="49" charset="-128"/>
                <a:cs typeface="Times New Roman" panose="02020603050405020304" pitchFamily="18" charset="0"/>
              </a:rPr>
              <a:t>de facto</a:t>
            </a:r>
            <a:r>
              <a:rPr lang="en-GB" sz="1800" dirty="0">
                <a:solidFill>
                  <a:srgbClr val="002060"/>
                </a:solidFill>
                <a:effectLst/>
                <a:latin typeface="+mj-lt"/>
                <a:ea typeface="MS Mincho" panose="02020609040205080304" pitchFamily="49" charset="-128"/>
                <a:cs typeface="Times New Roman" panose="02020603050405020304" pitchFamily="18" charset="0"/>
              </a:rPr>
              <a:t> decide on the question of who may or may not hold the highest judicial office in a sovereign democratic State, governed by the rule of law, which has equal standing to the other member States of that international organisation.</a:t>
            </a:r>
            <a:r>
              <a:rPr lang="en-RO" sz="1800" dirty="0">
                <a:solidFill>
                  <a:srgbClr val="002060"/>
                </a:solidFill>
                <a:latin typeface="+mj-lt"/>
                <a:ea typeface="MS Mincho" panose="02020609040205080304" pitchFamily="49" charset="-128"/>
                <a:cs typeface="Times New Roman" panose="02020603050405020304" pitchFamily="18" charset="0"/>
              </a:rPr>
              <a:t> </a:t>
            </a:r>
            <a:r>
              <a:rPr lang="en-GB" sz="1800" dirty="0">
                <a:solidFill>
                  <a:srgbClr val="002060"/>
                </a:solidFill>
                <a:effectLst/>
                <a:latin typeface="+mj-lt"/>
                <a:ea typeface="MS Mincho" panose="02020609040205080304" pitchFamily="49" charset="-128"/>
              </a:rPr>
              <a:t>I am profoundly convinced that the Court is unable to apply any Article of the Convention or the Protocols thereto in the present case.</a:t>
            </a:r>
            <a:r>
              <a:rPr lang="ro-RO" sz="1800" spc="-10" dirty="0">
                <a:solidFill>
                  <a:srgbClr val="002060"/>
                </a:solidFill>
                <a:effectLst/>
                <a:latin typeface="+mj-lt"/>
                <a:ea typeface="Calibri" panose="020F0502020204030204" pitchFamily="34" charset="0"/>
                <a:cs typeface="Times New Roman" panose="02020603050405020304" pitchFamily="18" charset="0"/>
              </a:rPr>
              <a:t>” </a:t>
            </a:r>
            <a:endParaRPr lang="ro-RO" sz="1800" dirty="0">
              <a:solidFill>
                <a:srgbClr val="002060"/>
              </a:solidFill>
              <a:latin typeface="+mj-lt"/>
            </a:endParaRPr>
          </a:p>
        </p:txBody>
      </p:sp>
      <p:pic>
        <p:nvPicPr>
          <p:cNvPr id="4" name="Picture 3" descr="A close-up of a pattern of circles&#10;&#10;Description automatically generated">
            <a:extLst>
              <a:ext uri="{FF2B5EF4-FFF2-40B4-BE49-F238E27FC236}">
                <a16:creationId xmlns:a16="http://schemas.microsoft.com/office/drawing/2014/main" id="{A7251BF5-F114-0F06-3134-52DC9465937F}"/>
              </a:ext>
            </a:extLst>
          </p:cNvPr>
          <p:cNvPicPr>
            <a:picLocks noChangeAspect="1"/>
          </p:cNvPicPr>
          <p:nvPr/>
        </p:nvPicPr>
        <p:blipFill rotWithShape="1">
          <a:blip r:embed="rId2"/>
          <a:srcRect l="16626" r="16625"/>
          <a:stretch/>
        </p:blipFill>
        <p:spPr>
          <a:xfrm>
            <a:off x="7150216" y="43116"/>
            <a:ext cx="5071908" cy="5519487"/>
          </a:xfrm>
          <a:prstGeom prst="rect">
            <a:avLst/>
          </a:prstGeom>
        </p:spPr>
      </p:pic>
    </p:spTree>
    <p:extLst>
      <p:ext uri="{BB962C8B-B14F-4D97-AF65-F5344CB8AC3E}">
        <p14:creationId xmlns:p14="http://schemas.microsoft.com/office/powerpoint/2010/main" val="2382440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E29A415-99E9-061F-2B23-FC682AE8CA46}"/>
              </a:ext>
            </a:extLst>
          </p:cNvPr>
          <p:cNvSpPr>
            <a:spLocks noGrp="1"/>
          </p:cNvSpPr>
          <p:nvPr>
            <p:ph type="title"/>
          </p:nvPr>
        </p:nvSpPr>
        <p:spPr>
          <a:xfrm>
            <a:off x="457200" y="728905"/>
            <a:ext cx="6605131" cy="2244178"/>
          </a:xfrm>
        </p:spPr>
        <p:txBody>
          <a:bodyPr>
            <a:normAutofit/>
          </a:bodyPr>
          <a:lstStyle/>
          <a:p>
            <a:r>
              <a:rPr lang="ro-RO" dirty="0">
                <a:solidFill>
                  <a:srgbClr val="002060"/>
                </a:solidFill>
              </a:rPr>
              <a:t>SYSTEMIC</a:t>
            </a:r>
            <a:br>
              <a:rPr lang="ro-RO" dirty="0">
                <a:solidFill>
                  <a:srgbClr val="002060"/>
                </a:solidFill>
              </a:rPr>
            </a:br>
            <a:r>
              <a:rPr lang="ro-RO" dirty="0">
                <a:solidFill>
                  <a:srgbClr val="002060"/>
                </a:solidFill>
              </a:rPr>
              <a:t>ADJUSTMENTS</a:t>
            </a:r>
            <a:endParaRPr lang="ro-RO" dirty="0">
              <a:solidFill>
                <a:schemeClr val="tx2"/>
              </a:solidFill>
            </a:endParaRPr>
          </a:p>
        </p:txBody>
      </p:sp>
      <p:sp>
        <p:nvSpPr>
          <p:cNvPr id="3" name="Content Placeholder 2">
            <a:extLst>
              <a:ext uri="{FF2B5EF4-FFF2-40B4-BE49-F238E27FC236}">
                <a16:creationId xmlns:a16="http://schemas.microsoft.com/office/drawing/2014/main" id="{FD9F110E-A1C9-5AB4-0B5D-662B066F0D11}"/>
              </a:ext>
            </a:extLst>
          </p:cNvPr>
          <p:cNvSpPr>
            <a:spLocks noGrp="1"/>
          </p:cNvSpPr>
          <p:nvPr>
            <p:ph idx="1"/>
          </p:nvPr>
        </p:nvSpPr>
        <p:spPr>
          <a:xfrm>
            <a:off x="178937" y="2324277"/>
            <a:ext cx="6976405" cy="4576836"/>
          </a:xfrm>
        </p:spPr>
        <p:txBody>
          <a:bodyPr>
            <a:noAutofit/>
          </a:bodyPr>
          <a:lstStyle/>
          <a:p>
            <a:pPr marL="0" indent="0" algn="just">
              <a:lnSpc>
                <a:spcPct val="100000"/>
              </a:lnSpc>
              <a:buNone/>
            </a:pPr>
            <a:r>
              <a:rPr lang="ro-RO" sz="1800" dirty="0" err="1">
                <a:solidFill>
                  <a:schemeClr val="tx1"/>
                </a:solidFill>
                <a:effectLst/>
                <a:latin typeface="+mj-lt"/>
                <a:ea typeface="Calibri" panose="020F0502020204030204" pitchFamily="34" charset="0"/>
                <a:cs typeface="Times New Roman" panose="02020603050405020304" pitchFamily="18" charset="0"/>
              </a:rPr>
              <a:t>Judges</a:t>
            </a:r>
            <a:r>
              <a:rPr lang="ro-RO" sz="1800" dirty="0">
                <a:solidFill>
                  <a:schemeClr val="tx1"/>
                </a:solidFill>
                <a:effectLst/>
                <a:latin typeface="+mj-lt"/>
                <a:ea typeface="Calibri" panose="020F0502020204030204" pitchFamily="34" charset="0"/>
                <a:cs typeface="Times New Roman" panose="02020603050405020304" pitchFamily="18" charset="0"/>
              </a:rPr>
              <a:t> </a:t>
            </a:r>
            <a:r>
              <a:rPr lang="ro-RO" sz="1800" dirty="0" err="1">
                <a:solidFill>
                  <a:schemeClr val="tx1"/>
                </a:solidFill>
                <a:effectLst/>
                <a:latin typeface="+mj-lt"/>
                <a:ea typeface="Calibri" panose="020F0502020204030204" pitchFamily="34" charset="0"/>
                <a:cs typeface="Times New Roman" panose="02020603050405020304" pitchFamily="18" charset="0"/>
              </a:rPr>
              <a:t>Pinto</a:t>
            </a:r>
            <a:r>
              <a:rPr lang="ro-RO" sz="1800" dirty="0">
                <a:solidFill>
                  <a:schemeClr val="tx1"/>
                </a:solidFill>
                <a:effectLst/>
                <a:latin typeface="+mj-lt"/>
                <a:ea typeface="Calibri" panose="020F0502020204030204" pitchFamily="34" charset="0"/>
                <a:cs typeface="Times New Roman" panose="02020603050405020304" pitchFamily="18" charset="0"/>
              </a:rPr>
              <a:t> de Albuquerque &amp; </a:t>
            </a:r>
            <a:r>
              <a:rPr lang="ro-RO" sz="1800" dirty="0" err="1">
                <a:solidFill>
                  <a:schemeClr val="tx1"/>
                </a:solidFill>
                <a:effectLst/>
                <a:latin typeface="+mj-lt"/>
                <a:ea typeface="Calibri" panose="020F0502020204030204" pitchFamily="34" charset="0"/>
                <a:cs typeface="Times New Roman" panose="02020603050405020304" pitchFamily="18" charset="0"/>
              </a:rPr>
              <a:t>Dedov</a:t>
            </a:r>
            <a:r>
              <a:rPr lang="ro-RO" sz="1800" dirty="0">
                <a:solidFill>
                  <a:schemeClr val="tx1"/>
                </a:solidFill>
                <a:effectLst/>
                <a:latin typeface="+mj-lt"/>
                <a:ea typeface="Calibri" panose="020F0502020204030204" pitchFamily="34" charset="0"/>
                <a:cs typeface="Times New Roman" panose="02020603050405020304" pitchFamily="18" charset="0"/>
              </a:rPr>
              <a:t>: </a:t>
            </a:r>
          </a:p>
          <a:p>
            <a:pPr marL="0" indent="0" algn="just">
              <a:lnSpc>
                <a:spcPct val="100000"/>
              </a:lnSpc>
              <a:buNone/>
            </a:pPr>
            <a:r>
              <a:rPr lang="en-GB" sz="1600" dirty="0">
                <a:solidFill>
                  <a:srgbClr val="002060"/>
                </a:solidFill>
                <a:effectLst/>
                <a:latin typeface="+mj-lt"/>
                <a:ea typeface="MS Mincho" panose="02020609040205080304" pitchFamily="49" charset="-128"/>
              </a:rPr>
              <a:t>	“The Convention today represents the European </a:t>
            </a:r>
            <a:r>
              <a:rPr lang="en-GB" sz="1600" i="1" dirty="0">
                <a:solidFill>
                  <a:srgbClr val="002060"/>
                </a:solidFill>
                <a:effectLst/>
                <a:latin typeface="+mj-lt"/>
                <a:ea typeface="MS Mincho" panose="02020609040205080304" pitchFamily="49" charset="-128"/>
              </a:rPr>
              <a:t>jus </a:t>
            </a:r>
            <a:r>
              <a:rPr lang="en-GB" sz="1600" i="1" dirty="0" err="1">
                <a:solidFill>
                  <a:srgbClr val="002060"/>
                </a:solidFill>
                <a:effectLst/>
                <a:latin typeface="+mj-lt"/>
                <a:ea typeface="MS Mincho" panose="02020609040205080304" pitchFamily="49" charset="-128"/>
              </a:rPr>
              <a:t>constitutionale</a:t>
            </a:r>
            <a:r>
              <a:rPr lang="en-GB" sz="1600" i="1" dirty="0">
                <a:solidFill>
                  <a:srgbClr val="002060"/>
                </a:solidFill>
                <a:effectLst/>
                <a:latin typeface="+mj-lt"/>
                <a:ea typeface="MS Mincho" panose="02020609040205080304" pitchFamily="49" charset="-128"/>
              </a:rPr>
              <a:t> commune</a:t>
            </a:r>
            <a:r>
              <a:rPr lang="en-GB" sz="1600" dirty="0">
                <a:solidFill>
                  <a:srgbClr val="002060"/>
                </a:solidFill>
                <a:effectLst/>
                <a:latin typeface="+mj-lt"/>
                <a:ea typeface="MS Mincho" panose="02020609040205080304" pitchFamily="49" charset="-128"/>
              </a:rPr>
              <a:t>. On the basis of the Convention, the Council of Europe may put forward a strong European constitutional claim, if need be, against any contradicting domestic constitutional claim, regardless of the size of the supporting political majority. In the present case, the Court did exactly that. And rightly so, for the sake of protecting first and foremost the rule of law and the institutional and functional independence of the judiciary in Hungary and, secondarily, the applicant’s individual right not to be sacked arbitrarily from his post as President of the Supreme Court. The respondent State could hide behind neither the principle of subsidiarity nor the doctrine of the margin of appreciation. In Europe, there is no cover from duly accepted international human rights law obligations in the thicket of domestic law, including constitutional law. May this highly demanding standard of human rights protection be applied equally to all Contracting Parties to the Convention”</a:t>
            </a:r>
            <a:endParaRPr lang="en-RO" sz="1600" dirty="0">
              <a:solidFill>
                <a:srgbClr val="002060"/>
              </a:solidFill>
              <a:effectLst/>
              <a:latin typeface="+mj-lt"/>
              <a:ea typeface="MS Mincho" panose="02020609040205080304" pitchFamily="49" charset="-128"/>
              <a:cs typeface="Times New Roman" panose="02020603050405020304" pitchFamily="18" charset="0"/>
            </a:endParaRPr>
          </a:p>
        </p:txBody>
      </p:sp>
      <p:pic>
        <p:nvPicPr>
          <p:cNvPr id="4" name="Picture 3" descr="A close-up of a pattern of circles&#10;&#10;Description automatically generated">
            <a:extLst>
              <a:ext uri="{FF2B5EF4-FFF2-40B4-BE49-F238E27FC236}">
                <a16:creationId xmlns:a16="http://schemas.microsoft.com/office/drawing/2014/main" id="{A7251BF5-F114-0F06-3134-52DC9465937F}"/>
              </a:ext>
            </a:extLst>
          </p:cNvPr>
          <p:cNvPicPr>
            <a:picLocks noChangeAspect="1"/>
          </p:cNvPicPr>
          <p:nvPr/>
        </p:nvPicPr>
        <p:blipFill rotWithShape="1">
          <a:blip r:embed="rId2"/>
          <a:srcRect l="16626" r="16625"/>
          <a:stretch/>
        </p:blipFill>
        <p:spPr>
          <a:xfrm>
            <a:off x="7150216" y="43116"/>
            <a:ext cx="5071908" cy="5519487"/>
          </a:xfrm>
          <a:prstGeom prst="rect">
            <a:avLst/>
          </a:prstGeom>
        </p:spPr>
      </p:pic>
    </p:spTree>
    <p:extLst>
      <p:ext uri="{BB962C8B-B14F-4D97-AF65-F5344CB8AC3E}">
        <p14:creationId xmlns:p14="http://schemas.microsoft.com/office/powerpoint/2010/main" val="617695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BC3FA84C-8729-4FD0-B361-46AE04B43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ight Triangle 5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8" name="Straight Connector 5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13D1539-BCD7-4062-7C58-564F345C9E7A}"/>
              </a:ext>
            </a:extLst>
          </p:cNvPr>
          <p:cNvSpPr>
            <a:spLocks noGrp="1"/>
          </p:cNvSpPr>
          <p:nvPr>
            <p:ph type="title"/>
          </p:nvPr>
        </p:nvSpPr>
        <p:spPr>
          <a:xfrm>
            <a:off x="457200" y="720773"/>
            <a:ext cx="10744186" cy="1611710"/>
          </a:xfrm>
        </p:spPr>
        <p:txBody>
          <a:bodyPr>
            <a:normAutofit/>
          </a:bodyPr>
          <a:lstStyle/>
          <a:p>
            <a:r>
              <a:rPr lang="en-US" dirty="0">
                <a:solidFill>
                  <a:srgbClr val="002060">
                    <a:alpha val="80000"/>
                  </a:srgbClr>
                </a:solidFill>
              </a:rPr>
              <a:t>Difficulties ▸1 BAKA</a:t>
            </a:r>
          </a:p>
        </p:txBody>
      </p:sp>
      <p:sp>
        <p:nvSpPr>
          <p:cNvPr id="88" name="Rectangle 87">
            <a:extLst>
              <a:ext uri="{FF2B5EF4-FFF2-40B4-BE49-F238E27FC236}">
                <a16:creationId xmlns:a16="http://schemas.microsoft.com/office/drawing/2014/main" id="{EB97ECD4-67DD-4166-9EC5-5D8834005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316" y="2403921"/>
            <a:ext cx="11806942" cy="38410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13C0E9E1-603E-8648-BB1F-A1ECAF96E3F0}"/>
              </a:ext>
            </a:extLst>
          </p:cNvPr>
          <p:cNvGraphicFramePr>
            <a:graphicFrameLocks noGrp="1"/>
          </p:cNvGraphicFramePr>
          <p:nvPr>
            <p:ph idx="1"/>
            <p:extLst>
              <p:ext uri="{D42A27DB-BD31-4B8C-83A1-F6EECF244321}">
                <p14:modId xmlns:p14="http://schemas.microsoft.com/office/powerpoint/2010/main" val="3749078940"/>
              </p:ext>
            </p:extLst>
          </p:nvPr>
        </p:nvGraphicFramePr>
        <p:xfrm>
          <a:off x="457200" y="2500757"/>
          <a:ext cx="10723563" cy="3676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813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13D1539-BCD7-4062-7C58-564F345C9E7A}"/>
              </a:ext>
            </a:extLst>
          </p:cNvPr>
          <p:cNvSpPr>
            <a:spLocks noGrp="1"/>
          </p:cNvSpPr>
          <p:nvPr>
            <p:ph type="title"/>
          </p:nvPr>
        </p:nvSpPr>
        <p:spPr>
          <a:xfrm>
            <a:off x="22826" y="720772"/>
            <a:ext cx="4153141" cy="5531079"/>
          </a:xfrm>
        </p:spPr>
        <p:txBody>
          <a:bodyPr>
            <a:normAutofit/>
          </a:bodyPr>
          <a:lstStyle/>
          <a:p>
            <a:r>
              <a:rPr lang="en-US" dirty="0">
                <a:solidFill>
                  <a:srgbClr val="002060">
                    <a:alpha val="80000"/>
                  </a:srgbClr>
                </a:solidFill>
              </a:rPr>
              <a:t>Difficulties ▸</a:t>
            </a:r>
            <a:br>
              <a:rPr lang="en-US" dirty="0">
                <a:solidFill>
                  <a:srgbClr val="002060">
                    <a:alpha val="80000"/>
                  </a:srgbClr>
                </a:solidFill>
              </a:rPr>
            </a:br>
            <a:r>
              <a:rPr lang="en-US" dirty="0">
                <a:solidFill>
                  <a:srgbClr val="002060">
                    <a:alpha val="80000"/>
                  </a:srgbClr>
                </a:solidFill>
              </a:rPr>
              <a:t>2 KOVESI</a:t>
            </a:r>
          </a:p>
        </p:txBody>
      </p:sp>
      <p:sp>
        <p:nvSpPr>
          <p:cNvPr id="46" name="Rectangle 45">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118250D7-52B1-233D-5F50-2A1B77DA62C2}"/>
              </a:ext>
            </a:extLst>
          </p:cNvPr>
          <p:cNvGraphicFramePr>
            <a:graphicFrameLocks noGrp="1"/>
          </p:cNvGraphicFramePr>
          <p:nvPr>
            <p:ph idx="1"/>
            <p:extLst>
              <p:ext uri="{D42A27DB-BD31-4B8C-83A1-F6EECF244321}">
                <p14:modId xmlns:p14="http://schemas.microsoft.com/office/powerpoint/2010/main" val="1654658641"/>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53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Rectangle 94">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Right Triangle 96">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ocument 98">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1" name="Group 100">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02" name="Straight Connector 101">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6DAD3A1-50CF-EA63-71D8-4EF93E6AD2F2}"/>
              </a:ext>
            </a:extLst>
          </p:cNvPr>
          <p:cNvSpPr>
            <a:spLocks noGrp="1"/>
          </p:cNvSpPr>
          <p:nvPr>
            <p:ph type="title"/>
          </p:nvPr>
        </p:nvSpPr>
        <p:spPr>
          <a:xfrm>
            <a:off x="457200" y="728907"/>
            <a:ext cx="4952999" cy="2244176"/>
          </a:xfrm>
        </p:spPr>
        <p:txBody>
          <a:bodyPr>
            <a:normAutofit/>
          </a:bodyPr>
          <a:lstStyle/>
          <a:p>
            <a:r>
              <a:rPr lang="en-US" dirty="0">
                <a:solidFill>
                  <a:schemeClr val="tx2"/>
                </a:solidFill>
              </a:rPr>
              <a:t>Difficulties ▸3 - PAJAK </a:t>
            </a:r>
            <a:endParaRPr lang="ro-RO" dirty="0">
              <a:solidFill>
                <a:schemeClr val="tx2"/>
              </a:solidFill>
            </a:endParaRPr>
          </a:p>
        </p:txBody>
      </p:sp>
      <p:sp>
        <p:nvSpPr>
          <p:cNvPr id="3" name="Content Placeholder 2">
            <a:extLst>
              <a:ext uri="{FF2B5EF4-FFF2-40B4-BE49-F238E27FC236}">
                <a16:creationId xmlns:a16="http://schemas.microsoft.com/office/drawing/2014/main" id="{2AF42DD7-08B3-9718-845C-CE8A76A829A1}"/>
              </a:ext>
            </a:extLst>
          </p:cNvPr>
          <p:cNvSpPr>
            <a:spLocks noGrp="1"/>
          </p:cNvSpPr>
          <p:nvPr>
            <p:ph idx="1"/>
          </p:nvPr>
        </p:nvSpPr>
        <p:spPr>
          <a:xfrm>
            <a:off x="457200" y="3276600"/>
            <a:ext cx="4952999" cy="2744892"/>
          </a:xfrm>
        </p:spPr>
        <p:txBody>
          <a:bodyPr>
            <a:normAutofit/>
          </a:bodyPr>
          <a:lstStyle/>
          <a:p>
            <a:pPr marL="0" indent="0" algn="just">
              <a:lnSpc>
                <a:spcPct val="100000"/>
              </a:lnSpc>
              <a:buNone/>
            </a:pPr>
            <a:r>
              <a:rPr lang="en-US" sz="1300" dirty="0">
                <a:solidFill>
                  <a:schemeClr val="tx2"/>
                </a:solidFill>
                <a:effectLst/>
                <a:latin typeface="+mj-lt"/>
              </a:rPr>
              <a:t>Article 6 ECHR does not guarantee a right of access to a court with the power to invalidate or override a law enacted by the legislature. In the same sense, Article 13 ECHR does not go so far as to guarantee a remedy allowing a Contracting State’s laws as such to be challenged before a national authority on the ground of being contrary to the Convention or to equivalent domestic norms </a:t>
            </a:r>
          </a:p>
          <a:p>
            <a:pPr>
              <a:lnSpc>
                <a:spcPct val="100000"/>
              </a:lnSpc>
            </a:pPr>
            <a:r>
              <a:rPr lang="en-US" sz="1300" dirty="0">
                <a:solidFill>
                  <a:schemeClr val="tx2"/>
                </a:solidFill>
                <a:latin typeface="+mj-lt"/>
              </a:rPr>
              <a:t>EXCEPTION IN THE NEW CASES ?: domestic judges – a subjective right for judges to challenge such regulations -</a:t>
            </a:r>
          </a:p>
          <a:p>
            <a:pPr>
              <a:lnSpc>
                <a:spcPct val="100000"/>
              </a:lnSpc>
            </a:pPr>
            <a:r>
              <a:rPr lang="en-US" sz="1300" dirty="0">
                <a:solidFill>
                  <a:schemeClr val="tx2"/>
                </a:solidFill>
                <a:effectLst/>
                <a:latin typeface="+mj-lt"/>
              </a:rPr>
              <a:t>ECtHR interprets Article 6 (1) ECHR as implicitly including a right for judges to challenge parliamentary legislation that affects their status or career </a:t>
            </a:r>
          </a:p>
          <a:p>
            <a:pPr>
              <a:lnSpc>
                <a:spcPct val="100000"/>
              </a:lnSpc>
            </a:pPr>
            <a:endParaRPr lang="en-US" sz="1300" dirty="0">
              <a:solidFill>
                <a:schemeClr val="tx2"/>
              </a:solidFill>
              <a:latin typeface="ArialMT"/>
            </a:endParaRPr>
          </a:p>
          <a:p>
            <a:pPr>
              <a:lnSpc>
                <a:spcPct val="100000"/>
              </a:lnSpc>
            </a:pPr>
            <a:endParaRPr lang="en-US" sz="1300" dirty="0">
              <a:solidFill>
                <a:schemeClr val="tx2"/>
              </a:solidFill>
              <a:effectLst/>
            </a:endParaRPr>
          </a:p>
          <a:p>
            <a:pPr>
              <a:lnSpc>
                <a:spcPct val="100000"/>
              </a:lnSpc>
            </a:pPr>
            <a:endParaRPr lang="ro-RO" sz="1300" dirty="0">
              <a:solidFill>
                <a:schemeClr val="tx2"/>
              </a:solidFill>
            </a:endParaRPr>
          </a:p>
        </p:txBody>
      </p:sp>
      <p:pic>
        <p:nvPicPr>
          <p:cNvPr id="49" name="Picture 48" descr="A digital balance scale using circles">
            <a:extLst>
              <a:ext uri="{FF2B5EF4-FFF2-40B4-BE49-F238E27FC236}">
                <a16:creationId xmlns:a16="http://schemas.microsoft.com/office/drawing/2014/main" id="{65510807-93A1-53D7-0B47-07EFE1CFE26A}"/>
              </a:ext>
            </a:extLst>
          </p:cNvPr>
          <p:cNvPicPr>
            <a:picLocks noChangeAspect="1"/>
          </p:cNvPicPr>
          <p:nvPr/>
        </p:nvPicPr>
        <p:blipFill>
          <a:blip r:embed="rId2"/>
          <a:srcRect l="22151" r="19533" b="1"/>
          <a:stretch/>
        </p:blipFill>
        <p:spPr>
          <a:xfrm>
            <a:off x="5791200" y="669256"/>
            <a:ext cx="5320206" cy="5519487"/>
          </a:xfrm>
          <a:prstGeom prst="rect">
            <a:avLst/>
          </a:prstGeom>
        </p:spPr>
      </p:pic>
    </p:spTree>
    <p:extLst>
      <p:ext uri="{BB962C8B-B14F-4D97-AF65-F5344CB8AC3E}">
        <p14:creationId xmlns:p14="http://schemas.microsoft.com/office/powerpoint/2010/main" val="2151691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Rectangle 99">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Right Triangle 101">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ocument 103">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6" name="Group 105">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07" name="Straight Connector 106">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6DAD3A1-50CF-EA63-71D8-4EF93E6AD2F2}"/>
              </a:ext>
            </a:extLst>
          </p:cNvPr>
          <p:cNvSpPr>
            <a:spLocks noGrp="1"/>
          </p:cNvSpPr>
          <p:nvPr>
            <p:ph type="title"/>
          </p:nvPr>
        </p:nvSpPr>
        <p:spPr>
          <a:xfrm>
            <a:off x="457200" y="728905"/>
            <a:ext cx="4952999" cy="2244178"/>
          </a:xfrm>
        </p:spPr>
        <p:txBody>
          <a:bodyPr>
            <a:normAutofit/>
          </a:bodyPr>
          <a:lstStyle/>
          <a:p>
            <a:r>
              <a:rPr lang="en-US" dirty="0">
                <a:solidFill>
                  <a:schemeClr val="tx2"/>
                </a:solidFill>
              </a:rPr>
              <a:t>Difficulties ▸3</a:t>
            </a:r>
            <a:endParaRPr lang="ro-RO" dirty="0">
              <a:solidFill>
                <a:schemeClr val="tx2"/>
              </a:solidFill>
            </a:endParaRPr>
          </a:p>
        </p:txBody>
      </p:sp>
      <p:sp>
        <p:nvSpPr>
          <p:cNvPr id="3" name="Content Placeholder 2">
            <a:extLst>
              <a:ext uri="{FF2B5EF4-FFF2-40B4-BE49-F238E27FC236}">
                <a16:creationId xmlns:a16="http://schemas.microsoft.com/office/drawing/2014/main" id="{2AF42DD7-08B3-9718-845C-CE8A76A829A1}"/>
              </a:ext>
            </a:extLst>
          </p:cNvPr>
          <p:cNvSpPr>
            <a:spLocks noGrp="1"/>
          </p:cNvSpPr>
          <p:nvPr>
            <p:ph idx="1"/>
          </p:nvPr>
        </p:nvSpPr>
        <p:spPr>
          <a:xfrm>
            <a:off x="457200" y="2495993"/>
            <a:ext cx="4952999" cy="3525499"/>
          </a:xfrm>
        </p:spPr>
        <p:txBody>
          <a:bodyPr>
            <a:normAutofit fontScale="92500" lnSpcReduction="10000"/>
          </a:bodyPr>
          <a:lstStyle/>
          <a:p>
            <a:pPr>
              <a:lnSpc>
                <a:spcPct val="100000"/>
              </a:lnSpc>
            </a:pPr>
            <a:r>
              <a:rPr lang="en-US" sz="1400" i="1" dirty="0" err="1">
                <a:solidFill>
                  <a:schemeClr val="tx2"/>
                </a:solidFill>
                <a:effectLst/>
                <a:latin typeface="+mj-lt"/>
              </a:rPr>
              <a:t>Pajak</a:t>
            </a:r>
            <a:r>
              <a:rPr lang="en-US" sz="1400" i="1" dirty="0">
                <a:solidFill>
                  <a:schemeClr val="tx2"/>
                </a:solidFill>
                <a:effectLst/>
                <a:latin typeface="+mj-lt"/>
              </a:rPr>
              <a:t> v. Poland</a:t>
            </a:r>
            <a:endParaRPr lang="en-US" sz="1400" i="1" dirty="0">
              <a:solidFill>
                <a:schemeClr val="tx2"/>
              </a:solidFill>
              <a:latin typeface="+mj-lt"/>
            </a:endParaRPr>
          </a:p>
          <a:p>
            <a:pPr lvl="1">
              <a:lnSpc>
                <a:spcPct val="100000"/>
              </a:lnSpc>
            </a:pPr>
            <a:endParaRPr lang="en-US" sz="1400" dirty="0">
              <a:solidFill>
                <a:schemeClr val="tx2"/>
              </a:solidFill>
              <a:effectLst/>
              <a:latin typeface="+mj-lt"/>
            </a:endParaRPr>
          </a:p>
          <a:p>
            <a:pPr lvl="1" algn="just">
              <a:lnSpc>
                <a:spcPct val="100000"/>
              </a:lnSpc>
            </a:pPr>
            <a:r>
              <a:rPr lang="en-US" sz="1400" dirty="0">
                <a:solidFill>
                  <a:schemeClr val="tx2"/>
                </a:solidFill>
                <a:effectLst/>
                <a:latin typeface="+mj-lt"/>
              </a:rPr>
              <a:t>‘In view of the development of its case-law in this area, which is also based on a number of international texts, the Court considers that access to a court must be guaranteed, as a general principle, when the cessation of the functions of a judge or that of a mandate (of president of the Supreme Court, president of a court of appeal or vice-president of a regional court and member of the NCJ) without cessation of the functions of a judge is at stake, whether this cessation occurs for disciplinary reasons or results from the adoption of new rules (relating to the lowering of the retirement age, the implementation of the NCJ reform or the modification of the powers of court presidents and vice-presidents).’ </a:t>
            </a:r>
          </a:p>
          <a:p>
            <a:pPr lvl="1">
              <a:lnSpc>
                <a:spcPct val="100000"/>
              </a:lnSpc>
            </a:pPr>
            <a:endParaRPr lang="en-US" sz="1400" dirty="0">
              <a:solidFill>
                <a:schemeClr val="tx2"/>
              </a:solidFill>
              <a:latin typeface="+mj-lt"/>
            </a:endParaRPr>
          </a:p>
          <a:p>
            <a:pPr lvl="1">
              <a:lnSpc>
                <a:spcPct val="100000"/>
              </a:lnSpc>
            </a:pPr>
            <a:r>
              <a:rPr lang="en-US" sz="1400" dirty="0">
                <a:solidFill>
                  <a:schemeClr val="tx2"/>
                </a:solidFill>
                <a:effectLst/>
                <a:latin typeface="+mj-lt"/>
              </a:rPr>
              <a:t>Need for a Grand Chamber judgement</a:t>
            </a:r>
          </a:p>
          <a:p>
            <a:pPr>
              <a:lnSpc>
                <a:spcPct val="100000"/>
              </a:lnSpc>
            </a:pPr>
            <a:endParaRPr lang="en-US" sz="1100" dirty="0">
              <a:solidFill>
                <a:schemeClr val="tx2"/>
              </a:solidFill>
              <a:effectLst/>
            </a:endParaRPr>
          </a:p>
          <a:p>
            <a:pPr>
              <a:lnSpc>
                <a:spcPct val="100000"/>
              </a:lnSpc>
            </a:pPr>
            <a:endParaRPr lang="ro-RO" sz="1100" dirty="0">
              <a:solidFill>
                <a:schemeClr val="tx2"/>
              </a:solidFill>
            </a:endParaRPr>
          </a:p>
        </p:txBody>
      </p:sp>
      <p:pic>
        <p:nvPicPr>
          <p:cNvPr id="4" name="Picture 3" descr="A digital balance scale using circles">
            <a:extLst>
              <a:ext uri="{FF2B5EF4-FFF2-40B4-BE49-F238E27FC236}">
                <a16:creationId xmlns:a16="http://schemas.microsoft.com/office/drawing/2014/main" id="{F27B2635-3CC3-C7CC-1ACC-EB7451DBF669}"/>
              </a:ext>
            </a:extLst>
          </p:cNvPr>
          <p:cNvPicPr>
            <a:picLocks noChangeAspect="1"/>
          </p:cNvPicPr>
          <p:nvPr/>
        </p:nvPicPr>
        <p:blipFill>
          <a:blip r:embed="rId2"/>
          <a:srcRect l="22151" r="19534" b="1"/>
          <a:stretch/>
        </p:blipFill>
        <p:spPr>
          <a:xfrm>
            <a:off x="5791200" y="669256"/>
            <a:ext cx="5320206" cy="5519487"/>
          </a:xfrm>
          <a:prstGeom prst="rect">
            <a:avLst/>
          </a:prstGeom>
        </p:spPr>
      </p:pic>
    </p:spTree>
    <p:extLst>
      <p:ext uri="{BB962C8B-B14F-4D97-AF65-F5344CB8AC3E}">
        <p14:creationId xmlns:p14="http://schemas.microsoft.com/office/powerpoint/2010/main" val="1807783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BC4D55A-9105-6C51-3948-EB47FA235800}"/>
              </a:ext>
            </a:extLst>
          </p:cNvPr>
          <p:cNvSpPr>
            <a:spLocks noGrp="1"/>
          </p:cNvSpPr>
          <p:nvPr>
            <p:ph type="title"/>
          </p:nvPr>
        </p:nvSpPr>
        <p:spPr>
          <a:xfrm>
            <a:off x="304804" y="339991"/>
            <a:ext cx="11502142" cy="1499851"/>
          </a:xfrm>
        </p:spPr>
        <p:txBody>
          <a:bodyPr>
            <a:normAutofit/>
          </a:bodyPr>
          <a:lstStyle/>
          <a:p>
            <a:pPr algn="ctr"/>
            <a:r>
              <a:rPr lang="ro-RO" sz="4400" noProof="1">
                <a:solidFill>
                  <a:srgbClr val="002060">
                    <a:alpha val="80000"/>
                  </a:srgbClr>
                </a:solidFill>
                <a:latin typeface="+mj-lt"/>
              </a:rPr>
              <a:t>RECONCEPTUALISATION</a:t>
            </a:r>
          </a:p>
        </p:txBody>
      </p:sp>
      <p:graphicFrame>
        <p:nvGraphicFramePr>
          <p:cNvPr id="5" name="Content Placeholder 2">
            <a:extLst>
              <a:ext uri="{FF2B5EF4-FFF2-40B4-BE49-F238E27FC236}">
                <a16:creationId xmlns:a16="http://schemas.microsoft.com/office/drawing/2014/main" id="{901314C2-F215-A81A-8F1B-5ACE4A9113C5}"/>
              </a:ext>
            </a:extLst>
          </p:cNvPr>
          <p:cNvGraphicFramePr>
            <a:graphicFrameLocks noGrp="1"/>
          </p:cNvGraphicFramePr>
          <p:nvPr>
            <p:ph idx="1"/>
            <p:extLst>
              <p:ext uri="{D42A27DB-BD31-4B8C-83A1-F6EECF244321}">
                <p14:modId xmlns:p14="http://schemas.microsoft.com/office/powerpoint/2010/main" val="1217963603"/>
              </p:ext>
            </p:extLst>
          </p:nvPr>
        </p:nvGraphicFramePr>
        <p:xfrm>
          <a:off x="304804" y="2057416"/>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166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Right Triangle 92">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ocument 57">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5" name="Group 9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1" name="Straight Connector 60">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A95D90-F8A7-9C17-F8E8-98815C8B3125}"/>
              </a:ext>
            </a:extLst>
          </p:cNvPr>
          <p:cNvSpPr>
            <a:spLocks noGrp="1"/>
          </p:cNvSpPr>
          <p:nvPr>
            <p:ph type="title"/>
          </p:nvPr>
        </p:nvSpPr>
        <p:spPr>
          <a:xfrm>
            <a:off x="457200" y="725469"/>
            <a:ext cx="4952999" cy="2247614"/>
          </a:xfrm>
        </p:spPr>
        <p:txBody>
          <a:bodyPr>
            <a:normAutofit/>
          </a:bodyPr>
          <a:lstStyle/>
          <a:p>
            <a:r>
              <a:rPr lang="en-US" noProof="1">
                <a:solidFill>
                  <a:srgbClr val="002060"/>
                </a:solidFill>
              </a:rPr>
              <a:t>Premisses</a:t>
            </a:r>
          </a:p>
        </p:txBody>
      </p:sp>
      <p:sp>
        <p:nvSpPr>
          <p:cNvPr id="6" name="Content Placeholder 5">
            <a:extLst>
              <a:ext uri="{FF2B5EF4-FFF2-40B4-BE49-F238E27FC236}">
                <a16:creationId xmlns:a16="http://schemas.microsoft.com/office/drawing/2014/main" id="{73241706-8685-3D79-364C-75402208947C}"/>
              </a:ext>
            </a:extLst>
          </p:cNvPr>
          <p:cNvSpPr>
            <a:spLocks noGrp="1"/>
          </p:cNvSpPr>
          <p:nvPr>
            <p:ph idx="1"/>
          </p:nvPr>
        </p:nvSpPr>
        <p:spPr>
          <a:xfrm>
            <a:off x="457200" y="3264832"/>
            <a:ext cx="4952999" cy="3009494"/>
          </a:xfrm>
        </p:spPr>
        <p:txBody>
          <a:bodyPr>
            <a:normAutofit/>
          </a:bodyPr>
          <a:lstStyle/>
          <a:p>
            <a:pPr algn="just"/>
            <a:r>
              <a:rPr lang="en-US" sz="1800" b="0" i="0" dirty="0">
                <a:solidFill>
                  <a:schemeClr val="tx2"/>
                </a:solidFill>
                <a:effectLst/>
              </a:rPr>
              <a:t>Art. 52 (3</a:t>
            </a:r>
            <a:r>
              <a:rPr lang="en-US" sz="1800" dirty="0">
                <a:solidFill>
                  <a:schemeClr val="tx2"/>
                </a:solidFill>
              </a:rPr>
              <a:t>)</a:t>
            </a:r>
            <a:r>
              <a:rPr lang="en-US" sz="1800" b="0" i="0" dirty="0">
                <a:solidFill>
                  <a:schemeClr val="tx2"/>
                </a:solidFill>
                <a:effectLst/>
              </a:rPr>
              <a:t> In so far as this Charter contains rights which correspond to rights guaranteed by the Convention for the Protection of Human Rights and Fundamental Freedoms, the meaning and scope of those rights shall be the same as those laid down by the said Convention. This provision shall not prevent Union law providing more extensive protection.</a:t>
            </a:r>
            <a:endParaRPr lang="ro-RO" sz="1800" dirty="0">
              <a:solidFill>
                <a:schemeClr val="tx2"/>
              </a:solidFill>
            </a:endParaRPr>
          </a:p>
        </p:txBody>
      </p:sp>
      <p:pic>
        <p:nvPicPr>
          <p:cNvPr id="7" name="Picture 6" descr="Steel machine">
            <a:extLst>
              <a:ext uri="{FF2B5EF4-FFF2-40B4-BE49-F238E27FC236}">
                <a16:creationId xmlns:a16="http://schemas.microsoft.com/office/drawing/2014/main" id="{4678E775-764E-1C92-C7F4-64512B4037EE}"/>
              </a:ext>
            </a:extLst>
          </p:cNvPr>
          <p:cNvPicPr>
            <a:picLocks noChangeAspect="1"/>
          </p:cNvPicPr>
          <p:nvPr/>
        </p:nvPicPr>
        <p:blipFill rotWithShape="1">
          <a:blip r:embed="rId2"/>
          <a:srcRect l="17313" r="15937"/>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4288143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6B6C-611D-49B9-715E-1ACD761A2721}"/>
              </a:ext>
            </a:extLst>
          </p:cNvPr>
          <p:cNvSpPr>
            <a:spLocks noGrp="1"/>
          </p:cNvSpPr>
          <p:nvPr>
            <p:ph type="title"/>
          </p:nvPr>
        </p:nvSpPr>
        <p:spPr>
          <a:xfrm>
            <a:off x="706290" y="4834759"/>
            <a:ext cx="10720685" cy="1232465"/>
          </a:xfrm>
        </p:spPr>
        <p:txBody>
          <a:bodyPr vert="horz" lIns="91440" tIns="45720" rIns="91440" bIns="45720" rtlCol="0" anchor="b">
            <a:noAutofit/>
          </a:bodyPr>
          <a:lstStyle/>
          <a:p>
            <a:pPr algn="ctr"/>
            <a:r>
              <a:rPr lang="en-US" sz="4000" cap="all" dirty="0">
                <a:solidFill>
                  <a:srgbClr val="002060"/>
                </a:solidFill>
              </a:rPr>
              <a:t>The white shirt, the jacket </a:t>
            </a:r>
            <a:br>
              <a:rPr lang="en-US" sz="4000" cap="all" dirty="0">
                <a:solidFill>
                  <a:srgbClr val="002060"/>
                </a:solidFill>
              </a:rPr>
            </a:br>
            <a:r>
              <a:rPr lang="en-US" sz="4000" cap="all" dirty="0">
                <a:solidFill>
                  <a:srgbClr val="002060"/>
                </a:solidFill>
              </a:rPr>
              <a:t>&amp; the raincoat</a:t>
            </a:r>
          </a:p>
        </p:txBody>
      </p:sp>
      <p:pic>
        <p:nvPicPr>
          <p:cNvPr id="1030" name="Picture 6" descr="Contemporary Women's One Button Suit Jacket, Navy | Simon Jersey">
            <a:extLst>
              <a:ext uri="{FF2B5EF4-FFF2-40B4-BE49-F238E27FC236}">
                <a16:creationId xmlns:a16="http://schemas.microsoft.com/office/drawing/2014/main" id="{E4677D44-1FBC-F967-A2B2-1AD8939123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772"/>
          <a:stretch/>
        </p:blipFill>
        <p:spPr bwMode="auto">
          <a:xfrm>
            <a:off x="3497324" y="177607"/>
            <a:ext cx="2966149" cy="41871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tton Stretch Blouse - white">
            <a:extLst>
              <a:ext uri="{FF2B5EF4-FFF2-40B4-BE49-F238E27FC236}">
                <a16:creationId xmlns:a16="http://schemas.microsoft.com/office/drawing/2014/main" id="{0271A191-4438-AE9E-431C-9D4D400F8D4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35" r="2" b="2"/>
          <a:stretch/>
        </p:blipFill>
        <p:spPr bwMode="auto">
          <a:xfrm>
            <a:off x="155408" y="152561"/>
            <a:ext cx="2972784" cy="41871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lid Magpie Raincoat">
            <a:extLst>
              <a:ext uri="{FF2B5EF4-FFF2-40B4-BE49-F238E27FC236}">
                <a16:creationId xmlns:a16="http://schemas.microsoft.com/office/drawing/2014/main" id="{DF51762C-392A-ACF1-371F-C6191C1E9E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3" r="3865" b="2"/>
          <a:stretch/>
        </p:blipFill>
        <p:spPr bwMode="auto">
          <a:xfrm>
            <a:off x="9168519" y="229455"/>
            <a:ext cx="2972784" cy="4187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ITSUPPLY Pure Wool by E.Thomas, Italy Navy Striped Roma Suit">
            <a:extLst>
              <a:ext uri="{FF2B5EF4-FFF2-40B4-BE49-F238E27FC236}">
                <a16:creationId xmlns:a16="http://schemas.microsoft.com/office/drawing/2014/main" id="{AF058FE0-3728-B473-9A13-DF6189A398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1654"/>
          <a:stretch/>
        </p:blipFill>
        <p:spPr bwMode="auto">
          <a:xfrm>
            <a:off x="6517576" y="229454"/>
            <a:ext cx="2966142" cy="41871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ontemporary Women's One Button Suit Jacket, Navy | Simon Jersey">
            <a:extLst>
              <a:ext uri="{FF2B5EF4-FFF2-40B4-BE49-F238E27FC236}">
                <a16:creationId xmlns:a16="http://schemas.microsoft.com/office/drawing/2014/main" id="{6A21B7F6-84A0-E805-574A-6E4D181745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772"/>
          <a:stretch/>
        </p:blipFill>
        <p:spPr bwMode="auto">
          <a:xfrm>
            <a:off x="3494841" y="152561"/>
            <a:ext cx="2966149" cy="418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12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8" name="Straight Connector 1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BF92C85-5B70-6525-18E5-CD0B994E79CB}"/>
              </a:ext>
            </a:extLst>
          </p:cNvPr>
          <p:cNvSpPr>
            <a:spLocks noGrp="1"/>
          </p:cNvSpPr>
          <p:nvPr>
            <p:ph type="title"/>
          </p:nvPr>
        </p:nvSpPr>
        <p:spPr>
          <a:xfrm>
            <a:off x="457200" y="725469"/>
            <a:ext cx="4952999" cy="2247614"/>
          </a:xfrm>
        </p:spPr>
        <p:txBody>
          <a:bodyPr>
            <a:normAutofit/>
          </a:bodyPr>
          <a:lstStyle/>
          <a:p>
            <a:r>
              <a:rPr lang="ro-RO" dirty="0">
                <a:solidFill>
                  <a:schemeClr val="tx2"/>
                </a:solidFill>
              </a:rPr>
              <a:t>WHO CAN REFER TO THE ECTHR?</a:t>
            </a:r>
          </a:p>
        </p:txBody>
      </p:sp>
      <p:sp>
        <p:nvSpPr>
          <p:cNvPr id="3" name="Content Placeholder 2">
            <a:extLst>
              <a:ext uri="{FF2B5EF4-FFF2-40B4-BE49-F238E27FC236}">
                <a16:creationId xmlns:a16="http://schemas.microsoft.com/office/drawing/2014/main" id="{ECFAFC47-FC98-33CF-ACD4-BECA466F64C0}"/>
              </a:ext>
            </a:extLst>
          </p:cNvPr>
          <p:cNvSpPr>
            <a:spLocks noGrp="1"/>
          </p:cNvSpPr>
          <p:nvPr>
            <p:ph idx="1"/>
          </p:nvPr>
        </p:nvSpPr>
        <p:spPr>
          <a:xfrm>
            <a:off x="457200" y="3264832"/>
            <a:ext cx="4952999" cy="3009494"/>
          </a:xfrm>
        </p:spPr>
        <p:txBody>
          <a:bodyPr>
            <a:normAutofit fontScale="92500"/>
          </a:bodyPr>
          <a:lstStyle/>
          <a:p>
            <a:pPr marL="0" indent="0">
              <a:lnSpc>
                <a:spcPct val="100000"/>
              </a:lnSpc>
              <a:buNone/>
            </a:pPr>
            <a:r>
              <a:rPr lang="en-US" sz="1500" b="1" dirty="0">
                <a:solidFill>
                  <a:schemeClr val="tx2"/>
                </a:solidFill>
              </a:rPr>
              <a:t>ARTICLE 33 Inter-State cases </a:t>
            </a:r>
          </a:p>
          <a:p>
            <a:pPr>
              <a:lnSpc>
                <a:spcPct val="100000"/>
              </a:lnSpc>
            </a:pPr>
            <a:endParaRPr lang="en-US" sz="1500" b="1" dirty="0">
              <a:solidFill>
                <a:schemeClr val="tx2"/>
              </a:solidFill>
            </a:endParaRPr>
          </a:p>
          <a:p>
            <a:pPr marL="0" indent="0">
              <a:lnSpc>
                <a:spcPct val="100000"/>
              </a:lnSpc>
              <a:buNone/>
            </a:pPr>
            <a:r>
              <a:rPr lang="en-US" sz="1500" b="1" dirty="0">
                <a:solidFill>
                  <a:schemeClr val="tx2"/>
                </a:solidFill>
              </a:rPr>
              <a:t>ARTICLE 34 Individual applications </a:t>
            </a:r>
          </a:p>
          <a:p>
            <a:pPr algn="just">
              <a:lnSpc>
                <a:spcPct val="100000"/>
              </a:lnSpc>
            </a:pPr>
            <a:r>
              <a:rPr lang="en-US" sz="1500" dirty="0">
                <a:solidFill>
                  <a:schemeClr val="tx2"/>
                </a:solidFill>
              </a:rPr>
              <a:t>The Court may receive applications from any </a:t>
            </a:r>
            <a:r>
              <a:rPr lang="en-US" sz="1500" b="1" dirty="0">
                <a:solidFill>
                  <a:schemeClr val="tx2"/>
                </a:solidFill>
              </a:rPr>
              <a:t>person, nongovernmental </a:t>
            </a:r>
            <a:r>
              <a:rPr lang="en-US" sz="1500" b="1" noProof="1">
                <a:solidFill>
                  <a:schemeClr val="tx2"/>
                </a:solidFill>
              </a:rPr>
              <a:t>organisation</a:t>
            </a:r>
            <a:r>
              <a:rPr lang="en-US" sz="1500" b="1" dirty="0">
                <a:solidFill>
                  <a:schemeClr val="tx2"/>
                </a:solidFill>
              </a:rPr>
              <a:t> or group of individuals </a:t>
            </a:r>
            <a:r>
              <a:rPr lang="en-US" sz="1500" dirty="0">
                <a:solidFill>
                  <a:schemeClr val="tx2"/>
                </a:solidFill>
              </a:rPr>
              <a:t>claiming to be the </a:t>
            </a:r>
            <a:r>
              <a:rPr lang="en-US" sz="1500" b="1" dirty="0">
                <a:solidFill>
                  <a:schemeClr val="tx2"/>
                </a:solidFill>
              </a:rPr>
              <a:t>victim</a:t>
            </a:r>
            <a:r>
              <a:rPr lang="en-US" sz="1500" dirty="0">
                <a:solidFill>
                  <a:schemeClr val="tx2"/>
                </a:solidFill>
              </a:rPr>
              <a:t> of a violation by one of the High Contracting Parties of the rights set forth in the Convention or the Protocols thereto. The High Contracting Parties undertake not to hinder in any way the effective exercise of this right</a:t>
            </a:r>
          </a:p>
          <a:p>
            <a:pPr algn="just">
              <a:lnSpc>
                <a:spcPct val="100000"/>
              </a:lnSpc>
            </a:pPr>
            <a:r>
              <a:rPr lang="en-US" sz="1500" i="1" dirty="0" err="1">
                <a:solidFill>
                  <a:schemeClr val="tx2"/>
                </a:solidFill>
              </a:rPr>
              <a:t>Actio</a:t>
            </a:r>
            <a:r>
              <a:rPr lang="en-US" sz="1500" i="1" dirty="0">
                <a:solidFill>
                  <a:schemeClr val="tx2"/>
                </a:solidFill>
              </a:rPr>
              <a:t> </a:t>
            </a:r>
            <a:r>
              <a:rPr lang="en-US" sz="1500" i="1" dirty="0" err="1">
                <a:solidFill>
                  <a:schemeClr val="tx2"/>
                </a:solidFill>
              </a:rPr>
              <a:t>popularis</a:t>
            </a:r>
            <a:endParaRPr lang="ro-RO" sz="1500" i="1" dirty="0">
              <a:solidFill>
                <a:schemeClr val="tx2"/>
              </a:solidFill>
            </a:endParaRPr>
          </a:p>
        </p:txBody>
      </p:sp>
      <p:pic>
        <p:nvPicPr>
          <p:cNvPr id="4" name="Picture 3">
            <a:extLst>
              <a:ext uri="{FF2B5EF4-FFF2-40B4-BE49-F238E27FC236}">
                <a16:creationId xmlns:a16="http://schemas.microsoft.com/office/drawing/2014/main" id="{FE6E2E0D-D59D-58AA-5090-B4C91B05A621}"/>
              </a:ext>
            </a:extLst>
          </p:cNvPr>
          <p:cNvPicPr>
            <a:picLocks noChangeAspect="1"/>
          </p:cNvPicPr>
          <p:nvPr/>
        </p:nvPicPr>
        <p:blipFill rotWithShape="1">
          <a:blip r:embed="rId2"/>
          <a:srcRect l="15706" r="15044"/>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2693834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58" name="Straight Connector 5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BC4D55A-9105-6C51-3948-EB47FA235800}"/>
              </a:ext>
            </a:extLst>
          </p:cNvPr>
          <p:cNvSpPr>
            <a:spLocks noGrp="1"/>
          </p:cNvSpPr>
          <p:nvPr>
            <p:ph type="title"/>
          </p:nvPr>
        </p:nvSpPr>
        <p:spPr>
          <a:xfrm>
            <a:off x="-22827" y="728905"/>
            <a:ext cx="5934617" cy="2244178"/>
          </a:xfrm>
        </p:spPr>
        <p:txBody>
          <a:bodyPr>
            <a:normAutofit/>
          </a:bodyPr>
          <a:lstStyle/>
          <a:p>
            <a:r>
              <a:rPr lang="ro-RO" sz="3600" noProof="1">
                <a:solidFill>
                  <a:srgbClr val="002060"/>
                </a:solidFill>
                <a:latin typeface="+mj-lt"/>
              </a:rPr>
              <a:t>RECONCEPTUALISATION</a:t>
            </a:r>
            <a:endParaRPr lang="ro-RO" sz="3400" dirty="0">
              <a:solidFill>
                <a:srgbClr val="002060"/>
              </a:solidFill>
            </a:endParaRPr>
          </a:p>
        </p:txBody>
      </p:sp>
      <p:sp>
        <p:nvSpPr>
          <p:cNvPr id="3" name="Content Placeholder 2">
            <a:extLst>
              <a:ext uri="{FF2B5EF4-FFF2-40B4-BE49-F238E27FC236}">
                <a16:creationId xmlns:a16="http://schemas.microsoft.com/office/drawing/2014/main" id="{3C519B5A-0963-1AF4-CC70-F34AA49DC446}"/>
              </a:ext>
            </a:extLst>
          </p:cNvPr>
          <p:cNvSpPr>
            <a:spLocks noGrp="1"/>
          </p:cNvSpPr>
          <p:nvPr>
            <p:ph idx="1"/>
          </p:nvPr>
        </p:nvSpPr>
        <p:spPr>
          <a:xfrm>
            <a:off x="457200" y="3053183"/>
            <a:ext cx="4952999" cy="3135560"/>
          </a:xfrm>
        </p:spPr>
        <p:txBody>
          <a:bodyPr>
            <a:normAutofit/>
          </a:bodyPr>
          <a:lstStyle/>
          <a:p>
            <a:pPr marL="0" indent="0">
              <a:lnSpc>
                <a:spcPct val="100000"/>
              </a:lnSpc>
              <a:buNone/>
            </a:pPr>
            <a:r>
              <a:rPr lang="ro-RO" sz="1600" dirty="0">
                <a:solidFill>
                  <a:schemeClr val="tx2">
                    <a:lumMod val="75000"/>
                    <a:lumOff val="25000"/>
                  </a:schemeClr>
                </a:solidFill>
                <a:latin typeface="+mj-lt"/>
              </a:rPr>
              <a:t>INTERPLAY</a:t>
            </a:r>
          </a:p>
          <a:p>
            <a:pPr marL="0" indent="0">
              <a:lnSpc>
                <a:spcPct val="100000"/>
              </a:lnSpc>
              <a:buNone/>
            </a:pPr>
            <a:r>
              <a:rPr lang="ro-RO" sz="1600" dirty="0">
                <a:solidFill>
                  <a:schemeClr val="tx2">
                    <a:lumMod val="75000"/>
                    <a:lumOff val="25000"/>
                  </a:schemeClr>
                </a:solidFill>
                <a:latin typeface="+mj-lt"/>
              </a:rPr>
              <a:t>CONSISTENT INTERPRETATION</a:t>
            </a:r>
          </a:p>
          <a:p>
            <a:pPr marL="0" indent="0">
              <a:lnSpc>
                <a:spcPct val="100000"/>
              </a:lnSpc>
              <a:buNone/>
            </a:pPr>
            <a:r>
              <a:rPr lang="ro-RO" sz="1600" dirty="0">
                <a:solidFill>
                  <a:schemeClr val="tx2">
                    <a:lumMod val="75000"/>
                    <a:lumOff val="25000"/>
                  </a:schemeClr>
                </a:solidFill>
                <a:latin typeface="+mj-lt"/>
              </a:rPr>
              <a:t>ECHR AS A LIVING INSTRUMENT?</a:t>
            </a:r>
          </a:p>
        </p:txBody>
      </p:sp>
      <p:pic>
        <p:nvPicPr>
          <p:cNvPr id="5" name="Picture 4" descr="Steel machine">
            <a:extLst>
              <a:ext uri="{FF2B5EF4-FFF2-40B4-BE49-F238E27FC236}">
                <a16:creationId xmlns:a16="http://schemas.microsoft.com/office/drawing/2014/main" id="{4BF1B542-1CE1-8A5E-847D-9401B0BABE6A}"/>
              </a:ext>
            </a:extLst>
          </p:cNvPr>
          <p:cNvPicPr>
            <a:picLocks noChangeAspect="1"/>
          </p:cNvPicPr>
          <p:nvPr/>
        </p:nvPicPr>
        <p:blipFill rotWithShape="1">
          <a:blip r:embed="rId2"/>
          <a:srcRect l="18519" r="17141" b="-1"/>
          <a:stretch/>
        </p:blipFill>
        <p:spPr>
          <a:xfrm>
            <a:off x="5791200" y="669256"/>
            <a:ext cx="5320206" cy="5519487"/>
          </a:xfrm>
          <a:prstGeom prst="rect">
            <a:avLst/>
          </a:prstGeom>
        </p:spPr>
      </p:pic>
    </p:spTree>
    <p:extLst>
      <p:ext uri="{BB962C8B-B14F-4D97-AF65-F5344CB8AC3E}">
        <p14:creationId xmlns:p14="http://schemas.microsoft.com/office/powerpoint/2010/main" val="750587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58" name="Straight Connector 5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BC4D55A-9105-6C51-3948-EB47FA235800}"/>
              </a:ext>
            </a:extLst>
          </p:cNvPr>
          <p:cNvSpPr>
            <a:spLocks noGrp="1"/>
          </p:cNvSpPr>
          <p:nvPr>
            <p:ph type="title"/>
          </p:nvPr>
        </p:nvSpPr>
        <p:spPr>
          <a:xfrm>
            <a:off x="457200" y="728905"/>
            <a:ext cx="5565228" cy="2244178"/>
          </a:xfrm>
        </p:spPr>
        <p:txBody>
          <a:bodyPr>
            <a:normAutofit/>
          </a:bodyPr>
          <a:lstStyle/>
          <a:p>
            <a:r>
              <a:rPr lang="ro-RO" sz="3200" noProof="1">
                <a:solidFill>
                  <a:srgbClr val="002060"/>
                </a:solidFill>
                <a:latin typeface="+mj-lt"/>
              </a:rPr>
              <a:t>RECONCEPTUALISATION</a:t>
            </a:r>
            <a:endParaRPr lang="ro-RO" sz="3400" dirty="0">
              <a:solidFill>
                <a:srgbClr val="002060"/>
              </a:solidFill>
            </a:endParaRPr>
          </a:p>
        </p:txBody>
      </p:sp>
      <p:sp>
        <p:nvSpPr>
          <p:cNvPr id="3" name="Content Placeholder 2">
            <a:extLst>
              <a:ext uri="{FF2B5EF4-FFF2-40B4-BE49-F238E27FC236}">
                <a16:creationId xmlns:a16="http://schemas.microsoft.com/office/drawing/2014/main" id="{3C519B5A-0963-1AF4-CC70-F34AA49DC446}"/>
              </a:ext>
            </a:extLst>
          </p:cNvPr>
          <p:cNvSpPr>
            <a:spLocks noGrp="1"/>
          </p:cNvSpPr>
          <p:nvPr>
            <p:ph idx="1"/>
          </p:nvPr>
        </p:nvSpPr>
        <p:spPr>
          <a:xfrm>
            <a:off x="457200" y="3053182"/>
            <a:ext cx="4952999" cy="3709297"/>
          </a:xfrm>
        </p:spPr>
        <p:txBody>
          <a:bodyPr>
            <a:normAutofit fontScale="77500" lnSpcReduction="20000"/>
          </a:bodyPr>
          <a:lstStyle/>
          <a:p>
            <a:pPr marL="0" indent="0">
              <a:lnSpc>
                <a:spcPct val="100000"/>
              </a:lnSpc>
              <a:buNone/>
            </a:pPr>
            <a:r>
              <a:rPr lang="ro-RO" sz="2000" dirty="0">
                <a:solidFill>
                  <a:schemeClr val="tx2">
                    <a:lumMod val="75000"/>
                    <a:lumOff val="25000"/>
                  </a:schemeClr>
                </a:solidFill>
                <a:latin typeface="+mj-lt"/>
              </a:rPr>
              <a:t>INTERPLAY</a:t>
            </a:r>
          </a:p>
          <a:p>
            <a:pPr marL="0" indent="0">
              <a:lnSpc>
                <a:spcPct val="100000"/>
              </a:lnSpc>
              <a:buNone/>
            </a:pPr>
            <a:r>
              <a:rPr lang="en-US" sz="1400" i="0" noProof="1">
                <a:solidFill>
                  <a:schemeClr val="tx2"/>
                </a:solidFill>
                <a:effectLst/>
                <a:latin typeface="+mj-lt"/>
              </a:rPr>
              <a:t>Associação Sindical dos Juízes Portugueses, C-64/16</a:t>
            </a:r>
          </a:p>
          <a:p>
            <a:pPr marL="0" indent="0" algn="just">
              <a:lnSpc>
                <a:spcPct val="100000"/>
              </a:lnSpc>
              <a:buNone/>
            </a:pPr>
            <a:r>
              <a:rPr lang="it-IT" sz="1300" dirty="0">
                <a:solidFill>
                  <a:schemeClr val="tx1"/>
                </a:solidFill>
              </a:rPr>
              <a:t>“</a:t>
            </a:r>
            <a:r>
              <a:rPr lang="en-RO" sz="1300" dirty="0">
                <a:solidFill>
                  <a:schemeClr val="tx1"/>
                </a:solidFill>
              </a:rPr>
              <a:t>It follows from Article 2 TEU that </a:t>
            </a:r>
            <a:r>
              <a:rPr lang="en-RO" sz="1300" dirty="0">
                <a:solidFill>
                  <a:schemeClr val="accent1">
                    <a:lumMod val="75000"/>
                  </a:schemeClr>
                </a:solidFill>
              </a:rPr>
              <a:t>the European Union is founded on values, such as the rule of law, which are common to the Member States </a:t>
            </a:r>
            <a:r>
              <a:rPr lang="en-RO" sz="1300" dirty="0">
                <a:solidFill>
                  <a:schemeClr val="tx1"/>
                </a:solidFill>
              </a:rPr>
              <a:t>in a society in which, inter alia, justice prevails. In that regard, it should be noted that </a:t>
            </a:r>
            <a:r>
              <a:rPr lang="en-RO" sz="1300" dirty="0">
                <a:solidFill>
                  <a:schemeClr val="accent1">
                    <a:lumMod val="75000"/>
                  </a:schemeClr>
                </a:solidFill>
              </a:rPr>
              <a:t>mutual trust between the Member States and, in particular, their courts and tribunals </a:t>
            </a:r>
            <a:r>
              <a:rPr lang="en-RO" sz="1300" dirty="0">
                <a:solidFill>
                  <a:schemeClr val="tx1"/>
                </a:solidFill>
              </a:rPr>
              <a:t>is based on the fundamental premiss that Member States share a set of common values on which the European Union is founded, as stated in that article</a:t>
            </a:r>
            <a:r>
              <a:rPr lang="ro-RO" sz="1300" dirty="0">
                <a:solidFill>
                  <a:schemeClr val="tx1"/>
                </a:solidFill>
              </a:rPr>
              <a:t>. </a:t>
            </a:r>
            <a:r>
              <a:rPr lang="en-RO" sz="1300" dirty="0">
                <a:solidFill>
                  <a:schemeClr val="tx1"/>
                </a:solidFill>
              </a:rPr>
              <a:t>It follows that compliance by a Member State with the values enshrined in Article 2 TEU is a condition for the enjoyment of all of the rights deriving from the application of the Treaties to that Member State. </a:t>
            </a:r>
            <a:r>
              <a:rPr lang="en-RO" sz="1300" dirty="0">
                <a:solidFill>
                  <a:schemeClr val="accent1">
                    <a:lumMod val="75000"/>
                  </a:schemeClr>
                </a:solidFill>
              </a:rPr>
              <a:t>A Member State cannot therefore amend its legislation in such a way as to bring about a reduction in the protection of the value of the rule of law</a:t>
            </a:r>
            <a:r>
              <a:rPr lang="en-RO" sz="1300" dirty="0">
                <a:solidFill>
                  <a:schemeClr val="tx1"/>
                </a:solidFill>
              </a:rPr>
              <a:t>, a value which is given concrete expression by, inter alia, Article 19 TEU</a:t>
            </a:r>
            <a:r>
              <a:rPr lang="ro-RO" sz="1300" dirty="0">
                <a:solidFill>
                  <a:schemeClr val="tx1"/>
                </a:solidFill>
              </a:rPr>
              <a:t>. </a:t>
            </a:r>
            <a:r>
              <a:rPr lang="en-RO" sz="1300" dirty="0">
                <a:solidFill>
                  <a:schemeClr val="tx1"/>
                </a:solidFill>
              </a:rPr>
              <a:t>The </a:t>
            </a:r>
            <a:r>
              <a:rPr lang="en-RO" sz="1300" dirty="0">
                <a:solidFill>
                  <a:schemeClr val="accent1">
                    <a:lumMod val="75000"/>
                  </a:schemeClr>
                </a:solidFill>
              </a:rPr>
              <a:t>Member States are thus required to ensure that, in the light of that value, any regression of their laws on the organisation of justice is prevented</a:t>
            </a:r>
            <a:r>
              <a:rPr lang="en-RO" sz="1300" dirty="0">
                <a:solidFill>
                  <a:schemeClr val="tx1"/>
                </a:solidFill>
              </a:rPr>
              <a:t>, by refraining from adopting rules which would undermine the independence of the judiciary</a:t>
            </a:r>
            <a:r>
              <a:rPr lang="ro-RO" sz="1300" dirty="0">
                <a:solidFill>
                  <a:schemeClr val="tx1"/>
                </a:solidFill>
              </a:rPr>
              <a:t>”</a:t>
            </a:r>
            <a:r>
              <a:rPr lang="en-RO" sz="1300" dirty="0">
                <a:solidFill>
                  <a:schemeClr val="tx1"/>
                </a:solidFill>
              </a:rPr>
              <a:t>.</a:t>
            </a:r>
            <a:endParaRPr lang="en-US" sz="1300" i="0" noProof="1">
              <a:solidFill>
                <a:schemeClr val="tx2"/>
              </a:solidFill>
              <a:effectLst/>
            </a:endParaRPr>
          </a:p>
          <a:p>
            <a:pPr marL="0" indent="0">
              <a:lnSpc>
                <a:spcPct val="100000"/>
              </a:lnSpc>
              <a:buNone/>
            </a:pPr>
            <a:r>
              <a:rPr lang="en-US" sz="1400" noProof="1">
                <a:solidFill>
                  <a:schemeClr val="tx2"/>
                </a:solidFill>
                <a:latin typeface="+mj-lt"/>
              </a:rPr>
              <a:t>Guðmundur Andri Ástráðsson v. Iceland, 26347/18</a:t>
            </a:r>
          </a:p>
          <a:p>
            <a:pPr marL="0" indent="0" algn="just">
              <a:lnSpc>
                <a:spcPct val="100000"/>
              </a:lnSpc>
              <a:buNone/>
            </a:pPr>
            <a:r>
              <a:rPr lang="en-US" sz="1050" b="0" i="0" dirty="0">
                <a:solidFill>
                  <a:srgbClr val="000000"/>
                </a:solidFill>
                <a:effectLst/>
                <a:latin typeface="Arial" panose="020B0604020202020204" pitchFamily="34" charset="0"/>
              </a:rPr>
              <a:t> </a:t>
            </a:r>
            <a:r>
              <a:rPr lang="en-US" sz="1300" b="0" i="0" dirty="0">
                <a:solidFill>
                  <a:schemeClr val="accent1">
                    <a:lumMod val="75000"/>
                  </a:schemeClr>
                </a:solidFill>
                <a:effectLst/>
              </a:rPr>
              <a:t>Under Article 6 § 1 of the Convention a tribunal must always be “established by law.” </a:t>
            </a:r>
            <a:r>
              <a:rPr lang="en-US" sz="1300" b="0" i="0" dirty="0">
                <a:solidFill>
                  <a:srgbClr val="000000"/>
                </a:solidFill>
                <a:effectLst/>
              </a:rPr>
              <a:t>This expression reflects the principle of the rule of law which is inherent in the system of protection established by the Convention and its Protocols. As the Court has previously held, </a:t>
            </a:r>
            <a:r>
              <a:rPr lang="en-US" sz="1300" b="0" i="0" dirty="0">
                <a:solidFill>
                  <a:schemeClr val="accent1">
                    <a:lumMod val="75000"/>
                  </a:schemeClr>
                </a:solidFill>
                <a:effectLst/>
              </a:rPr>
              <a:t>a tribunal that is not established in conformity with the intentions of the legislator will, necessarily, lack the legitimacy required in a democratic society to resolve legal disputes</a:t>
            </a:r>
            <a:r>
              <a:rPr lang="en-US" sz="1300" b="0" i="0" dirty="0">
                <a:solidFill>
                  <a:srgbClr val="000000"/>
                </a:solidFill>
                <a:effectLst/>
              </a:rPr>
              <a:t>.</a:t>
            </a:r>
            <a:endParaRPr lang="ro-RO" sz="1300" noProof="1">
              <a:solidFill>
                <a:schemeClr val="tx2"/>
              </a:solidFill>
            </a:endParaRPr>
          </a:p>
          <a:p>
            <a:pPr marL="0" indent="0">
              <a:lnSpc>
                <a:spcPct val="100000"/>
              </a:lnSpc>
              <a:buNone/>
            </a:pPr>
            <a:endParaRPr lang="ro-RO" sz="1400" dirty="0">
              <a:solidFill>
                <a:schemeClr val="tx2"/>
              </a:solidFill>
              <a:latin typeface="+mj-lt"/>
            </a:endParaRPr>
          </a:p>
          <a:p>
            <a:pPr marL="0" indent="0">
              <a:lnSpc>
                <a:spcPct val="100000"/>
              </a:lnSpc>
              <a:buNone/>
            </a:pPr>
            <a:endParaRPr lang="ro-RO" sz="1100" dirty="0">
              <a:solidFill>
                <a:schemeClr val="tx2"/>
              </a:solidFill>
            </a:endParaRPr>
          </a:p>
        </p:txBody>
      </p:sp>
      <p:pic>
        <p:nvPicPr>
          <p:cNvPr id="5" name="Picture 4" descr="Steel machine">
            <a:extLst>
              <a:ext uri="{FF2B5EF4-FFF2-40B4-BE49-F238E27FC236}">
                <a16:creationId xmlns:a16="http://schemas.microsoft.com/office/drawing/2014/main" id="{4BF1B542-1CE1-8A5E-847D-9401B0BABE6A}"/>
              </a:ext>
            </a:extLst>
          </p:cNvPr>
          <p:cNvPicPr>
            <a:picLocks noChangeAspect="1"/>
          </p:cNvPicPr>
          <p:nvPr/>
        </p:nvPicPr>
        <p:blipFill rotWithShape="1">
          <a:blip r:embed="rId2"/>
          <a:srcRect l="18519" r="17141" b="-1"/>
          <a:stretch/>
        </p:blipFill>
        <p:spPr>
          <a:xfrm>
            <a:off x="5791200" y="669256"/>
            <a:ext cx="5320206" cy="5519487"/>
          </a:xfrm>
          <a:prstGeom prst="rect">
            <a:avLst/>
          </a:prstGeom>
        </p:spPr>
      </p:pic>
    </p:spTree>
    <p:extLst>
      <p:ext uri="{BB962C8B-B14F-4D97-AF65-F5344CB8AC3E}">
        <p14:creationId xmlns:p14="http://schemas.microsoft.com/office/powerpoint/2010/main" val="2190555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ocument 14">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604803F-91F6-9177-8BFE-2DE83676D2B4}"/>
              </a:ext>
            </a:extLst>
          </p:cNvPr>
          <p:cNvSpPr>
            <a:spLocks noGrp="1"/>
          </p:cNvSpPr>
          <p:nvPr>
            <p:ph type="title"/>
          </p:nvPr>
        </p:nvSpPr>
        <p:spPr>
          <a:xfrm>
            <a:off x="457200" y="728905"/>
            <a:ext cx="4952999" cy="2244178"/>
          </a:xfrm>
        </p:spPr>
        <p:txBody>
          <a:bodyPr>
            <a:normAutofit/>
          </a:bodyPr>
          <a:lstStyle/>
          <a:p>
            <a:r>
              <a:rPr lang="ro-RO" dirty="0">
                <a:solidFill>
                  <a:schemeClr val="tx2"/>
                </a:solidFill>
              </a:rPr>
              <a:t>INTERPLAY</a:t>
            </a:r>
          </a:p>
        </p:txBody>
      </p:sp>
      <p:sp>
        <p:nvSpPr>
          <p:cNvPr id="3" name="Content Placeholder 2">
            <a:extLst>
              <a:ext uri="{FF2B5EF4-FFF2-40B4-BE49-F238E27FC236}">
                <a16:creationId xmlns:a16="http://schemas.microsoft.com/office/drawing/2014/main" id="{141123E3-B4C1-F70D-4C2E-BE110FB59D82}"/>
              </a:ext>
            </a:extLst>
          </p:cNvPr>
          <p:cNvSpPr>
            <a:spLocks noGrp="1"/>
          </p:cNvSpPr>
          <p:nvPr>
            <p:ph idx="1"/>
          </p:nvPr>
        </p:nvSpPr>
        <p:spPr>
          <a:xfrm>
            <a:off x="457200" y="3276600"/>
            <a:ext cx="4952999" cy="2744892"/>
          </a:xfrm>
        </p:spPr>
        <p:txBody>
          <a:bodyPr>
            <a:normAutofit/>
          </a:bodyPr>
          <a:lstStyle/>
          <a:p>
            <a:pPr algn="just">
              <a:lnSpc>
                <a:spcPct val="100000"/>
              </a:lnSpc>
            </a:pPr>
            <a:r>
              <a:rPr lang="en-US" sz="1000" b="0" i="0" dirty="0">
                <a:solidFill>
                  <a:schemeClr val="tx2"/>
                </a:solidFill>
                <a:effectLst/>
              </a:rPr>
              <a:t>21 December 2023: The </a:t>
            </a:r>
            <a:r>
              <a:rPr lang="en-US" sz="1000" b="0" i="0" u="none" strike="noStrike" dirty="0">
                <a:solidFill>
                  <a:schemeClr val="tx2"/>
                </a:solidFill>
                <a:effectLst/>
                <a:hlinkClick r:id="rId3"/>
              </a:rPr>
              <a:t>ECJ declares</a:t>
            </a:r>
            <a:r>
              <a:rPr lang="en-US" sz="1000" b="0" i="0" dirty="0">
                <a:solidFill>
                  <a:schemeClr val="tx2"/>
                </a:solidFill>
                <a:effectLst/>
              </a:rPr>
              <a:t> a request for preliminary ruling by the Extraordinary Review and Public Affairs Chamber of the </a:t>
            </a:r>
            <a:r>
              <a:rPr lang="en-US" sz="1000" b="1" i="0" dirty="0">
                <a:solidFill>
                  <a:schemeClr val="accent1">
                    <a:lumMod val="75000"/>
                  </a:schemeClr>
                </a:solidFill>
                <a:effectLst/>
              </a:rPr>
              <a:t>Polish Supreme Court </a:t>
            </a:r>
            <a:r>
              <a:rPr lang="en-US" sz="1000" b="0" i="0" dirty="0">
                <a:solidFill>
                  <a:schemeClr val="tx2"/>
                </a:solidFill>
                <a:effectLst/>
              </a:rPr>
              <a:t>inadmissible since the chamber does not constitute a "court or tribunal" for the purpose of EU law (</a:t>
            </a:r>
            <a:r>
              <a:rPr lang="en-US" sz="1000" b="0" i="0" u="none" strike="noStrike" dirty="0">
                <a:solidFill>
                  <a:schemeClr val="tx2"/>
                </a:solidFill>
                <a:effectLst/>
                <a:hlinkClick r:id="rId4"/>
              </a:rPr>
              <a:t>Case C-718/21 </a:t>
            </a:r>
            <a:r>
              <a:rPr lang="en-US" sz="1000" b="0" i="1" u="none" strike="noStrike" dirty="0">
                <a:solidFill>
                  <a:schemeClr val="tx2"/>
                </a:solidFill>
                <a:effectLst/>
                <a:hlinkClick r:id="rId4"/>
              </a:rPr>
              <a:t>L.G.</a:t>
            </a:r>
            <a:r>
              <a:rPr lang="en-US" sz="1000" b="0" i="0" dirty="0">
                <a:solidFill>
                  <a:schemeClr val="tx2"/>
                </a:solidFill>
                <a:effectLst/>
              </a:rPr>
              <a:t>). Said chamber had to decide on an appeal by a Polish judge disputing a resolution of the National Council of the Judiciary ("the KRS") with regard to his retirement. </a:t>
            </a:r>
            <a:r>
              <a:rPr lang="en-US" sz="1000" b="1" i="0" dirty="0">
                <a:solidFill>
                  <a:schemeClr val="tx2"/>
                </a:solidFill>
                <a:effectLst/>
              </a:rPr>
              <a:t>The ECJ first refers to the 2021 ECtHR judgment in </a:t>
            </a:r>
            <a:r>
              <a:rPr lang="en-US" sz="1000" b="1" i="1" dirty="0" err="1">
                <a:solidFill>
                  <a:schemeClr val="tx2"/>
                </a:solidFill>
                <a:effectLst/>
              </a:rPr>
              <a:t>Dolińska-Ficek</a:t>
            </a:r>
            <a:r>
              <a:rPr lang="en-US" sz="1000" b="1" i="1" dirty="0">
                <a:solidFill>
                  <a:schemeClr val="tx2"/>
                </a:solidFill>
                <a:effectLst/>
              </a:rPr>
              <a:t> and </a:t>
            </a:r>
            <a:r>
              <a:rPr lang="en-US" sz="1000" b="1" i="1" dirty="0" err="1">
                <a:solidFill>
                  <a:schemeClr val="tx2"/>
                </a:solidFill>
                <a:effectLst/>
              </a:rPr>
              <a:t>Ozimek</a:t>
            </a:r>
            <a:r>
              <a:rPr lang="en-US" sz="1000" b="1" i="1" dirty="0">
                <a:solidFill>
                  <a:schemeClr val="tx2"/>
                </a:solidFill>
                <a:effectLst/>
              </a:rPr>
              <a:t> v. Poland</a:t>
            </a:r>
            <a:r>
              <a:rPr lang="en-US" sz="1000" b="1" i="0" dirty="0">
                <a:solidFill>
                  <a:schemeClr val="tx2"/>
                </a:solidFill>
                <a:effectLst/>
              </a:rPr>
              <a:t> which has already found that two adjudicating panels of the Extraordinary Review Chamber are neither established by law nor independent.</a:t>
            </a:r>
            <a:r>
              <a:rPr lang="en-US" sz="1000" b="0" i="0" dirty="0">
                <a:solidFill>
                  <a:schemeClr val="tx2"/>
                </a:solidFill>
                <a:effectLst/>
              </a:rPr>
              <a:t> Second, the ECJ refers to </a:t>
            </a:r>
            <a:r>
              <a:rPr lang="en-US" sz="1000" b="1" i="0" dirty="0">
                <a:solidFill>
                  <a:schemeClr val="tx2"/>
                </a:solidFill>
                <a:effectLst/>
              </a:rPr>
              <a:t>a decision by the Polish Supreme Administrative Court that annulled the appointment of judges in the adjudicating panel of the Extraordinary Review Chamber</a:t>
            </a:r>
            <a:r>
              <a:rPr lang="en-US" sz="1000" b="0" i="0" dirty="0">
                <a:solidFill>
                  <a:schemeClr val="tx2"/>
                </a:solidFill>
                <a:effectLst/>
              </a:rPr>
              <a:t>. Against this background, the ECJ holds that the presumption that the requirements of a "court or tribunal" within the meaning of Article 267 TFEU are met is rebutted with regard to the referring body.</a:t>
            </a:r>
          </a:p>
          <a:p>
            <a:pPr>
              <a:lnSpc>
                <a:spcPct val="100000"/>
              </a:lnSpc>
            </a:pPr>
            <a:endParaRPr lang="ro-RO" sz="1000" dirty="0">
              <a:solidFill>
                <a:schemeClr val="tx2"/>
              </a:solidFill>
            </a:endParaRPr>
          </a:p>
        </p:txBody>
      </p:sp>
      <p:pic>
        <p:nvPicPr>
          <p:cNvPr id="4" name="Picture 3">
            <a:extLst>
              <a:ext uri="{FF2B5EF4-FFF2-40B4-BE49-F238E27FC236}">
                <a16:creationId xmlns:a16="http://schemas.microsoft.com/office/drawing/2014/main" id="{7A44307A-7EEE-C850-1C98-DBCA0BA3969B}"/>
              </a:ext>
            </a:extLst>
          </p:cNvPr>
          <p:cNvPicPr>
            <a:picLocks noChangeAspect="1"/>
          </p:cNvPicPr>
          <p:nvPr/>
        </p:nvPicPr>
        <p:blipFill rotWithShape="1">
          <a:blip r:embed="rId5"/>
          <a:srcRect l="16957" r="16294"/>
          <a:stretch/>
        </p:blipFill>
        <p:spPr>
          <a:xfrm>
            <a:off x="5791200" y="669256"/>
            <a:ext cx="5320206" cy="5519487"/>
          </a:xfrm>
          <a:prstGeom prst="rect">
            <a:avLst/>
          </a:prstGeom>
        </p:spPr>
      </p:pic>
    </p:spTree>
    <p:extLst>
      <p:ext uri="{BB962C8B-B14F-4D97-AF65-F5344CB8AC3E}">
        <p14:creationId xmlns:p14="http://schemas.microsoft.com/office/powerpoint/2010/main" val="426768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D55A-9105-6C51-3948-EB47FA235800}"/>
              </a:ext>
            </a:extLst>
          </p:cNvPr>
          <p:cNvSpPr>
            <a:spLocks noGrp="1"/>
          </p:cNvSpPr>
          <p:nvPr>
            <p:ph type="title"/>
          </p:nvPr>
        </p:nvSpPr>
        <p:spPr>
          <a:xfrm>
            <a:off x="0" y="728905"/>
            <a:ext cx="5410199" cy="2244178"/>
          </a:xfrm>
        </p:spPr>
        <p:txBody>
          <a:bodyPr>
            <a:normAutofit/>
          </a:bodyPr>
          <a:lstStyle/>
          <a:p>
            <a:r>
              <a:rPr lang="ro-RO" sz="3200" noProof="1">
                <a:solidFill>
                  <a:srgbClr val="002060"/>
                </a:solidFill>
                <a:latin typeface="+mj-lt"/>
              </a:rPr>
              <a:t>RECONCEPTUALISATION</a:t>
            </a:r>
            <a:endParaRPr lang="ro-RO" sz="3400" dirty="0">
              <a:solidFill>
                <a:srgbClr val="002060"/>
              </a:solidFill>
            </a:endParaRPr>
          </a:p>
        </p:txBody>
      </p:sp>
      <p:sp>
        <p:nvSpPr>
          <p:cNvPr id="3" name="Content Placeholder 2">
            <a:extLst>
              <a:ext uri="{FF2B5EF4-FFF2-40B4-BE49-F238E27FC236}">
                <a16:creationId xmlns:a16="http://schemas.microsoft.com/office/drawing/2014/main" id="{3C519B5A-0963-1AF4-CC70-F34AA49DC446}"/>
              </a:ext>
            </a:extLst>
          </p:cNvPr>
          <p:cNvSpPr>
            <a:spLocks noGrp="1"/>
          </p:cNvSpPr>
          <p:nvPr>
            <p:ph idx="1"/>
          </p:nvPr>
        </p:nvSpPr>
        <p:spPr>
          <a:xfrm>
            <a:off x="457200" y="3053183"/>
            <a:ext cx="4952999" cy="3135560"/>
          </a:xfrm>
        </p:spPr>
        <p:txBody>
          <a:bodyPr>
            <a:normAutofit/>
          </a:bodyPr>
          <a:lstStyle/>
          <a:p>
            <a:pPr marL="0" indent="0">
              <a:lnSpc>
                <a:spcPct val="100000"/>
              </a:lnSpc>
              <a:buNone/>
            </a:pPr>
            <a:r>
              <a:rPr lang="en-US" sz="1300" b="0" i="0" dirty="0">
                <a:solidFill>
                  <a:srgbClr val="000000"/>
                </a:solidFill>
                <a:effectLst/>
              </a:rPr>
              <a:t>.</a:t>
            </a:r>
            <a:endParaRPr lang="ro-RO" sz="1300" noProof="1">
              <a:solidFill>
                <a:schemeClr val="tx2"/>
              </a:solidFill>
            </a:endParaRPr>
          </a:p>
          <a:p>
            <a:pPr marL="0" indent="0">
              <a:lnSpc>
                <a:spcPct val="100000"/>
              </a:lnSpc>
              <a:buNone/>
            </a:pPr>
            <a:endParaRPr lang="ro-RO" sz="1400" dirty="0">
              <a:solidFill>
                <a:schemeClr val="tx2"/>
              </a:solidFill>
              <a:latin typeface="+mj-lt"/>
            </a:endParaRPr>
          </a:p>
          <a:p>
            <a:pPr marL="0" indent="0">
              <a:lnSpc>
                <a:spcPct val="100000"/>
              </a:lnSpc>
              <a:buNone/>
            </a:pPr>
            <a:r>
              <a:rPr lang="ro-RO" sz="2200" dirty="0">
                <a:solidFill>
                  <a:srgbClr val="002060"/>
                </a:solidFill>
                <a:latin typeface="+mj-lt"/>
              </a:rPr>
              <a:t>CONSISTENT INTERPRETATION</a:t>
            </a:r>
          </a:p>
          <a:p>
            <a:pPr marL="0" indent="0">
              <a:lnSpc>
                <a:spcPct val="100000"/>
              </a:lnSpc>
              <a:buNone/>
            </a:pPr>
            <a:r>
              <a:rPr lang="en-RO" sz="1400" kern="100" dirty="0">
                <a:solidFill>
                  <a:schemeClr val="tx2"/>
                </a:solidFill>
                <a:effectLst/>
                <a:latin typeface="+mj-lt"/>
                <a:ea typeface="Calibri" panose="020F0502020204030204" pitchFamily="34" charset="0"/>
                <a:cs typeface="Times New Roman" panose="02020603050405020304" pitchFamily="18" charset="0"/>
              </a:rPr>
              <a:t>267 TFUE cf. </a:t>
            </a:r>
            <a:r>
              <a:rPr lang="en-RO" sz="1400" dirty="0">
                <a:solidFill>
                  <a:schemeClr val="tx2"/>
                </a:solidFill>
                <a:effectLst/>
                <a:latin typeface="+mj-lt"/>
                <a:ea typeface="Calibri" panose="020F0502020204030204" pitchFamily="34" charset="0"/>
                <a:cs typeface="Times New Roman" panose="02020603050405020304" pitchFamily="18" charset="0"/>
              </a:rPr>
              <a:t>6 </a:t>
            </a:r>
            <a:r>
              <a:rPr lang="en-US" sz="1400" dirty="0">
                <a:solidFill>
                  <a:schemeClr val="tx2"/>
                </a:solidFill>
                <a:effectLst/>
                <a:latin typeface="+mj-lt"/>
                <a:ea typeface="Calibri" panose="020F0502020204030204" pitchFamily="34" charset="0"/>
                <a:cs typeface="Times New Roman" panose="02020603050405020304" pitchFamily="18" charset="0"/>
              </a:rPr>
              <a:t>§ 1 CEDO</a:t>
            </a:r>
          </a:p>
          <a:p>
            <a:pPr marL="0" indent="0">
              <a:lnSpc>
                <a:spcPct val="100000"/>
              </a:lnSpc>
              <a:buNone/>
            </a:pPr>
            <a:r>
              <a:rPr lang="en-RO" sz="1400" kern="100" dirty="0">
                <a:solidFill>
                  <a:schemeClr val="tx2"/>
                </a:solidFill>
                <a:effectLst/>
                <a:latin typeface="+mj-lt"/>
                <a:ea typeface="Calibri" panose="020F0502020204030204" pitchFamily="34" charset="0"/>
                <a:cs typeface="Times New Roman" panose="02020603050405020304" pitchFamily="18" charset="0"/>
              </a:rPr>
              <a:t>Dhahbi v. Italy</a:t>
            </a:r>
            <a:r>
              <a:rPr lang="ro-RO" sz="1400" kern="100" dirty="0">
                <a:solidFill>
                  <a:schemeClr val="tx2"/>
                </a:solidFill>
                <a:effectLst/>
                <a:latin typeface="+mj-lt"/>
                <a:ea typeface="Calibri" panose="020F0502020204030204" pitchFamily="34" charset="0"/>
                <a:cs typeface="Times New Roman" panose="02020603050405020304" pitchFamily="18" charset="0"/>
              </a:rPr>
              <a:t>, </a:t>
            </a:r>
            <a:r>
              <a:rPr lang="en-RO" sz="1400" kern="100" dirty="0">
                <a:solidFill>
                  <a:schemeClr val="tx2"/>
                </a:solidFill>
                <a:effectLst/>
                <a:latin typeface="+mj-lt"/>
                <a:ea typeface="Calibri" panose="020F0502020204030204" pitchFamily="34" charset="0"/>
                <a:cs typeface="Times New Roman" panose="02020603050405020304" pitchFamily="18" charset="0"/>
              </a:rPr>
              <a:t>17120/</a:t>
            </a:r>
            <a:r>
              <a:rPr lang="ro-RO" sz="1400" kern="100" dirty="0">
                <a:solidFill>
                  <a:schemeClr val="tx2"/>
                </a:solidFill>
                <a:effectLst/>
                <a:latin typeface="+mj-lt"/>
                <a:ea typeface="Calibri" panose="020F0502020204030204" pitchFamily="34" charset="0"/>
                <a:cs typeface="Times New Roman" panose="02020603050405020304" pitchFamily="18" charset="0"/>
              </a:rPr>
              <a:t>09</a:t>
            </a:r>
            <a:r>
              <a:rPr lang="en-RO" sz="1400" kern="100" dirty="0">
                <a:solidFill>
                  <a:schemeClr val="tx2"/>
                </a:solidFill>
                <a:effectLst/>
                <a:latin typeface="+mj-lt"/>
                <a:ea typeface="Calibri" panose="020F0502020204030204" pitchFamily="34" charset="0"/>
                <a:cs typeface="Times New Roman" panose="02020603050405020304" pitchFamily="18" charset="0"/>
              </a:rPr>
              <a:t>, Schipani and others v. Italy</a:t>
            </a:r>
            <a:r>
              <a:rPr lang="ro-RO" sz="1400" kern="100" dirty="0">
                <a:solidFill>
                  <a:schemeClr val="tx2"/>
                </a:solidFill>
                <a:effectLst/>
                <a:latin typeface="+mj-lt"/>
                <a:ea typeface="Calibri" panose="020F0502020204030204" pitchFamily="34" charset="0"/>
                <a:cs typeface="Times New Roman" panose="02020603050405020304" pitchFamily="18" charset="0"/>
              </a:rPr>
              <a:t>, </a:t>
            </a:r>
            <a:r>
              <a:rPr lang="en-RO" sz="1400" kern="100" dirty="0">
                <a:solidFill>
                  <a:schemeClr val="tx2"/>
                </a:solidFill>
                <a:effectLst/>
                <a:latin typeface="+mj-lt"/>
                <a:ea typeface="Calibri" panose="020F0502020204030204" pitchFamily="34" charset="0"/>
                <a:cs typeface="Times New Roman" panose="02020603050405020304" pitchFamily="18" charset="0"/>
              </a:rPr>
              <a:t>38369/09; Baltic Master Ltd v Lithuania</a:t>
            </a:r>
            <a:r>
              <a:rPr lang="ro-RO" sz="1400" kern="100" dirty="0">
                <a:solidFill>
                  <a:schemeClr val="tx2"/>
                </a:solidFill>
                <a:effectLst/>
                <a:latin typeface="+mj-lt"/>
                <a:ea typeface="Calibri" panose="020F0502020204030204" pitchFamily="34" charset="0"/>
                <a:cs typeface="Times New Roman" panose="02020603050405020304" pitchFamily="18" charset="0"/>
              </a:rPr>
              <a:t>, </a:t>
            </a:r>
            <a:r>
              <a:rPr lang="en-RO" sz="1400" kern="100" dirty="0">
                <a:solidFill>
                  <a:schemeClr val="tx2"/>
                </a:solidFill>
                <a:effectLst/>
                <a:latin typeface="+mj-lt"/>
                <a:ea typeface="Calibri" panose="020F0502020204030204" pitchFamily="34" charset="0"/>
                <a:cs typeface="Times New Roman" panose="02020603050405020304" pitchFamily="18" charset="0"/>
              </a:rPr>
              <a:t>55092/16; Sanofi Pasteur v. France, 25137/16</a:t>
            </a:r>
          </a:p>
          <a:p>
            <a:pPr marL="0" indent="0">
              <a:lnSpc>
                <a:spcPct val="100000"/>
              </a:lnSpc>
              <a:buNone/>
            </a:pPr>
            <a:r>
              <a:rPr lang="en-RO" sz="1400" kern="100" dirty="0">
                <a:solidFill>
                  <a:schemeClr val="tx2"/>
                </a:solidFill>
                <a:latin typeface="+mj-lt"/>
                <a:ea typeface="Calibri" panose="020F0502020204030204" pitchFamily="34" charset="0"/>
                <a:cs typeface="Times New Roman" panose="02020603050405020304" pitchFamily="18" charset="0"/>
              </a:rPr>
              <a:t>47 CFREU cf. </a:t>
            </a:r>
            <a:r>
              <a:rPr lang="en-RO" sz="1400" dirty="0">
                <a:solidFill>
                  <a:schemeClr val="tx2"/>
                </a:solidFill>
                <a:effectLst/>
                <a:latin typeface="+mj-lt"/>
                <a:ea typeface="Calibri" panose="020F0502020204030204" pitchFamily="34" charset="0"/>
                <a:cs typeface="Times New Roman" panose="02020603050405020304" pitchFamily="18" charset="0"/>
              </a:rPr>
              <a:t>6 </a:t>
            </a:r>
            <a:r>
              <a:rPr lang="en-US" sz="1400" dirty="0">
                <a:solidFill>
                  <a:schemeClr val="tx2"/>
                </a:solidFill>
                <a:effectLst/>
                <a:latin typeface="+mj-lt"/>
                <a:ea typeface="Calibri" panose="020F0502020204030204" pitchFamily="34" charset="0"/>
                <a:cs typeface="Times New Roman" panose="02020603050405020304" pitchFamily="18" charset="0"/>
              </a:rPr>
              <a:t>§ 1, 13 CEDO</a:t>
            </a:r>
            <a:endParaRPr lang="en-RO" sz="1400" kern="100" dirty="0">
              <a:solidFill>
                <a:schemeClr val="tx2"/>
              </a:solidFill>
              <a:effectLst/>
              <a:latin typeface="+mj-lt"/>
              <a:ea typeface="Calibri" panose="020F0502020204030204" pitchFamily="34" charset="0"/>
              <a:cs typeface="Times New Roman" panose="02020603050405020304" pitchFamily="18" charset="0"/>
            </a:endParaRPr>
          </a:p>
          <a:p>
            <a:pPr marL="0" indent="0">
              <a:lnSpc>
                <a:spcPct val="100000"/>
              </a:lnSpc>
              <a:buNone/>
            </a:pPr>
            <a:endParaRPr lang="ro-RO" sz="1100" dirty="0">
              <a:solidFill>
                <a:schemeClr val="tx2"/>
              </a:solidFill>
            </a:endParaRPr>
          </a:p>
        </p:txBody>
      </p:sp>
      <p:pic>
        <p:nvPicPr>
          <p:cNvPr id="5" name="Picture 4" descr="Steel machine">
            <a:extLst>
              <a:ext uri="{FF2B5EF4-FFF2-40B4-BE49-F238E27FC236}">
                <a16:creationId xmlns:a16="http://schemas.microsoft.com/office/drawing/2014/main" id="{4BF1B542-1CE1-8A5E-847D-9401B0BABE6A}"/>
              </a:ext>
            </a:extLst>
          </p:cNvPr>
          <p:cNvPicPr>
            <a:picLocks noChangeAspect="1"/>
          </p:cNvPicPr>
          <p:nvPr/>
        </p:nvPicPr>
        <p:blipFill rotWithShape="1">
          <a:blip r:embed="rId2"/>
          <a:srcRect l="18519" r="17141" b="-1"/>
          <a:stretch/>
        </p:blipFill>
        <p:spPr>
          <a:xfrm>
            <a:off x="5791200" y="669256"/>
            <a:ext cx="5320206" cy="5519487"/>
          </a:xfrm>
          <a:prstGeom prst="rect">
            <a:avLst/>
          </a:prstGeom>
        </p:spPr>
      </p:pic>
    </p:spTree>
    <p:extLst>
      <p:ext uri="{BB962C8B-B14F-4D97-AF65-F5344CB8AC3E}">
        <p14:creationId xmlns:p14="http://schemas.microsoft.com/office/powerpoint/2010/main" val="3367557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C3FA84C-8729-4FD0-B361-46AE04B43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9D6C1A6-E26B-5347-92B1-E4D7C6D0366B}"/>
              </a:ext>
            </a:extLst>
          </p:cNvPr>
          <p:cNvSpPr>
            <a:spLocks noGrp="1"/>
          </p:cNvSpPr>
          <p:nvPr>
            <p:ph type="title"/>
          </p:nvPr>
        </p:nvSpPr>
        <p:spPr>
          <a:xfrm>
            <a:off x="457200" y="720773"/>
            <a:ext cx="10744186" cy="1611710"/>
          </a:xfrm>
        </p:spPr>
        <p:txBody>
          <a:bodyPr>
            <a:normAutofit/>
          </a:bodyPr>
          <a:lstStyle/>
          <a:p>
            <a:r>
              <a:rPr lang="en-GB" sz="4000" dirty="0">
                <a:solidFill>
                  <a:srgbClr val="002060">
                    <a:alpha val="80000"/>
                  </a:srgbClr>
                </a:solidFill>
              </a:rPr>
              <a:t>Loyalty &amp; reserve v. Judicial disobedience</a:t>
            </a:r>
            <a:r>
              <a:rPr lang="ro-RO" sz="4000" dirty="0">
                <a:solidFill>
                  <a:srgbClr val="002060">
                    <a:alpha val="80000"/>
                  </a:srgbClr>
                </a:solidFill>
              </a:rPr>
              <a:t>?</a:t>
            </a:r>
          </a:p>
        </p:txBody>
      </p:sp>
      <p:sp>
        <p:nvSpPr>
          <p:cNvPr id="46" name="Rectangle 45">
            <a:extLst>
              <a:ext uri="{FF2B5EF4-FFF2-40B4-BE49-F238E27FC236}">
                <a16:creationId xmlns:a16="http://schemas.microsoft.com/office/drawing/2014/main" id="{EB97ECD4-67DD-4166-9EC5-5D8834005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316" y="2403921"/>
            <a:ext cx="11806942" cy="38410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78E3AFFF-341C-3C47-ADA5-0BE94163F8F1}"/>
              </a:ext>
            </a:extLst>
          </p:cNvPr>
          <p:cNvGraphicFramePr>
            <a:graphicFrameLocks noGrp="1"/>
          </p:cNvGraphicFramePr>
          <p:nvPr>
            <p:ph idx="1"/>
            <p:extLst>
              <p:ext uri="{D42A27DB-BD31-4B8C-83A1-F6EECF244321}">
                <p14:modId xmlns:p14="http://schemas.microsoft.com/office/powerpoint/2010/main" val="2438481117"/>
              </p:ext>
            </p:extLst>
          </p:nvPr>
        </p:nvGraphicFramePr>
        <p:xfrm>
          <a:off x="457200" y="2500757"/>
          <a:ext cx="10723563" cy="3676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054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9" name="Straight Connector 5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3D9F2E7-AB57-3FFB-72F7-F2D004B4B9AF}"/>
              </a:ext>
            </a:extLst>
          </p:cNvPr>
          <p:cNvSpPr>
            <a:spLocks noGrp="1"/>
          </p:cNvSpPr>
          <p:nvPr>
            <p:ph type="title"/>
          </p:nvPr>
        </p:nvSpPr>
        <p:spPr>
          <a:xfrm>
            <a:off x="457199" y="3525808"/>
            <a:ext cx="6548127" cy="2141612"/>
          </a:xfrm>
        </p:spPr>
        <p:txBody>
          <a:bodyPr anchor="ctr">
            <a:normAutofit/>
          </a:bodyPr>
          <a:lstStyle/>
          <a:p>
            <a:r>
              <a:rPr lang="en-GB">
                <a:solidFill>
                  <a:schemeClr val="tx2"/>
                </a:solidFill>
              </a:rPr>
              <a:t>Synergies</a:t>
            </a:r>
          </a:p>
        </p:txBody>
      </p:sp>
      <p:pic>
        <p:nvPicPr>
          <p:cNvPr id="4" name="Picture 3">
            <a:extLst>
              <a:ext uri="{FF2B5EF4-FFF2-40B4-BE49-F238E27FC236}">
                <a16:creationId xmlns:a16="http://schemas.microsoft.com/office/drawing/2014/main" id="{326F02F7-553E-A50F-6046-983387F0041C}"/>
              </a:ext>
            </a:extLst>
          </p:cNvPr>
          <p:cNvPicPr>
            <a:picLocks noChangeAspect="1"/>
          </p:cNvPicPr>
          <p:nvPr/>
        </p:nvPicPr>
        <p:blipFill rotWithShape="1">
          <a:blip r:embed="rId2"/>
          <a:srcRect t="19483" b="40518"/>
          <a:stretch/>
        </p:blipFill>
        <p:spPr>
          <a:xfrm>
            <a:off x="-6214" y="2018"/>
            <a:ext cx="12214825" cy="338338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ontent Placeholder 2">
            <a:extLst>
              <a:ext uri="{FF2B5EF4-FFF2-40B4-BE49-F238E27FC236}">
                <a16:creationId xmlns:a16="http://schemas.microsoft.com/office/drawing/2014/main" id="{1A76FA67-4543-3DC6-17EE-C08D45A88F28}"/>
              </a:ext>
            </a:extLst>
          </p:cNvPr>
          <p:cNvSpPr>
            <a:spLocks noGrp="1"/>
          </p:cNvSpPr>
          <p:nvPr>
            <p:ph idx="1"/>
          </p:nvPr>
        </p:nvSpPr>
        <p:spPr>
          <a:xfrm>
            <a:off x="7211421" y="3525807"/>
            <a:ext cx="4788050" cy="2722593"/>
          </a:xfrm>
        </p:spPr>
        <p:txBody>
          <a:bodyPr anchor="ctr">
            <a:normAutofit/>
          </a:bodyPr>
          <a:lstStyle/>
          <a:p>
            <a:pPr marL="0" indent="0">
              <a:lnSpc>
                <a:spcPct val="100000"/>
              </a:lnSpc>
              <a:buNone/>
            </a:pPr>
            <a:r>
              <a:rPr lang="en-RO" sz="1500">
                <a:solidFill>
                  <a:schemeClr val="tx2"/>
                </a:solidFill>
                <a:ea typeface="Times New Roman" panose="02020603050405020304" pitchFamily="18" charset="0"/>
              </a:rPr>
              <a:t>can</a:t>
            </a:r>
            <a:r>
              <a:rPr lang="en-RO" sz="1500">
                <a:solidFill>
                  <a:schemeClr val="tx2"/>
                </a:solidFill>
                <a:effectLst/>
                <a:ea typeface="Times New Roman" panose="02020603050405020304" pitchFamily="18" charset="0"/>
              </a:rPr>
              <a:t> the exercise by the national judge of the right conferred under Article 267 TFEU  be qualified as falling within the scope of the individual right granted by Article 10 of the ECHR ? </a:t>
            </a:r>
          </a:p>
          <a:p>
            <a:pPr marL="0" indent="0">
              <a:lnSpc>
                <a:spcPct val="100000"/>
              </a:lnSpc>
              <a:buNone/>
            </a:pPr>
            <a:r>
              <a:rPr lang="en-RO" sz="1500">
                <a:solidFill>
                  <a:schemeClr val="tx2"/>
                </a:solidFill>
                <a:ea typeface="Times New Roman" panose="02020603050405020304" pitchFamily="18" charset="0"/>
              </a:rPr>
              <a:t>+</a:t>
            </a:r>
            <a:endParaRPr lang="en-RO" sz="1500">
              <a:solidFill>
                <a:schemeClr val="tx2"/>
              </a:solidFill>
              <a:effectLst/>
              <a:ea typeface="Times New Roman" panose="02020603050405020304" pitchFamily="18" charset="0"/>
            </a:endParaRPr>
          </a:p>
          <a:p>
            <a:pPr marL="0" indent="0">
              <a:lnSpc>
                <a:spcPct val="100000"/>
              </a:lnSpc>
              <a:buNone/>
            </a:pPr>
            <a:r>
              <a:rPr lang="en-RO" sz="1500">
                <a:solidFill>
                  <a:schemeClr val="tx2"/>
                </a:solidFill>
                <a:effectLst/>
                <a:ea typeface="Times New Roman" panose="02020603050405020304" pitchFamily="18" charset="0"/>
              </a:rPr>
              <a:t>since, when referring and following the CJEU judgements, the national judges are fulfilling an obligation triggered by the European Union law, will in the future </a:t>
            </a:r>
            <a:r>
              <a:rPr lang="en-US" sz="1500">
                <a:solidFill>
                  <a:schemeClr val="tx2"/>
                </a:solidFill>
                <a:effectLst/>
                <a:ea typeface="Times New Roman" panose="02020603050405020304" pitchFamily="18" charset="0"/>
              </a:rPr>
              <a:t>Article 11 CFR </a:t>
            </a:r>
            <a:r>
              <a:rPr lang="en-RO" sz="1500">
                <a:solidFill>
                  <a:schemeClr val="tx2"/>
                </a:solidFill>
                <a:effectLst/>
                <a:ea typeface="Times New Roman" panose="02020603050405020304" pitchFamily="18" charset="0"/>
              </a:rPr>
              <a:t>find its applicability?</a:t>
            </a:r>
            <a:r>
              <a:rPr lang="en-RO" sz="1500">
                <a:solidFill>
                  <a:schemeClr val="tx2"/>
                </a:solidFill>
                <a:effectLst/>
              </a:rPr>
              <a:t> </a:t>
            </a:r>
          </a:p>
        </p:txBody>
      </p:sp>
    </p:spTree>
    <p:extLst>
      <p:ext uri="{BB962C8B-B14F-4D97-AF65-F5344CB8AC3E}">
        <p14:creationId xmlns:p14="http://schemas.microsoft.com/office/powerpoint/2010/main" val="111804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8" name="Straight Connector 1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3D9F2E7-AB57-3FFB-72F7-F2D004B4B9AF}"/>
              </a:ext>
            </a:extLst>
          </p:cNvPr>
          <p:cNvSpPr>
            <a:spLocks noGrp="1"/>
          </p:cNvSpPr>
          <p:nvPr>
            <p:ph type="title"/>
          </p:nvPr>
        </p:nvSpPr>
        <p:spPr>
          <a:xfrm>
            <a:off x="457199" y="3525808"/>
            <a:ext cx="6548127" cy="2141612"/>
          </a:xfrm>
        </p:spPr>
        <p:txBody>
          <a:bodyPr anchor="ctr">
            <a:normAutofit/>
          </a:bodyPr>
          <a:lstStyle/>
          <a:p>
            <a:r>
              <a:rPr lang="en-GB">
                <a:solidFill>
                  <a:schemeClr val="tx2"/>
                </a:solidFill>
              </a:rPr>
              <a:t>Synergies</a:t>
            </a:r>
          </a:p>
        </p:txBody>
      </p:sp>
      <p:pic>
        <p:nvPicPr>
          <p:cNvPr id="4" name="Picture 3">
            <a:extLst>
              <a:ext uri="{FF2B5EF4-FFF2-40B4-BE49-F238E27FC236}">
                <a16:creationId xmlns:a16="http://schemas.microsoft.com/office/drawing/2014/main" id="{03ED0964-DD63-B54B-C8FD-05526098C0D6}"/>
              </a:ext>
            </a:extLst>
          </p:cNvPr>
          <p:cNvPicPr>
            <a:picLocks noChangeAspect="1"/>
          </p:cNvPicPr>
          <p:nvPr/>
        </p:nvPicPr>
        <p:blipFill rotWithShape="1">
          <a:blip r:embed="rId2"/>
          <a:srcRect t="19483" b="40518"/>
          <a:stretch/>
        </p:blipFill>
        <p:spPr>
          <a:xfrm>
            <a:off x="-6214" y="2018"/>
            <a:ext cx="12214825" cy="338338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ontent Placeholder 2">
            <a:extLst>
              <a:ext uri="{FF2B5EF4-FFF2-40B4-BE49-F238E27FC236}">
                <a16:creationId xmlns:a16="http://schemas.microsoft.com/office/drawing/2014/main" id="{1A76FA67-4543-3DC6-17EE-C08D45A88F28}"/>
              </a:ext>
            </a:extLst>
          </p:cNvPr>
          <p:cNvSpPr>
            <a:spLocks noGrp="1"/>
          </p:cNvSpPr>
          <p:nvPr>
            <p:ph idx="1"/>
          </p:nvPr>
        </p:nvSpPr>
        <p:spPr>
          <a:xfrm>
            <a:off x="7211421" y="3525807"/>
            <a:ext cx="4788050" cy="2722593"/>
          </a:xfrm>
        </p:spPr>
        <p:txBody>
          <a:bodyPr anchor="ctr">
            <a:normAutofit/>
          </a:bodyPr>
          <a:lstStyle/>
          <a:p>
            <a:pPr marL="0" indent="0">
              <a:lnSpc>
                <a:spcPct val="100000"/>
              </a:lnSpc>
              <a:buNone/>
            </a:pPr>
            <a:r>
              <a:rPr lang="en-US" sz="1700" dirty="0">
                <a:solidFill>
                  <a:schemeClr val="tx2"/>
                </a:solidFill>
                <a:effectLst/>
                <a:ea typeface="Times New Roman" panose="02020603050405020304" pitchFamily="18" charset="0"/>
              </a:rPr>
              <a:t>the request for a preliminary ruling may be interpreted as representing, in some particularly difficult contexts, (also) the exercise of an individual human right </a:t>
            </a:r>
            <a:r>
              <a:rPr lang="en-US" sz="1700" dirty="0">
                <a:solidFill>
                  <a:schemeClr val="tx2"/>
                </a:solidFill>
              </a:rPr>
              <a:t>C</a:t>
            </a:r>
            <a:r>
              <a:rPr lang="en-RO" sz="1700" dirty="0">
                <a:solidFill>
                  <a:schemeClr val="tx2"/>
                </a:solidFill>
              </a:rPr>
              <a:t>f. </a:t>
            </a:r>
            <a:r>
              <a:rPr lang="en-RO" sz="1700" i="1" dirty="0">
                <a:solidFill>
                  <a:schemeClr val="tx2"/>
                </a:solidFill>
              </a:rPr>
              <a:t>IS</a:t>
            </a:r>
            <a:endParaRPr lang="en-US" sz="1700" dirty="0">
              <a:solidFill>
                <a:schemeClr val="tx2"/>
              </a:solidFill>
              <a:effectLst/>
              <a:ea typeface="Times New Roman" panose="02020603050405020304" pitchFamily="18" charset="0"/>
            </a:endParaRPr>
          </a:p>
          <a:p>
            <a:pPr marL="0" indent="0" algn="ctr">
              <a:lnSpc>
                <a:spcPct val="100000"/>
              </a:lnSpc>
              <a:buNone/>
            </a:pPr>
            <a:r>
              <a:rPr lang="en-US" sz="1700" dirty="0">
                <a:solidFill>
                  <a:schemeClr val="tx2"/>
                </a:solidFill>
                <a:ea typeface="Times New Roman" panose="02020603050405020304" pitchFamily="18" charset="0"/>
              </a:rPr>
              <a:t>*</a:t>
            </a:r>
            <a:endParaRPr lang="en-US" sz="1700" dirty="0">
              <a:solidFill>
                <a:schemeClr val="tx2"/>
              </a:solidFill>
              <a:effectLst/>
              <a:ea typeface="Times New Roman" panose="02020603050405020304" pitchFamily="18" charset="0"/>
            </a:endParaRPr>
          </a:p>
          <a:p>
            <a:pPr marL="0" indent="0">
              <a:lnSpc>
                <a:spcPct val="100000"/>
              </a:lnSpc>
              <a:buNone/>
            </a:pPr>
            <a:r>
              <a:rPr lang="en-US" sz="1700" dirty="0">
                <a:solidFill>
                  <a:schemeClr val="tx2"/>
                </a:solidFill>
                <a:ea typeface="Times New Roman" panose="02020603050405020304" pitchFamily="18" charset="0"/>
              </a:rPr>
              <a:t>t</a:t>
            </a:r>
            <a:r>
              <a:rPr lang="en-US" sz="1700" dirty="0">
                <a:solidFill>
                  <a:schemeClr val="tx2"/>
                </a:solidFill>
                <a:effectLst/>
                <a:ea typeface="Times New Roman" panose="02020603050405020304" pitchFamily="18" charset="0"/>
              </a:rPr>
              <a:t>he freedom to receive information without interference by public authority; the essence of the right; limits and balance; legitimate aim; </a:t>
            </a:r>
            <a:r>
              <a:rPr lang="en-GB" sz="1700" dirty="0">
                <a:solidFill>
                  <a:schemeClr val="tx2"/>
                </a:solidFill>
                <a:ea typeface="Times New Roman" panose="02020603050405020304" pitchFamily="18" charset="0"/>
              </a:rPr>
              <a:t>d</a:t>
            </a:r>
            <a:r>
              <a:rPr lang="en-GB" sz="1700" dirty="0">
                <a:solidFill>
                  <a:schemeClr val="tx2"/>
                </a:solidFill>
                <a:effectLst/>
                <a:ea typeface="Times New Roman" panose="02020603050405020304" pitchFamily="18" charset="0"/>
              </a:rPr>
              <a:t>isciplinary sanctions as an interference</a:t>
            </a:r>
          </a:p>
          <a:p>
            <a:pPr marL="0" indent="0">
              <a:lnSpc>
                <a:spcPct val="100000"/>
              </a:lnSpc>
              <a:buNone/>
            </a:pPr>
            <a:endParaRPr lang="en-US" sz="17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359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Freeform: Shape 46">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9" name="Group 48">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80" name="Rectangle 7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F8DD0EAF-BF73-48D8-A426-3085C4B88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ight Triangle 83">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7" name="Straight Connector 86">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6E5F24C-2E27-A219-ED0B-2C17078DA6DC}"/>
              </a:ext>
            </a:extLst>
          </p:cNvPr>
          <p:cNvSpPr>
            <a:spLocks noGrp="1"/>
          </p:cNvSpPr>
          <p:nvPr>
            <p:ph type="title"/>
          </p:nvPr>
        </p:nvSpPr>
        <p:spPr>
          <a:xfrm>
            <a:off x="453142" y="725467"/>
            <a:ext cx="5634250" cy="2784496"/>
          </a:xfrm>
        </p:spPr>
        <p:txBody>
          <a:bodyPr vert="horz" lIns="91440" tIns="45720" rIns="91440" bIns="45720" rtlCol="0" anchor="b">
            <a:normAutofit fontScale="90000"/>
          </a:bodyPr>
          <a:lstStyle/>
          <a:p>
            <a:r>
              <a:rPr lang="en-US" sz="4800" noProof="1">
                <a:solidFill>
                  <a:srgbClr val="002060">
                    <a:alpha val="80000"/>
                  </a:srgbClr>
                </a:solidFill>
              </a:rPr>
              <a:t>DYNAMICS</a:t>
            </a:r>
            <a:br>
              <a:rPr lang="en-US" sz="2600" noProof="1">
                <a:solidFill>
                  <a:schemeClr val="tx2">
                    <a:alpha val="80000"/>
                  </a:schemeClr>
                </a:solidFill>
              </a:rPr>
            </a:br>
            <a:br>
              <a:rPr lang="en-US" sz="2600" noProof="1">
                <a:solidFill>
                  <a:schemeClr val="tx2">
                    <a:alpha val="80000"/>
                  </a:schemeClr>
                </a:solidFill>
              </a:rPr>
            </a:br>
            <a:r>
              <a:rPr lang="en-US" sz="2600" noProof="1">
                <a:solidFill>
                  <a:schemeClr val="tx2">
                    <a:alpha val="80000"/>
                  </a:schemeClr>
                </a:solidFill>
              </a:rPr>
              <a:t> </a:t>
            </a:r>
            <a:br>
              <a:rPr lang="en-US" sz="2600" noProof="1">
                <a:solidFill>
                  <a:schemeClr val="tx2">
                    <a:alpha val="80000"/>
                  </a:schemeClr>
                </a:solidFill>
              </a:rPr>
            </a:br>
            <a:r>
              <a:rPr lang="en-US" sz="2600" noProof="1">
                <a:solidFill>
                  <a:schemeClr val="tx2">
                    <a:alpha val="80000"/>
                  </a:schemeClr>
                </a:solidFill>
              </a:rPr>
              <a:t>national courts / </a:t>
            </a:r>
            <a:br>
              <a:rPr lang="en-US" sz="2600" noProof="1">
                <a:solidFill>
                  <a:schemeClr val="tx2">
                    <a:alpha val="80000"/>
                  </a:schemeClr>
                </a:solidFill>
              </a:rPr>
            </a:br>
            <a:r>
              <a:rPr lang="en-US" sz="2600" noProof="1">
                <a:solidFill>
                  <a:schemeClr val="tx2">
                    <a:alpha val="80000"/>
                  </a:schemeClr>
                </a:solidFill>
              </a:rPr>
              <a:t>supranational courts</a:t>
            </a:r>
            <a:br>
              <a:rPr lang="en-US" sz="2600" noProof="1">
                <a:solidFill>
                  <a:schemeClr val="tx2">
                    <a:alpha val="80000"/>
                  </a:schemeClr>
                </a:solidFill>
              </a:rPr>
            </a:br>
            <a:br>
              <a:rPr lang="en-US" sz="2600" noProof="1">
                <a:solidFill>
                  <a:schemeClr val="tx2">
                    <a:alpha val="80000"/>
                  </a:schemeClr>
                </a:solidFill>
              </a:rPr>
            </a:br>
            <a:r>
              <a:rPr lang="en-US" sz="2600" i="1" noProof="1">
                <a:solidFill>
                  <a:schemeClr val="tx2">
                    <a:alpha val="80000"/>
                  </a:schemeClr>
                </a:solidFill>
              </a:rPr>
              <a:t>levelling-up </a:t>
            </a:r>
            <a:r>
              <a:rPr lang="en-US" sz="2600" noProof="1">
                <a:solidFill>
                  <a:schemeClr val="tx2">
                    <a:alpha val="80000"/>
                  </a:schemeClr>
                </a:solidFill>
              </a:rPr>
              <a:t>v. </a:t>
            </a:r>
            <a:r>
              <a:rPr lang="en-US" sz="2600" i="1" noProof="1">
                <a:solidFill>
                  <a:schemeClr val="tx2">
                    <a:alpha val="80000"/>
                  </a:schemeClr>
                </a:solidFill>
              </a:rPr>
              <a:t>levelling</a:t>
            </a:r>
            <a:r>
              <a:rPr lang="en-US" sz="2600" i="1" dirty="0">
                <a:solidFill>
                  <a:schemeClr val="tx2">
                    <a:alpha val="80000"/>
                  </a:schemeClr>
                </a:solidFill>
              </a:rPr>
              <a:t>-down</a:t>
            </a:r>
          </a:p>
        </p:txBody>
      </p:sp>
      <p:graphicFrame>
        <p:nvGraphicFramePr>
          <p:cNvPr id="5" name="Content Placeholder 2">
            <a:extLst>
              <a:ext uri="{FF2B5EF4-FFF2-40B4-BE49-F238E27FC236}">
                <a16:creationId xmlns:a16="http://schemas.microsoft.com/office/drawing/2014/main" id="{B70636CA-DFED-8009-DC73-B2CE8365E3F9}"/>
              </a:ext>
            </a:extLst>
          </p:cNvPr>
          <p:cNvGraphicFramePr>
            <a:graphicFrameLocks noGrp="1"/>
          </p:cNvGraphicFramePr>
          <p:nvPr>
            <p:ph idx="1"/>
            <p:extLst>
              <p:ext uri="{D42A27DB-BD31-4B8C-83A1-F6EECF244321}">
                <p14:modId xmlns:p14="http://schemas.microsoft.com/office/powerpoint/2010/main" val="385249230"/>
              </p:ext>
            </p:extLst>
          </p:nvPr>
        </p:nvGraphicFramePr>
        <p:xfrm>
          <a:off x="5461176" y="788282"/>
          <a:ext cx="5826934" cy="529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920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ABFA996-BD49-AB23-7F79-EA5C788C9501}"/>
              </a:ext>
            </a:extLst>
          </p:cNvPr>
          <p:cNvSpPr>
            <a:spLocks noGrp="1"/>
          </p:cNvSpPr>
          <p:nvPr>
            <p:ph type="title"/>
          </p:nvPr>
        </p:nvSpPr>
        <p:spPr>
          <a:xfrm>
            <a:off x="457200" y="725469"/>
            <a:ext cx="4952999" cy="2247614"/>
          </a:xfrm>
        </p:spPr>
        <p:txBody>
          <a:bodyPr>
            <a:normAutofit/>
          </a:bodyPr>
          <a:lstStyle/>
          <a:p>
            <a:r>
              <a:rPr lang="ro-RO" dirty="0">
                <a:solidFill>
                  <a:schemeClr val="tx2"/>
                </a:solidFill>
              </a:rPr>
              <a:t>ADDITIONAL RESSOURCES</a:t>
            </a:r>
          </a:p>
        </p:txBody>
      </p:sp>
      <p:sp>
        <p:nvSpPr>
          <p:cNvPr id="3" name="Content Placeholder 2">
            <a:extLst>
              <a:ext uri="{FF2B5EF4-FFF2-40B4-BE49-F238E27FC236}">
                <a16:creationId xmlns:a16="http://schemas.microsoft.com/office/drawing/2014/main" id="{625AA72D-73E3-CD75-2EA4-AEF0879F3DD0}"/>
              </a:ext>
            </a:extLst>
          </p:cNvPr>
          <p:cNvSpPr>
            <a:spLocks noGrp="1"/>
          </p:cNvSpPr>
          <p:nvPr>
            <p:ph idx="1"/>
          </p:nvPr>
        </p:nvSpPr>
        <p:spPr>
          <a:xfrm>
            <a:off x="457200" y="2452886"/>
            <a:ext cx="5930695" cy="3821440"/>
          </a:xfrm>
        </p:spPr>
        <p:txBody>
          <a:bodyPr>
            <a:normAutofit fontScale="92500"/>
          </a:bodyPr>
          <a:lstStyle/>
          <a:p>
            <a:pPr>
              <a:lnSpc>
                <a:spcPct val="100000"/>
              </a:lnSpc>
              <a:buFont typeface="Arial" panose="020B0604020202020204" pitchFamily="34" charset="0"/>
              <a:buChar char="•"/>
            </a:pPr>
            <a:r>
              <a:rPr lang="ro-RO" sz="1200" dirty="0">
                <a:solidFill>
                  <a:srgbClr val="002060"/>
                </a:solidFill>
                <a:hlinkClick r:id="rId2">
                  <a:extLst>
                    <a:ext uri="{A12FA001-AC4F-418D-AE19-62706E023703}">
                      <ahyp:hlinkClr xmlns:ahyp="http://schemas.microsoft.com/office/drawing/2018/hyperlinkcolor" val="tx"/>
                    </a:ext>
                  </a:extLst>
                </a:hlinkClick>
              </a:rPr>
              <a:t>https://www.coe.int/en/web/portal</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3">
                  <a:extLst>
                    <a:ext uri="{A12FA001-AC4F-418D-AE19-62706E023703}">
                      <ahyp:hlinkClr xmlns:ahyp="http://schemas.microsoft.com/office/drawing/2018/hyperlinkcolor" val="tx"/>
                    </a:ext>
                  </a:extLst>
                </a:hlinkClick>
              </a:rPr>
              <a:t>https://www.echr.coe.int/</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4">
                  <a:extLst>
                    <a:ext uri="{A12FA001-AC4F-418D-AE19-62706E023703}">
                      <ahyp:hlinkClr xmlns:ahyp="http://schemas.microsoft.com/office/drawing/2018/hyperlinkcolor" val="tx"/>
                    </a:ext>
                  </a:extLst>
                </a:hlinkClick>
              </a:rPr>
              <a:t>https://ks.echr.coe.int/web/echr-ks/echr-eu</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5">
                  <a:extLst>
                    <a:ext uri="{A12FA001-AC4F-418D-AE19-62706E023703}">
                      <ahyp:hlinkClr xmlns:ahyp="http://schemas.microsoft.com/office/drawing/2018/hyperlinkcolor" val="tx"/>
                    </a:ext>
                  </a:extLst>
                </a:hlinkClick>
              </a:rPr>
              <a:t>https://ks.echr.coe.int/documents/d/echr-ks/guide_eu_law_in_echr_case-law_eng</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rPr>
              <a:t>HELP COURSE: </a:t>
            </a:r>
            <a:r>
              <a:rPr lang="en-US" sz="1200" b="1" i="0" dirty="0">
                <a:solidFill>
                  <a:srgbClr val="002060"/>
                </a:solidFill>
                <a:effectLst/>
              </a:rPr>
              <a:t>Introduction to Human Rights Protection in Europe – the Interplay between the ECHR and the EU Charter of Fundamental Rights - </a:t>
            </a:r>
            <a:r>
              <a:rPr lang="ro-RO" sz="1200" dirty="0">
                <a:solidFill>
                  <a:srgbClr val="8D8355"/>
                </a:solidFill>
                <a:hlinkClick r:id="rId6">
                  <a:extLst>
                    <a:ext uri="{A12FA001-AC4F-418D-AE19-62706E023703}">
                      <ahyp:hlinkClr xmlns:ahyp="http://schemas.microsoft.com/office/drawing/2018/hyperlinkcolor" val="tx"/>
                    </a:ext>
                  </a:extLst>
                </a:hlinkClick>
              </a:rPr>
              <a:t>https</a:t>
            </a:r>
            <a:r>
              <a:rPr lang="ro-RO" sz="1200" dirty="0">
                <a:solidFill>
                  <a:srgbClr val="002060"/>
                </a:solidFill>
                <a:hlinkClick r:id="rId6">
                  <a:extLst>
                    <a:ext uri="{A12FA001-AC4F-418D-AE19-62706E023703}">
                      <ahyp:hlinkClr xmlns:ahyp="http://schemas.microsoft.com/office/drawing/2018/hyperlinkcolor" val="tx"/>
                    </a:ext>
                  </a:extLst>
                </a:hlinkClick>
              </a:rPr>
              <a:t>://www.coe.int/en/web/help/all-news/-/asset_publisher/nkS1iPUkreIb/content/eu-echr-interplay-council-of-europe-help-course-for-eu-judges-prosecutors-and-lawyers</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7">
                  <a:extLst>
                    <a:ext uri="{A12FA001-AC4F-418D-AE19-62706E023703}">
                      <ahyp:hlinkClr xmlns:ahyp="http://schemas.microsoft.com/office/drawing/2018/hyperlinkcolor" val="tx"/>
                    </a:ext>
                  </a:extLst>
                </a:hlinkClick>
              </a:rPr>
              <a:t>https://www.echr.coe.int/factsheets</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8"/>
              </a:rPr>
              <a:t>https://www.echr.coe.int/documents/d/echr/FS_Independence_justice_ENG</a:t>
            </a:r>
            <a:endParaRPr lang="ro-RO" sz="1200" dirty="0">
              <a:solidFill>
                <a:srgbClr val="002060"/>
              </a:solidFill>
            </a:endParaRPr>
          </a:p>
          <a:p>
            <a:pPr>
              <a:lnSpc>
                <a:spcPct val="100000"/>
              </a:lnSpc>
              <a:buFont typeface="Arial" panose="020B0604020202020204" pitchFamily="34" charset="0"/>
              <a:buChar char="•"/>
            </a:pPr>
            <a:r>
              <a:rPr lang="ro-RO" sz="1200" dirty="0">
                <a:solidFill>
                  <a:srgbClr val="002060"/>
                </a:solidFill>
                <a:hlinkClick r:id="rId9"/>
              </a:rPr>
              <a:t>https://www.echr.coe.int/documents/d/echr/FS_Interim_measures_ENG</a:t>
            </a:r>
            <a:endParaRPr lang="ro-RO" sz="1200" dirty="0">
              <a:solidFill>
                <a:srgbClr val="002060"/>
              </a:solidFill>
            </a:endParaRPr>
          </a:p>
          <a:p>
            <a:pPr>
              <a:lnSpc>
                <a:spcPct val="100000"/>
              </a:lnSpc>
            </a:pPr>
            <a:r>
              <a:rPr lang="ro-RO" sz="1200" dirty="0">
                <a:solidFill>
                  <a:srgbClr val="002060"/>
                </a:solidFill>
                <a:hlinkClick r:id="rId10">
                  <a:extLst>
                    <a:ext uri="{A12FA001-AC4F-418D-AE19-62706E023703}">
                      <ahyp:hlinkClr xmlns:ahyp="http://schemas.microsoft.com/office/drawing/2018/hyperlinkcolor" val="tx"/>
                    </a:ext>
                  </a:extLst>
                </a:hlinkClick>
              </a:rPr>
              <a:t>https://strasbourgobservers.com/2024/04/16/a-right-for-judges-to-challenge-legislation-strasbourgs-untenable-ambiguity/</a:t>
            </a:r>
            <a:endParaRPr lang="ro-RO" sz="1200" dirty="0">
              <a:solidFill>
                <a:srgbClr val="002060"/>
              </a:solidFill>
            </a:endParaRPr>
          </a:p>
          <a:p>
            <a:pPr>
              <a:lnSpc>
                <a:spcPct val="100000"/>
              </a:lnSpc>
            </a:pPr>
            <a:r>
              <a:rPr lang="ro-RO" sz="1200" dirty="0">
                <a:solidFill>
                  <a:srgbClr val="002060"/>
                </a:solidFill>
                <a:hlinkClick r:id="rId11">
                  <a:extLst>
                    <a:ext uri="{A12FA001-AC4F-418D-AE19-62706E023703}">
                      <ahyp:hlinkClr xmlns:ahyp="http://schemas.microsoft.com/office/drawing/2018/hyperlinkcolor" val="tx"/>
                    </a:ext>
                  </a:extLst>
                </a:hlinkClick>
              </a:rPr>
              <a:t>https://johan-callewaert.eu/echr-%E2%86%94-eu-law/</a:t>
            </a:r>
            <a:endParaRPr lang="ro-RO" sz="1200" dirty="0">
              <a:solidFill>
                <a:srgbClr val="002060"/>
              </a:solidFill>
            </a:endParaRPr>
          </a:p>
          <a:p>
            <a:pPr>
              <a:lnSpc>
                <a:spcPct val="100000"/>
              </a:lnSpc>
            </a:pPr>
            <a:endParaRPr lang="ro-RO" sz="900" dirty="0">
              <a:solidFill>
                <a:schemeClr val="tx2"/>
              </a:solidFill>
            </a:endParaRPr>
          </a:p>
          <a:p>
            <a:pPr>
              <a:lnSpc>
                <a:spcPct val="100000"/>
              </a:lnSpc>
            </a:pPr>
            <a:endParaRPr lang="ro-RO" sz="900" dirty="0">
              <a:solidFill>
                <a:schemeClr val="tx2"/>
              </a:solidFill>
            </a:endParaRPr>
          </a:p>
        </p:txBody>
      </p:sp>
      <p:pic>
        <p:nvPicPr>
          <p:cNvPr id="5" name="Picture 4" descr="Close-up of chain link">
            <a:extLst>
              <a:ext uri="{FF2B5EF4-FFF2-40B4-BE49-F238E27FC236}">
                <a16:creationId xmlns:a16="http://schemas.microsoft.com/office/drawing/2014/main" id="{FE7E29FD-BB73-C38E-8DBA-7E11758C61B6}"/>
              </a:ext>
            </a:extLst>
          </p:cNvPr>
          <p:cNvPicPr>
            <a:picLocks noChangeAspect="1"/>
          </p:cNvPicPr>
          <p:nvPr/>
        </p:nvPicPr>
        <p:blipFill rotWithShape="1">
          <a:blip r:embed="rId12"/>
          <a:srcRect l="7799" r="25451"/>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119920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FCD059A-A3CD-E4BA-010F-91CEB17A0347}"/>
              </a:ext>
            </a:extLst>
          </p:cNvPr>
          <p:cNvSpPr>
            <a:spLocks noGrp="1"/>
          </p:cNvSpPr>
          <p:nvPr>
            <p:ph type="title"/>
          </p:nvPr>
        </p:nvSpPr>
        <p:spPr>
          <a:xfrm>
            <a:off x="457201" y="732348"/>
            <a:ext cx="4419600" cy="2240735"/>
          </a:xfrm>
        </p:spPr>
        <p:txBody>
          <a:bodyPr>
            <a:normAutofit/>
          </a:bodyPr>
          <a:lstStyle/>
          <a:p>
            <a:r>
              <a:rPr lang="ro-RO">
                <a:solidFill>
                  <a:schemeClr val="tx2"/>
                </a:solidFill>
              </a:rPr>
              <a:t>PRINCIPLES</a:t>
            </a:r>
          </a:p>
        </p:txBody>
      </p:sp>
      <p:sp>
        <p:nvSpPr>
          <p:cNvPr id="3" name="Content Placeholder 2">
            <a:extLst>
              <a:ext uri="{FF2B5EF4-FFF2-40B4-BE49-F238E27FC236}">
                <a16:creationId xmlns:a16="http://schemas.microsoft.com/office/drawing/2014/main" id="{D034A884-E7D4-218B-7FF0-A4918ED31B11}"/>
              </a:ext>
            </a:extLst>
          </p:cNvPr>
          <p:cNvSpPr>
            <a:spLocks noGrp="1"/>
          </p:cNvSpPr>
          <p:nvPr>
            <p:ph idx="1"/>
          </p:nvPr>
        </p:nvSpPr>
        <p:spPr>
          <a:xfrm>
            <a:off x="457201" y="3264832"/>
            <a:ext cx="4419600" cy="2983568"/>
          </a:xfrm>
        </p:spPr>
        <p:txBody>
          <a:bodyPr>
            <a:normAutofit/>
          </a:bodyPr>
          <a:lstStyle/>
          <a:p>
            <a:pPr marL="0" indent="0">
              <a:lnSpc>
                <a:spcPct val="100000"/>
              </a:lnSpc>
              <a:buNone/>
            </a:pPr>
            <a:r>
              <a:rPr lang="ro-RO" sz="1500" b="1" dirty="0">
                <a:solidFill>
                  <a:schemeClr val="tx2"/>
                </a:solidFill>
              </a:rPr>
              <a:t>SUBSIDIARITY</a:t>
            </a:r>
          </a:p>
          <a:p>
            <a:pPr>
              <a:lnSpc>
                <a:spcPct val="100000"/>
              </a:lnSpc>
            </a:pPr>
            <a:r>
              <a:rPr lang="en-US" sz="1500" dirty="0">
                <a:solidFill>
                  <a:schemeClr val="tx2"/>
                </a:solidFill>
              </a:rPr>
              <a:t>ARTICLE 35 Admissibility criteria </a:t>
            </a:r>
          </a:p>
          <a:p>
            <a:pPr>
              <a:lnSpc>
                <a:spcPct val="100000"/>
              </a:lnSpc>
            </a:pPr>
            <a:r>
              <a:rPr lang="en-US" sz="1500" dirty="0">
                <a:solidFill>
                  <a:schemeClr val="tx2"/>
                </a:solidFill>
              </a:rPr>
              <a:t>1. The Court may only deal with the matter after all domestic remedies have been exhausted, according to the generally </a:t>
            </a:r>
            <a:r>
              <a:rPr lang="en-US" sz="1500" dirty="0" err="1">
                <a:solidFill>
                  <a:schemeClr val="tx2"/>
                </a:solidFill>
              </a:rPr>
              <a:t>recognised</a:t>
            </a:r>
            <a:r>
              <a:rPr lang="en-US" sz="1500" dirty="0">
                <a:solidFill>
                  <a:schemeClr val="tx2"/>
                </a:solidFill>
              </a:rPr>
              <a:t> rules of international law, and within a period of four months from the date on which the final decision was taken. </a:t>
            </a:r>
          </a:p>
          <a:p>
            <a:pPr marL="0" indent="0">
              <a:lnSpc>
                <a:spcPct val="100000"/>
              </a:lnSpc>
              <a:buNone/>
            </a:pPr>
            <a:r>
              <a:rPr lang="en-US" sz="1500" b="1" dirty="0">
                <a:solidFill>
                  <a:schemeClr val="tx2"/>
                </a:solidFill>
              </a:rPr>
              <a:t>MARGIN OF APPRECIATION</a:t>
            </a:r>
          </a:p>
          <a:p>
            <a:pPr marL="0" indent="0">
              <a:lnSpc>
                <a:spcPct val="100000"/>
              </a:lnSpc>
              <a:buNone/>
            </a:pPr>
            <a:r>
              <a:rPr lang="en-US" sz="1500" b="1" dirty="0">
                <a:solidFill>
                  <a:schemeClr val="tx2"/>
                </a:solidFill>
              </a:rPr>
              <a:t>CONSENSUS</a:t>
            </a:r>
            <a:endParaRPr lang="ro-RO" sz="1500" b="1" dirty="0">
              <a:solidFill>
                <a:schemeClr val="tx2"/>
              </a:solidFill>
            </a:endParaRPr>
          </a:p>
        </p:txBody>
      </p:sp>
      <p:pic>
        <p:nvPicPr>
          <p:cNvPr id="5" name="Picture 4">
            <a:extLst>
              <a:ext uri="{FF2B5EF4-FFF2-40B4-BE49-F238E27FC236}">
                <a16:creationId xmlns:a16="http://schemas.microsoft.com/office/drawing/2014/main" id="{A4388685-4C6A-2958-F6B8-3BE89720AD09}"/>
              </a:ext>
            </a:extLst>
          </p:cNvPr>
          <p:cNvPicPr>
            <a:picLocks noChangeAspect="1"/>
          </p:cNvPicPr>
          <p:nvPr/>
        </p:nvPicPr>
        <p:blipFill rotWithShape="1">
          <a:blip r:embed="rId2"/>
          <a:srcRect l="19974" r="19311" b="2"/>
          <a:stretch/>
        </p:blipFill>
        <p:spPr>
          <a:xfrm>
            <a:off x="6172104" y="732348"/>
            <a:ext cx="4859026" cy="5541973"/>
          </a:xfrm>
          <a:prstGeom prst="rect">
            <a:avLst/>
          </a:prstGeom>
        </p:spPr>
      </p:pic>
    </p:spTree>
    <p:extLst>
      <p:ext uri="{BB962C8B-B14F-4D97-AF65-F5344CB8AC3E}">
        <p14:creationId xmlns:p14="http://schemas.microsoft.com/office/powerpoint/2010/main" val="280474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9" name="Straight Connector 18">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FCD059A-A3CD-E4BA-010F-91CEB17A0347}"/>
              </a:ext>
            </a:extLst>
          </p:cNvPr>
          <p:cNvSpPr>
            <a:spLocks noGrp="1"/>
          </p:cNvSpPr>
          <p:nvPr>
            <p:ph type="title"/>
          </p:nvPr>
        </p:nvSpPr>
        <p:spPr>
          <a:xfrm>
            <a:off x="457200" y="728905"/>
            <a:ext cx="4952999" cy="2244178"/>
          </a:xfrm>
        </p:spPr>
        <p:txBody>
          <a:bodyPr>
            <a:normAutofit/>
          </a:bodyPr>
          <a:lstStyle/>
          <a:p>
            <a:r>
              <a:rPr lang="ro-RO">
                <a:solidFill>
                  <a:schemeClr val="tx2"/>
                </a:solidFill>
              </a:rPr>
              <a:t>PROTOCOLE 15</a:t>
            </a:r>
          </a:p>
        </p:txBody>
      </p:sp>
      <p:sp>
        <p:nvSpPr>
          <p:cNvPr id="3" name="Content Placeholder 2">
            <a:extLst>
              <a:ext uri="{FF2B5EF4-FFF2-40B4-BE49-F238E27FC236}">
                <a16:creationId xmlns:a16="http://schemas.microsoft.com/office/drawing/2014/main" id="{D034A884-E7D4-218B-7FF0-A4918ED31B11}"/>
              </a:ext>
            </a:extLst>
          </p:cNvPr>
          <p:cNvSpPr>
            <a:spLocks noGrp="1"/>
          </p:cNvSpPr>
          <p:nvPr>
            <p:ph idx="1"/>
          </p:nvPr>
        </p:nvSpPr>
        <p:spPr>
          <a:xfrm>
            <a:off x="457200" y="3276600"/>
            <a:ext cx="4952999" cy="2744892"/>
          </a:xfrm>
        </p:spPr>
        <p:txBody>
          <a:bodyPr>
            <a:normAutofit/>
          </a:bodyPr>
          <a:lstStyle/>
          <a:p>
            <a:pPr algn="just"/>
            <a:r>
              <a:rPr lang="en-US" sz="1700" dirty="0">
                <a:solidFill>
                  <a:schemeClr val="tx2"/>
                </a:solidFill>
              </a:rPr>
              <a:t>The High Contracting Parties, in accordance with the principle of subsidiarity, have the primary responsibility to secure the rights and freedoms defined in this Convention and the Protocols thereto, and that in doing so they enjoy a margin of appreciation, subject to the supervisory jurisdiction of the European Court of Human Rights established by this Convention</a:t>
            </a:r>
            <a:endParaRPr lang="ro-RO" sz="1700" b="1" dirty="0">
              <a:solidFill>
                <a:schemeClr val="tx2"/>
              </a:solidFill>
            </a:endParaRPr>
          </a:p>
        </p:txBody>
      </p:sp>
      <p:pic>
        <p:nvPicPr>
          <p:cNvPr id="5" name="Picture 4">
            <a:extLst>
              <a:ext uri="{FF2B5EF4-FFF2-40B4-BE49-F238E27FC236}">
                <a16:creationId xmlns:a16="http://schemas.microsoft.com/office/drawing/2014/main" id="{2FF33E41-0581-1936-26A5-0780EA955F0C}"/>
              </a:ext>
            </a:extLst>
          </p:cNvPr>
          <p:cNvPicPr>
            <a:picLocks noChangeAspect="1"/>
          </p:cNvPicPr>
          <p:nvPr/>
        </p:nvPicPr>
        <p:blipFill rotWithShape="1">
          <a:blip r:embed="rId2"/>
          <a:srcRect l="16957" r="16294"/>
          <a:stretch/>
        </p:blipFill>
        <p:spPr>
          <a:xfrm>
            <a:off x="5791200" y="669256"/>
            <a:ext cx="5320206" cy="5519487"/>
          </a:xfrm>
          <a:prstGeom prst="rect">
            <a:avLst/>
          </a:prstGeom>
        </p:spPr>
      </p:pic>
    </p:spTree>
    <p:extLst>
      <p:ext uri="{BB962C8B-B14F-4D97-AF65-F5344CB8AC3E}">
        <p14:creationId xmlns:p14="http://schemas.microsoft.com/office/powerpoint/2010/main" val="193894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08FD855-5EBA-DFFF-A74B-7514D0DFD325}"/>
              </a:ext>
            </a:extLst>
          </p:cNvPr>
          <p:cNvSpPr>
            <a:spLocks noGrp="1"/>
          </p:cNvSpPr>
          <p:nvPr>
            <p:ph type="title"/>
          </p:nvPr>
        </p:nvSpPr>
        <p:spPr>
          <a:xfrm>
            <a:off x="457200" y="728907"/>
            <a:ext cx="5426409" cy="1723976"/>
          </a:xfrm>
        </p:spPr>
        <p:txBody>
          <a:bodyPr>
            <a:normAutofit/>
          </a:bodyPr>
          <a:lstStyle/>
          <a:p>
            <a:r>
              <a:rPr lang="ro-RO" noProof="1">
                <a:solidFill>
                  <a:srgbClr val="002060"/>
                </a:solidFill>
              </a:rPr>
              <a:t>Rule of law /</a:t>
            </a:r>
            <a:br>
              <a:rPr lang="ro-RO" noProof="1">
                <a:solidFill>
                  <a:srgbClr val="002060"/>
                </a:solidFill>
              </a:rPr>
            </a:br>
            <a:r>
              <a:rPr lang="ro-RO" noProof="1">
                <a:solidFill>
                  <a:srgbClr val="002060"/>
                </a:solidFill>
              </a:rPr>
              <a:t>Rule of law crisis</a:t>
            </a:r>
          </a:p>
        </p:txBody>
      </p:sp>
      <p:graphicFrame>
        <p:nvGraphicFramePr>
          <p:cNvPr id="86" name="Content Placeholder 2">
            <a:extLst>
              <a:ext uri="{FF2B5EF4-FFF2-40B4-BE49-F238E27FC236}">
                <a16:creationId xmlns:a16="http://schemas.microsoft.com/office/drawing/2014/main" id="{96B3F8D3-409F-7E1D-8E71-EFBC86A0D3FC}"/>
              </a:ext>
            </a:extLst>
          </p:cNvPr>
          <p:cNvGraphicFramePr>
            <a:graphicFrameLocks noGrp="1"/>
          </p:cNvGraphicFramePr>
          <p:nvPr>
            <p:ph idx="1"/>
            <p:extLst>
              <p:ext uri="{D42A27DB-BD31-4B8C-83A1-F6EECF244321}">
                <p14:modId xmlns:p14="http://schemas.microsoft.com/office/powerpoint/2010/main" val="2633288818"/>
              </p:ext>
            </p:extLst>
          </p:nvPr>
        </p:nvGraphicFramePr>
        <p:xfrm>
          <a:off x="457200" y="2785954"/>
          <a:ext cx="4952999" cy="348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eckmate in a chess game">
            <a:extLst>
              <a:ext uri="{FF2B5EF4-FFF2-40B4-BE49-F238E27FC236}">
                <a16:creationId xmlns:a16="http://schemas.microsoft.com/office/drawing/2014/main" id="{7552FA27-FB9E-940B-14C9-F7FDD96E49A0}"/>
              </a:ext>
            </a:extLst>
          </p:cNvPr>
          <p:cNvPicPr>
            <a:picLocks noChangeAspect="1"/>
          </p:cNvPicPr>
          <p:nvPr/>
        </p:nvPicPr>
        <p:blipFill rotWithShape="1">
          <a:blip r:embed="rId7"/>
          <a:srcRect l="14419" r="17914"/>
          <a:stretch/>
        </p:blipFill>
        <p:spPr>
          <a:xfrm>
            <a:off x="6075730" y="-3440"/>
            <a:ext cx="6129239" cy="6861439"/>
          </a:xfrm>
          <a:prstGeom prst="rect">
            <a:avLst/>
          </a:prstGeom>
        </p:spPr>
      </p:pic>
    </p:spTree>
    <p:extLst>
      <p:ext uri="{BB962C8B-B14F-4D97-AF65-F5344CB8AC3E}">
        <p14:creationId xmlns:p14="http://schemas.microsoft.com/office/powerpoint/2010/main" val="388766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Rectangle 59">
            <a:extLst>
              <a:ext uri="{FF2B5EF4-FFF2-40B4-BE49-F238E27FC236}">
                <a16:creationId xmlns:a16="http://schemas.microsoft.com/office/drawing/2014/main" id="{F8DD0EAF-BF73-48D8-A426-3085C4B88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Right Triangle 61">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5" name="Straight Connector 64">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939A35C-FD8E-F0B7-41BA-1DAD830D7083}"/>
              </a:ext>
            </a:extLst>
          </p:cNvPr>
          <p:cNvSpPr>
            <a:spLocks noGrp="1"/>
          </p:cNvSpPr>
          <p:nvPr>
            <p:ph type="ctrTitle"/>
          </p:nvPr>
        </p:nvSpPr>
        <p:spPr>
          <a:xfrm>
            <a:off x="453142" y="725467"/>
            <a:ext cx="5414255" cy="2784496"/>
          </a:xfrm>
        </p:spPr>
        <p:txBody>
          <a:bodyPr>
            <a:normAutofit fontScale="90000"/>
          </a:bodyPr>
          <a:lstStyle/>
          <a:p>
            <a:pPr algn="l"/>
            <a:r>
              <a:rPr lang="ro-RO" sz="2400" dirty="0">
                <a:solidFill>
                  <a:schemeClr val="tx2">
                    <a:lumMod val="75000"/>
                    <a:lumOff val="25000"/>
                    <a:alpha val="80000"/>
                  </a:schemeClr>
                </a:solidFill>
              </a:rPr>
              <a:t>REVISITING THE STANDARDS</a:t>
            </a:r>
            <a:br>
              <a:rPr lang="ro-RO" sz="3200" dirty="0">
                <a:solidFill>
                  <a:schemeClr val="tx2">
                    <a:lumMod val="75000"/>
                    <a:lumOff val="25000"/>
                    <a:alpha val="80000"/>
                  </a:schemeClr>
                </a:solidFill>
              </a:rPr>
            </a:br>
            <a:r>
              <a:rPr lang="ro-RO" sz="2000" dirty="0">
                <a:solidFill>
                  <a:schemeClr val="tx2">
                    <a:alpha val="80000"/>
                  </a:schemeClr>
                </a:solidFill>
              </a:rPr>
              <a:t>ARTICLE 6</a:t>
            </a:r>
            <a:br>
              <a:rPr lang="ro-RO" sz="2000" dirty="0">
                <a:solidFill>
                  <a:schemeClr val="tx2">
                    <a:alpha val="80000"/>
                  </a:schemeClr>
                </a:solidFill>
              </a:rPr>
            </a:br>
            <a:r>
              <a:rPr lang="ro-RO" sz="2000" dirty="0">
                <a:solidFill>
                  <a:schemeClr val="tx2">
                    <a:alpha val="80000"/>
                  </a:schemeClr>
                </a:solidFill>
              </a:rPr>
              <a:t>ARTICLE 10</a:t>
            </a:r>
            <a:br>
              <a:rPr lang="ro-RO" sz="1800" dirty="0">
                <a:solidFill>
                  <a:schemeClr val="tx2">
                    <a:alpha val="80000"/>
                  </a:schemeClr>
                </a:solidFill>
              </a:rPr>
            </a:br>
            <a:br>
              <a:rPr lang="ro-RO" sz="1800" dirty="0">
                <a:solidFill>
                  <a:schemeClr val="tx2">
                    <a:alpha val="80000"/>
                  </a:schemeClr>
                </a:solidFill>
              </a:rPr>
            </a:br>
            <a:br>
              <a:rPr lang="ro-RO" sz="1800" dirty="0">
                <a:solidFill>
                  <a:schemeClr val="tx2">
                    <a:alpha val="80000"/>
                  </a:schemeClr>
                </a:solidFill>
              </a:rPr>
            </a:br>
            <a:r>
              <a:rPr lang="ro-RO" sz="2400" dirty="0">
                <a:solidFill>
                  <a:schemeClr val="tx2">
                    <a:lumMod val="75000"/>
                    <a:lumOff val="25000"/>
                    <a:alpha val="80000"/>
                  </a:schemeClr>
                </a:solidFill>
              </a:rPr>
              <a:t>PROCEDURAL ADJUSTMENTS</a:t>
            </a:r>
            <a:br>
              <a:rPr lang="ro-RO" sz="1800" dirty="0">
                <a:solidFill>
                  <a:schemeClr val="tx2">
                    <a:alpha val="80000"/>
                  </a:schemeClr>
                </a:solidFill>
              </a:rPr>
            </a:br>
            <a:r>
              <a:rPr lang="ro-RO" sz="2000" dirty="0">
                <a:solidFill>
                  <a:schemeClr val="tx2">
                    <a:alpha val="80000"/>
                  </a:schemeClr>
                </a:solidFill>
              </a:rPr>
              <a:t>INTERIM MEASURES</a:t>
            </a:r>
            <a:br>
              <a:rPr lang="ro-RO" sz="2000" dirty="0">
                <a:solidFill>
                  <a:schemeClr val="tx2">
                    <a:alpha val="80000"/>
                  </a:schemeClr>
                </a:solidFill>
              </a:rPr>
            </a:br>
            <a:r>
              <a:rPr lang="ro-RO" sz="2000" dirty="0">
                <a:solidFill>
                  <a:schemeClr val="tx2">
                    <a:alpha val="80000"/>
                  </a:schemeClr>
                </a:solidFill>
              </a:rPr>
              <a:t>INDIVIDUAL COMPLAINT</a:t>
            </a:r>
            <a:br>
              <a:rPr lang="ro-RO" sz="1800" dirty="0">
                <a:solidFill>
                  <a:schemeClr val="tx2">
                    <a:alpha val="80000"/>
                  </a:schemeClr>
                </a:solidFill>
              </a:rPr>
            </a:br>
            <a:br>
              <a:rPr lang="ro-RO" sz="1800" dirty="0">
                <a:solidFill>
                  <a:schemeClr val="tx2">
                    <a:alpha val="80000"/>
                  </a:schemeClr>
                </a:solidFill>
              </a:rPr>
            </a:br>
            <a:endParaRPr lang="ro-RO" sz="1800" dirty="0">
              <a:solidFill>
                <a:schemeClr val="tx2">
                  <a:alpha val="80000"/>
                </a:schemeClr>
              </a:solidFill>
            </a:endParaRPr>
          </a:p>
        </p:txBody>
      </p:sp>
      <p:sp>
        <p:nvSpPr>
          <p:cNvPr id="3" name="Subtitle 2">
            <a:extLst>
              <a:ext uri="{FF2B5EF4-FFF2-40B4-BE49-F238E27FC236}">
                <a16:creationId xmlns:a16="http://schemas.microsoft.com/office/drawing/2014/main" id="{9CAF8592-E80E-C627-EEDA-7321D3B260F5}"/>
              </a:ext>
            </a:extLst>
          </p:cNvPr>
          <p:cNvSpPr>
            <a:spLocks noGrp="1"/>
          </p:cNvSpPr>
          <p:nvPr>
            <p:ph type="subTitle" idx="1"/>
          </p:nvPr>
        </p:nvSpPr>
        <p:spPr>
          <a:xfrm>
            <a:off x="453142" y="3602038"/>
            <a:ext cx="5414255" cy="1560594"/>
          </a:xfrm>
        </p:spPr>
        <p:txBody>
          <a:bodyPr>
            <a:normAutofit fontScale="25000" lnSpcReduction="20000"/>
          </a:bodyPr>
          <a:lstStyle/>
          <a:p>
            <a:pPr algn="l"/>
            <a:r>
              <a:rPr lang="ro-RO" sz="9600" noProof="1">
                <a:solidFill>
                  <a:schemeClr val="tx2">
                    <a:lumMod val="75000"/>
                    <a:lumOff val="25000"/>
                    <a:alpha val="80000"/>
                  </a:schemeClr>
                </a:solidFill>
                <a:latin typeface="+mj-lt"/>
              </a:rPr>
              <a:t>RECONCEPTUALISATION</a:t>
            </a:r>
          </a:p>
          <a:p>
            <a:pPr algn="l"/>
            <a:r>
              <a:rPr lang="ro-RO" sz="7200" noProof="1">
                <a:solidFill>
                  <a:schemeClr val="tx2">
                    <a:alpha val="80000"/>
                  </a:schemeClr>
                </a:solidFill>
                <a:latin typeface="+mj-lt"/>
              </a:rPr>
              <a:t>SUBSIDIARITATY / INFRASTRUCTURE / CONSISTENT INTERPRETATION / INTERPLAY</a:t>
            </a:r>
          </a:p>
          <a:p>
            <a:pPr algn="l"/>
            <a:endParaRPr lang="ro-RO" sz="3200" noProof="1">
              <a:solidFill>
                <a:schemeClr val="tx2">
                  <a:alpha val="80000"/>
                </a:schemeClr>
              </a:solidFill>
              <a:latin typeface="+mj-lt"/>
            </a:endParaRPr>
          </a:p>
          <a:p>
            <a:pPr algn="l"/>
            <a:r>
              <a:rPr lang="ro-RO" sz="3200" noProof="1">
                <a:solidFill>
                  <a:schemeClr val="tx2">
                    <a:alpha val="80000"/>
                  </a:schemeClr>
                </a:solidFill>
                <a:latin typeface="+mj-lt"/>
              </a:rPr>
              <a:t> </a:t>
            </a:r>
          </a:p>
          <a:p>
            <a:pPr algn="l"/>
            <a:endParaRPr lang="ro-RO" sz="3200" noProof="1">
              <a:solidFill>
                <a:schemeClr val="tx2">
                  <a:alpha val="80000"/>
                </a:schemeClr>
              </a:solidFill>
              <a:latin typeface="+mj-lt"/>
            </a:endParaRPr>
          </a:p>
        </p:txBody>
      </p:sp>
      <p:pic>
        <p:nvPicPr>
          <p:cNvPr id="53" name="Picture 52">
            <a:extLst>
              <a:ext uri="{FF2B5EF4-FFF2-40B4-BE49-F238E27FC236}">
                <a16:creationId xmlns:a16="http://schemas.microsoft.com/office/drawing/2014/main" id="{AF01029F-1EAE-683B-F728-26FDF58E6BC2}"/>
              </a:ext>
            </a:extLst>
          </p:cNvPr>
          <p:cNvPicPr>
            <a:picLocks noChangeAspect="1"/>
          </p:cNvPicPr>
          <p:nvPr/>
        </p:nvPicPr>
        <p:blipFill rotWithShape="1">
          <a:blip r:embed="rId2"/>
          <a:srcRect l="19397" r="18736" b="2"/>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325581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3A3A27D-ED93-4575-582F-2F185C0AA5FA}"/>
              </a:ext>
            </a:extLst>
          </p:cNvPr>
          <p:cNvSpPr>
            <a:spLocks noGrp="1"/>
          </p:cNvSpPr>
          <p:nvPr>
            <p:ph type="title"/>
          </p:nvPr>
        </p:nvSpPr>
        <p:spPr>
          <a:xfrm>
            <a:off x="457200" y="728907"/>
            <a:ext cx="4952999" cy="2244176"/>
          </a:xfrm>
        </p:spPr>
        <p:txBody>
          <a:bodyPr>
            <a:normAutofit/>
          </a:bodyPr>
          <a:lstStyle/>
          <a:p>
            <a:br>
              <a:rPr lang="ro-RO" sz="3700" dirty="0">
                <a:solidFill>
                  <a:schemeClr val="tx2"/>
                </a:solidFill>
              </a:rPr>
            </a:br>
            <a:r>
              <a:rPr lang="ro-RO" sz="3700" dirty="0">
                <a:solidFill>
                  <a:schemeClr val="tx2"/>
                </a:solidFill>
              </a:rPr>
              <a:t>REVISITING </a:t>
            </a:r>
            <a:br>
              <a:rPr lang="ro-RO" sz="3700" dirty="0">
                <a:solidFill>
                  <a:schemeClr val="tx2"/>
                </a:solidFill>
              </a:rPr>
            </a:br>
            <a:r>
              <a:rPr lang="ro-RO" sz="3700" dirty="0">
                <a:solidFill>
                  <a:schemeClr val="tx2"/>
                </a:solidFill>
              </a:rPr>
              <a:t>THE STANDARDS. </a:t>
            </a:r>
            <a:br>
              <a:rPr lang="ro-RO" sz="3700" dirty="0">
                <a:solidFill>
                  <a:schemeClr val="tx2"/>
                </a:solidFill>
              </a:rPr>
            </a:br>
            <a:r>
              <a:rPr lang="ro-RO" sz="3700" dirty="0">
                <a:solidFill>
                  <a:schemeClr val="tx2"/>
                </a:solidFill>
              </a:rPr>
              <a:t>ARTICLE 6 </a:t>
            </a:r>
          </a:p>
        </p:txBody>
      </p:sp>
      <p:sp>
        <p:nvSpPr>
          <p:cNvPr id="3" name="Content Placeholder 2">
            <a:extLst>
              <a:ext uri="{FF2B5EF4-FFF2-40B4-BE49-F238E27FC236}">
                <a16:creationId xmlns:a16="http://schemas.microsoft.com/office/drawing/2014/main" id="{DE3D825A-0A2A-5426-9F44-92EB5CD95BC4}"/>
              </a:ext>
            </a:extLst>
          </p:cNvPr>
          <p:cNvSpPr>
            <a:spLocks noGrp="1"/>
          </p:cNvSpPr>
          <p:nvPr>
            <p:ph idx="1"/>
          </p:nvPr>
        </p:nvSpPr>
        <p:spPr>
          <a:xfrm>
            <a:off x="457200" y="2785954"/>
            <a:ext cx="6343649" cy="3488372"/>
          </a:xfrm>
        </p:spPr>
        <p:txBody>
          <a:bodyPr>
            <a:noAutofit/>
          </a:bodyPr>
          <a:lstStyle/>
          <a:p>
            <a:pPr>
              <a:lnSpc>
                <a:spcPct val="100000"/>
              </a:lnSpc>
            </a:pPr>
            <a:r>
              <a:rPr lang="en-GB" sz="1200" dirty="0">
                <a:solidFill>
                  <a:schemeClr val="tx2"/>
                </a:solidFill>
                <a:latin typeface="+mj-lt"/>
              </a:rPr>
              <a:t>Fair trial / independence and impartiality</a:t>
            </a:r>
          </a:p>
          <a:p>
            <a:pPr>
              <a:lnSpc>
                <a:spcPct val="100000"/>
              </a:lnSpc>
            </a:pPr>
            <a:r>
              <a:rPr lang="en-GB" sz="1200" dirty="0">
                <a:solidFill>
                  <a:schemeClr val="tx2"/>
                </a:solidFill>
                <a:latin typeface="+mj-lt"/>
              </a:rPr>
              <a:t>Change of paradigm (2020-2023) – importance of the elements (public hearing, contradictory proceeding, equality of arms, reasonable time)</a:t>
            </a:r>
          </a:p>
          <a:p>
            <a:pPr>
              <a:lnSpc>
                <a:spcPct val="100000"/>
              </a:lnSpc>
              <a:buFont typeface="+mj-lt"/>
              <a:buAutoNum type="arabicPeriod"/>
            </a:pPr>
            <a:r>
              <a:rPr lang="ro-RO" sz="1200" noProof="1">
                <a:solidFill>
                  <a:srgbClr val="C00000"/>
                </a:solidFill>
                <a:latin typeface="+mj-lt"/>
              </a:rPr>
              <a:t>Incidence of various elements of Art. 6</a:t>
            </a:r>
            <a:r>
              <a:rPr lang="en-US" sz="1200" noProof="1">
                <a:solidFill>
                  <a:srgbClr val="C00000"/>
                </a:solidFill>
                <a:effectLst/>
                <a:latin typeface="+mj-lt"/>
                <a:ea typeface="Calibri" panose="020F0502020204030204" pitchFamily="34" charset="0"/>
                <a:cs typeface="Times New Roman" panose="02020603050405020304" pitchFamily="18" charset="0"/>
              </a:rPr>
              <a:t> § 1</a:t>
            </a:r>
            <a:r>
              <a:rPr lang="ro-RO" sz="1200" noProof="1">
                <a:solidFill>
                  <a:srgbClr val="C00000"/>
                </a:solidFill>
                <a:latin typeface="+mj-lt"/>
              </a:rPr>
              <a:t> on the individual rights </a:t>
            </a:r>
          </a:p>
          <a:p>
            <a:pPr>
              <a:lnSpc>
                <a:spcPct val="100000"/>
              </a:lnSpc>
              <a:buFont typeface="+mj-lt"/>
              <a:buAutoNum type="arabicPeriod"/>
            </a:pPr>
            <a:r>
              <a:rPr lang="ro-RO" sz="1200" noProof="1">
                <a:solidFill>
                  <a:srgbClr val="002060"/>
                </a:solidFill>
                <a:latin typeface="+mj-lt"/>
              </a:rPr>
              <a:t>Magistrates claiming the protection of Art. 6 </a:t>
            </a:r>
            <a:r>
              <a:rPr lang="en-US" sz="1200" noProof="1">
                <a:solidFill>
                  <a:srgbClr val="002060"/>
                </a:solidFill>
                <a:effectLst/>
                <a:latin typeface="+mj-lt"/>
                <a:ea typeface="Calibri" panose="020F0502020204030204" pitchFamily="34" charset="0"/>
                <a:cs typeface="Times New Roman" panose="02020603050405020304" pitchFamily="18" charset="0"/>
              </a:rPr>
              <a:t>§ 1 (+ Art. 10)</a:t>
            </a:r>
            <a:endParaRPr lang="ro-RO" sz="1200" noProof="1">
              <a:solidFill>
                <a:srgbClr val="002060"/>
              </a:solidFill>
              <a:latin typeface="+mj-lt"/>
            </a:endParaRPr>
          </a:p>
          <a:p>
            <a:pPr>
              <a:lnSpc>
                <a:spcPct val="100000"/>
              </a:lnSpc>
              <a:spcBef>
                <a:spcPts val="0"/>
              </a:spcBef>
              <a:spcAft>
                <a:spcPts val="0"/>
              </a:spcAft>
            </a:pPr>
            <a:endParaRPr lang="en-US" sz="1200" dirty="0">
              <a:solidFill>
                <a:srgbClr val="002060"/>
              </a:solidFill>
              <a:latin typeface="+mj-lt"/>
            </a:endParaRPr>
          </a:p>
          <a:p>
            <a:pPr>
              <a:lnSpc>
                <a:spcPct val="100000"/>
              </a:lnSpc>
              <a:spcBef>
                <a:spcPts val="0"/>
              </a:spcBef>
              <a:spcAft>
                <a:spcPts val="0"/>
              </a:spcAft>
            </a:pPr>
            <a:r>
              <a:rPr lang="en-US" sz="1200" dirty="0">
                <a:solidFill>
                  <a:srgbClr val="C00000"/>
                </a:solidFill>
                <a:latin typeface="+mj-lt"/>
              </a:rPr>
              <a:t>tribunal established by law, quality of legislation </a:t>
            </a:r>
            <a:r>
              <a:rPr lang="ro-RO" sz="1200" dirty="0">
                <a:solidFill>
                  <a:schemeClr val="tx2"/>
                </a:solidFill>
                <a:latin typeface="+mj-lt"/>
              </a:rPr>
              <a:t>- </a:t>
            </a:r>
            <a:r>
              <a:rPr lang="en-US" sz="1200" dirty="0">
                <a:solidFill>
                  <a:schemeClr val="tx2"/>
                </a:solidFill>
                <a:latin typeface="+mj-lt"/>
              </a:rPr>
              <a:t>Xero </a:t>
            </a:r>
            <a:r>
              <a:rPr lang="en-US" sz="1200" dirty="0" err="1">
                <a:solidFill>
                  <a:schemeClr val="tx2"/>
                </a:solidFill>
                <a:latin typeface="+mj-lt"/>
              </a:rPr>
              <a:t>Flor</a:t>
            </a:r>
            <a:r>
              <a:rPr lang="en-US" sz="1200" dirty="0">
                <a:solidFill>
                  <a:schemeClr val="tx2"/>
                </a:solidFill>
                <a:latin typeface="+mj-lt"/>
              </a:rPr>
              <a:t> w </a:t>
            </a:r>
            <a:r>
              <a:rPr lang="en-US" sz="1200" dirty="0" err="1">
                <a:solidFill>
                  <a:schemeClr val="tx2"/>
                </a:solidFill>
                <a:latin typeface="+mj-lt"/>
              </a:rPr>
              <a:t>Polsce</a:t>
            </a:r>
            <a:r>
              <a:rPr lang="en-US" sz="1200" dirty="0">
                <a:solidFill>
                  <a:schemeClr val="tx2"/>
                </a:solidFill>
                <a:latin typeface="+mj-lt"/>
              </a:rPr>
              <a:t> sp. z </a:t>
            </a:r>
            <a:r>
              <a:rPr lang="en-US" sz="1200" dirty="0" err="1">
                <a:solidFill>
                  <a:schemeClr val="tx2"/>
                </a:solidFill>
                <a:latin typeface="+mj-lt"/>
              </a:rPr>
              <a:t>o.o.</a:t>
            </a:r>
            <a:r>
              <a:rPr lang="en-US" sz="1200" dirty="0">
                <a:solidFill>
                  <a:schemeClr val="tx2"/>
                </a:solidFill>
                <a:latin typeface="+mj-lt"/>
              </a:rPr>
              <a:t> v. Poland, 4907/18 (</a:t>
            </a:r>
            <a:r>
              <a:rPr lang="en-US" sz="1200" b="0" i="0" dirty="0">
                <a:solidFill>
                  <a:schemeClr val="tx2"/>
                </a:solidFill>
                <a:effectLst/>
                <a:latin typeface="+mj-lt"/>
              </a:rPr>
              <a:t>Art 6 § 1 (constitutional) ● Tribunal established by law ● Grave irregularities vitiating election of Constitutional Court judge sitting on the panel which examined the applicant company’s constitutional complaint ● Art 6 § 1 applicable as constitutional complaint proceedings directly decisive for the asserted civil right ● Application of three-step test formulated in </a:t>
            </a:r>
            <a:r>
              <a:rPr lang="en-US" sz="1200" b="0" i="1" dirty="0" err="1">
                <a:solidFill>
                  <a:schemeClr val="tx2"/>
                </a:solidFill>
                <a:effectLst/>
                <a:latin typeface="+mj-lt"/>
              </a:rPr>
              <a:t>Guðmundur</a:t>
            </a:r>
            <a:r>
              <a:rPr lang="en-US" sz="1200" b="0" i="1" dirty="0">
                <a:solidFill>
                  <a:schemeClr val="tx2"/>
                </a:solidFill>
                <a:effectLst/>
                <a:latin typeface="+mj-lt"/>
              </a:rPr>
              <a:t> Andri </a:t>
            </a:r>
            <a:r>
              <a:rPr lang="en-US" sz="1200" b="0" i="1" dirty="0" err="1">
                <a:solidFill>
                  <a:schemeClr val="tx2"/>
                </a:solidFill>
                <a:effectLst/>
                <a:latin typeface="+mj-lt"/>
              </a:rPr>
              <a:t>Ástráðsson</a:t>
            </a:r>
            <a:br>
              <a:rPr lang="en-US" sz="1200" dirty="0">
                <a:solidFill>
                  <a:schemeClr val="tx2"/>
                </a:solidFill>
                <a:latin typeface="+mj-lt"/>
              </a:rPr>
            </a:br>
            <a:endParaRPr lang="ro-RO" sz="1200" dirty="0">
              <a:solidFill>
                <a:schemeClr val="tx2"/>
              </a:solidFill>
              <a:latin typeface="+mj-lt"/>
            </a:endParaRPr>
          </a:p>
          <a:p>
            <a:pPr>
              <a:lnSpc>
                <a:spcPct val="100000"/>
              </a:lnSpc>
              <a:spcBef>
                <a:spcPts val="0"/>
              </a:spcBef>
              <a:spcAft>
                <a:spcPts val="0"/>
              </a:spcAft>
            </a:pPr>
            <a:r>
              <a:rPr lang="en-US" sz="1200" dirty="0">
                <a:solidFill>
                  <a:srgbClr val="002060"/>
                </a:solidFill>
                <a:latin typeface="+mj-lt"/>
              </a:rPr>
              <a:t>untimely termination of judges' mandates, appointment of judges, distribution of cases </a:t>
            </a:r>
            <a:r>
              <a:rPr lang="ro-RO" sz="1200" dirty="0">
                <a:solidFill>
                  <a:schemeClr val="tx2"/>
                </a:solidFill>
                <a:latin typeface="+mj-lt"/>
              </a:rPr>
              <a:t>- </a:t>
            </a:r>
            <a:r>
              <a:rPr lang="en-US" sz="1200" dirty="0" err="1">
                <a:solidFill>
                  <a:schemeClr val="tx2"/>
                </a:solidFill>
                <a:latin typeface="+mj-lt"/>
              </a:rPr>
              <a:t>Xhoxhaj</a:t>
            </a:r>
            <a:r>
              <a:rPr lang="en-US" sz="1200" dirty="0">
                <a:solidFill>
                  <a:schemeClr val="tx2"/>
                </a:solidFill>
                <a:latin typeface="+mj-lt"/>
              </a:rPr>
              <a:t> v. Albania, 15227/19 + Polish cases (</a:t>
            </a:r>
            <a:r>
              <a:rPr lang="en-US" sz="1200" dirty="0" err="1">
                <a:solidFill>
                  <a:schemeClr val="tx2"/>
                </a:solidFill>
                <a:latin typeface="+mj-lt"/>
              </a:rPr>
              <a:t>Pajak</a:t>
            </a:r>
            <a:r>
              <a:rPr lang="en-US" sz="1200" dirty="0">
                <a:solidFill>
                  <a:schemeClr val="tx2"/>
                </a:solidFill>
                <a:latin typeface="+mj-lt"/>
              </a:rPr>
              <a:t> …)</a:t>
            </a:r>
            <a:endParaRPr lang="ro-RO" sz="1200" dirty="0">
              <a:solidFill>
                <a:schemeClr val="tx2"/>
              </a:solidFill>
              <a:latin typeface="+mj-lt"/>
            </a:endParaRPr>
          </a:p>
        </p:txBody>
      </p:sp>
      <p:pic>
        <p:nvPicPr>
          <p:cNvPr id="4" name="Picture 3">
            <a:extLst>
              <a:ext uri="{FF2B5EF4-FFF2-40B4-BE49-F238E27FC236}">
                <a16:creationId xmlns:a16="http://schemas.microsoft.com/office/drawing/2014/main" id="{5083AC1C-13D1-B5DC-AFDC-3E97F12A9C28}"/>
              </a:ext>
            </a:extLst>
          </p:cNvPr>
          <p:cNvPicPr>
            <a:picLocks noChangeAspect="1"/>
          </p:cNvPicPr>
          <p:nvPr/>
        </p:nvPicPr>
        <p:blipFill rotWithShape="1">
          <a:blip r:embed="rId2"/>
          <a:srcRect l="20234" r="20232"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636606437"/>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41243F"/>
      </a:dk2>
      <a:lt2>
        <a:srgbClr val="E8E7E2"/>
      </a:lt2>
      <a:accent1>
        <a:srgbClr val="969FC6"/>
      </a:accent1>
      <a:accent2>
        <a:srgbClr val="8D7FBA"/>
      </a:accent2>
      <a:accent3>
        <a:srgbClr val="B596C6"/>
      </a:accent3>
      <a:accent4>
        <a:srgbClr val="BA7FB6"/>
      </a:accent4>
      <a:accent5>
        <a:srgbClr val="C696AF"/>
      </a:accent5>
      <a:accent6>
        <a:srgbClr val="BA7F85"/>
      </a:accent6>
      <a:hlink>
        <a:srgbClr val="8D8355"/>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850</TotalTime>
  <Words>5657</Words>
  <Application>Microsoft Macintosh PowerPoint</Application>
  <PresentationFormat>Widescreen</PresentationFormat>
  <Paragraphs>236</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ArialMT</vt:lpstr>
      <vt:lpstr>Avenir Next LT Pro</vt:lpstr>
      <vt:lpstr>Calibri</vt:lpstr>
      <vt:lpstr>Posterama</vt:lpstr>
      <vt:lpstr>Times New Roman</vt:lpstr>
      <vt:lpstr>SineVTI</vt:lpstr>
      <vt:lpstr>THE RULE OF LAW BEFORE THE ECHR</vt:lpstr>
      <vt:lpstr>SUPRANATIONAL ORGANISATIONS</vt:lpstr>
      <vt:lpstr>ECHR</vt:lpstr>
      <vt:lpstr>WHO CAN REFER TO THE ECTHR?</vt:lpstr>
      <vt:lpstr>PRINCIPLES</vt:lpstr>
      <vt:lpstr>PROTOCOLE 15</vt:lpstr>
      <vt:lpstr>Rule of law / Rule of law crisis</vt:lpstr>
      <vt:lpstr>REVISITING THE STANDARDS ARTICLE 6 ARTICLE 10   PROCEDURAL ADJUSTMENTS INTERIM MEASURES INDIVIDUAL COMPLAINT  </vt:lpstr>
      <vt:lpstr> REVISITING  THE STANDARDS.  ARTICLE 6 </vt:lpstr>
      <vt:lpstr> REVISITING  THE STANDARDS.  ARTICLE 6 </vt:lpstr>
      <vt:lpstr>REVISITING  THE STANDARDS.  ARTICLE 6</vt:lpstr>
      <vt:lpstr>REVISITING THE STANDARDS.  ARTICLE 10</vt:lpstr>
      <vt:lpstr>REVISITING THE STANDARDS.  ARTICLE 10</vt:lpstr>
      <vt:lpstr>REVISITING THE STANDARDS.  ARTICLE 10</vt:lpstr>
      <vt:lpstr>I. PANIOGLU V. ROMANIA, 33794/14, December 2020</vt:lpstr>
      <vt:lpstr>Facts</vt:lpstr>
      <vt:lpstr>Criticism</vt:lpstr>
      <vt:lpstr>Analysis</vt:lpstr>
      <vt:lpstr>II. KÖVESI v. ROMANIA, 3594/19, May 2020 </vt:lpstr>
      <vt:lpstr>Facts</vt:lpstr>
      <vt:lpstr>Analysis</vt:lpstr>
      <vt:lpstr>Tests. Legitimate aim</vt:lpstr>
      <vt:lpstr>Test. Proportionality. Basics</vt:lpstr>
      <vt:lpstr>Test. Proportionality. Application</vt:lpstr>
      <vt:lpstr>REVISITING THE STANDARDS. OBLIGATIONS UNDER ART. 10</vt:lpstr>
      <vt:lpstr>PROCEDURAL ADJUSTMENTS</vt:lpstr>
      <vt:lpstr>PROCEDURAL ADJUSTMENTS</vt:lpstr>
      <vt:lpstr>SYSTEMIC ADJUSTMENTS</vt:lpstr>
      <vt:lpstr>SYSTEMIC ADJUSTMENTS</vt:lpstr>
      <vt:lpstr>SYSTEMIC ADJUSTMENTS</vt:lpstr>
      <vt:lpstr>SYSTEMIC ADJUSTMENTS</vt:lpstr>
      <vt:lpstr>SYSTEMIC ADJUSTMENTS</vt:lpstr>
      <vt:lpstr>Difficulties ▸1 BAKA</vt:lpstr>
      <vt:lpstr>Difficulties ▸ 2 KOVESI</vt:lpstr>
      <vt:lpstr>Difficulties ▸3 - PAJAK </vt:lpstr>
      <vt:lpstr>Difficulties ▸3</vt:lpstr>
      <vt:lpstr>RECONCEPTUALISATION</vt:lpstr>
      <vt:lpstr>Premisses</vt:lpstr>
      <vt:lpstr>The white shirt, the jacket  &amp; the raincoat</vt:lpstr>
      <vt:lpstr>RECONCEPTUALISATION</vt:lpstr>
      <vt:lpstr>RECONCEPTUALISATION</vt:lpstr>
      <vt:lpstr>INTERPLAY</vt:lpstr>
      <vt:lpstr>RECONCEPTUALISATION</vt:lpstr>
      <vt:lpstr>Loyalty &amp; reserve v. Judicial disobedience?</vt:lpstr>
      <vt:lpstr>Synergies</vt:lpstr>
      <vt:lpstr>Synergies</vt:lpstr>
      <vt:lpstr>DYNAMICS    national courts /  supranational courts  levelling-up v. levelling-down</vt:lpstr>
      <vt:lpstr>ADDITIONAL 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STATUL DE DREPT  ÎN FAȚA CURȚII EUROPENE A DREPTURILOR OMULUI</dc:title>
  <dc:creator>Raluca Bercea</dc:creator>
  <cp:lastModifiedBy>Raluca Bercea</cp:lastModifiedBy>
  <cp:revision>12</cp:revision>
  <dcterms:created xsi:type="dcterms:W3CDTF">2024-05-09T21:26:33Z</dcterms:created>
  <dcterms:modified xsi:type="dcterms:W3CDTF">2025-09-02T07:30:04Z</dcterms:modified>
</cp:coreProperties>
</file>